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2" r:id="rId1"/>
  </p:sldMasterIdLst>
  <p:notesMasterIdLst>
    <p:notesMasterId r:id="rId31"/>
  </p:notesMasterIdLst>
  <p:sldIdLst>
    <p:sldId id="349" r:id="rId2"/>
    <p:sldId id="351" r:id="rId3"/>
    <p:sldId id="357" r:id="rId4"/>
    <p:sldId id="385" r:id="rId5"/>
    <p:sldId id="392" r:id="rId6"/>
    <p:sldId id="393" r:id="rId7"/>
    <p:sldId id="384" r:id="rId8"/>
    <p:sldId id="361" r:id="rId9"/>
    <p:sldId id="387" r:id="rId10"/>
    <p:sldId id="366" r:id="rId11"/>
    <p:sldId id="367" r:id="rId12"/>
    <p:sldId id="369" r:id="rId13"/>
    <p:sldId id="396" r:id="rId14"/>
    <p:sldId id="372" r:id="rId15"/>
    <p:sldId id="371" r:id="rId16"/>
    <p:sldId id="388" r:id="rId17"/>
    <p:sldId id="389" r:id="rId18"/>
    <p:sldId id="397" r:id="rId19"/>
    <p:sldId id="341" r:id="rId20"/>
    <p:sldId id="376" r:id="rId21"/>
    <p:sldId id="378" r:id="rId22"/>
    <p:sldId id="379" r:id="rId23"/>
    <p:sldId id="380" r:id="rId24"/>
    <p:sldId id="390" r:id="rId25"/>
    <p:sldId id="381" r:id="rId26"/>
    <p:sldId id="383" r:id="rId27"/>
    <p:sldId id="391" r:id="rId28"/>
    <p:sldId id="398" r:id="rId29"/>
    <p:sldId id="291" r:id="rId30"/>
  </p:sldIdLst>
  <p:sldSz cx="9144000" cy="6858000" type="screen4x3"/>
  <p:notesSz cx="6797675" cy="9872663"/>
  <p:defaultTextStyle>
    <a:defPPr>
      <a:defRPr lang="ca-ES"/>
    </a:defPPr>
    <a:lvl1pPr algn="l" rtl="0" fontAlgn="base">
      <a:spcBef>
        <a:spcPct val="0"/>
      </a:spcBef>
      <a:spcAft>
        <a:spcPct val="0"/>
      </a:spcAft>
      <a:defRPr kern="1200">
        <a:solidFill>
          <a:schemeClr val="tx1"/>
        </a:solidFill>
        <a:latin typeface="Arial" pitchFamily="34" charset="0"/>
        <a:ea typeface="ＭＳ Ｐゴシック" pitchFamily="1"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1"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1"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1"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1" charset="-128"/>
        <a:cs typeface="+mn-cs"/>
      </a:defRPr>
    </a:lvl5pPr>
    <a:lvl6pPr marL="2286000" algn="l" defTabSz="914400" rtl="0" eaLnBrk="1" latinLnBrk="0" hangingPunct="1">
      <a:defRPr kern="1200">
        <a:solidFill>
          <a:schemeClr val="tx1"/>
        </a:solidFill>
        <a:latin typeface="Arial" pitchFamily="34" charset="0"/>
        <a:ea typeface="ＭＳ Ｐゴシック" pitchFamily="1" charset="-128"/>
        <a:cs typeface="+mn-cs"/>
      </a:defRPr>
    </a:lvl6pPr>
    <a:lvl7pPr marL="2743200" algn="l" defTabSz="914400" rtl="0" eaLnBrk="1" latinLnBrk="0" hangingPunct="1">
      <a:defRPr kern="1200">
        <a:solidFill>
          <a:schemeClr val="tx1"/>
        </a:solidFill>
        <a:latin typeface="Arial" pitchFamily="34" charset="0"/>
        <a:ea typeface="ＭＳ Ｐゴシック" pitchFamily="1" charset="-128"/>
        <a:cs typeface="+mn-cs"/>
      </a:defRPr>
    </a:lvl7pPr>
    <a:lvl8pPr marL="3200400" algn="l" defTabSz="914400" rtl="0" eaLnBrk="1" latinLnBrk="0" hangingPunct="1">
      <a:defRPr kern="1200">
        <a:solidFill>
          <a:schemeClr val="tx1"/>
        </a:solidFill>
        <a:latin typeface="Arial" pitchFamily="34" charset="0"/>
        <a:ea typeface="ＭＳ Ｐゴシック" pitchFamily="1" charset="-128"/>
        <a:cs typeface="+mn-cs"/>
      </a:defRPr>
    </a:lvl8pPr>
    <a:lvl9pPr marL="3657600" algn="l" defTabSz="914400" rtl="0" eaLnBrk="1" latinLnBrk="0" hangingPunct="1">
      <a:defRPr kern="1200">
        <a:solidFill>
          <a:schemeClr val="tx1"/>
        </a:solidFill>
        <a:latin typeface="Arial" pitchFamily="34" charset="0"/>
        <a:ea typeface="ＭＳ Ｐゴシック" pitchFamily="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A66BD3"/>
    <a:srgbClr val="DAC1ED"/>
    <a:srgbClr val="D00000"/>
    <a:srgbClr val="BA8BDD"/>
    <a:srgbClr val="FF0066"/>
    <a:srgbClr val="FF5050"/>
    <a:srgbClr val="ACB624"/>
    <a:srgbClr val="6C0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 mitjà 2 - èmfasi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 mitjà 2 - èmfas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06799F8-075E-4A3A-A7F6-7FBC6576F1A4}" styleName="Estil amb tema 2 - èmfasi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Estil amb tema 1 - èmfasi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Estil amb tema 1 - èmfasi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D113A9D2-9D6B-4929-AA2D-F23B5EE8CBE7}" styleName="Estil amb tema 2 - èmfasi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DBED569-4797-4DF1-A0F4-6AAB3CD982D8}" styleName="Estil clar 3 - èmfasi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Estil clar 3 - èmfasi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395" autoAdjust="0"/>
  </p:normalViewPr>
  <p:slideViewPr>
    <p:cSldViewPr>
      <p:cViewPr>
        <p:scale>
          <a:sx n="100" d="100"/>
          <a:sy n="100" d="100"/>
        </p:scale>
        <p:origin x="-294" y="-1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8" y="0"/>
            <a:ext cx="2946145" cy="493633"/>
          </a:xfrm>
          <a:prstGeom prst="rect">
            <a:avLst/>
          </a:prstGeom>
        </p:spPr>
        <p:txBody>
          <a:bodyPr vert="horz" lIns="91575" tIns="45787" rIns="91575" bIns="45787" rtlCol="0"/>
          <a:lstStyle>
            <a:lvl1pPr algn="l">
              <a:defRPr sz="1200" smtClean="0"/>
            </a:lvl1pPr>
          </a:lstStyle>
          <a:p>
            <a:pPr>
              <a:defRPr/>
            </a:pPr>
            <a:endParaRPr lang="ca-ES"/>
          </a:p>
        </p:txBody>
      </p:sp>
      <p:sp>
        <p:nvSpPr>
          <p:cNvPr id="3" name="Marcador de fecha 2"/>
          <p:cNvSpPr>
            <a:spLocks noGrp="1"/>
          </p:cNvSpPr>
          <p:nvPr>
            <p:ph type="dt" idx="1"/>
          </p:nvPr>
        </p:nvSpPr>
        <p:spPr>
          <a:xfrm>
            <a:off x="3849910" y="0"/>
            <a:ext cx="2946144" cy="493633"/>
          </a:xfrm>
          <a:prstGeom prst="rect">
            <a:avLst/>
          </a:prstGeom>
        </p:spPr>
        <p:txBody>
          <a:bodyPr vert="horz" lIns="91575" tIns="45787" rIns="91575" bIns="45787" rtlCol="0"/>
          <a:lstStyle>
            <a:lvl1pPr algn="r">
              <a:defRPr sz="1200" smtClean="0"/>
            </a:lvl1pPr>
          </a:lstStyle>
          <a:p>
            <a:pPr>
              <a:defRPr/>
            </a:pPr>
            <a:fld id="{AD79E4F2-6B72-4D5D-B6A5-90BAFE7CD68E}" type="datetimeFigureOut">
              <a:rPr lang="ca-ES"/>
              <a:pPr>
                <a:defRPr/>
              </a:pPr>
              <a:t>16/12/2016</a:t>
            </a:fld>
            <a:endParaRPr lang="ca-ES"/>
          </a:p>
        </p:txBody>
      </p:sp>
      <p:sp>
        <p:nvSpPr>
          <p:cNvPr id="4" name="Marcador de imagen de diapositiva 3"/>
          <p:cNvSpPr>
            <a:spLocks noGrp="1" noRot="1" noChangeAspect="1"/>
          </p:cNvSpPr>
          <p:nvPr>
            <p:ph type="sldImg" idx="2"/>
          </p:nvPr>
        </p:nvSpPr>
        <p:spPr>
          <a:xfrm>
            <a:off x="930275" y="739775"/>
            <a:ext cx="4938713" cy="3703638"/>
          </a:xfrm>
          <a:prstGeom prst="rect">
            <a:avLst/>
          </a:prstGeom>
          <a:noFill/>
          <a:ln w="12700">
            <a:solidFill>
              <a:prstClr val="black"/>
            </a:solidFill>
          </a:ln>
        </p:spPr>
        <p:txBody>
          <a:bodyPr vert="horz" lIns="91575" tIns="45787" rIns="91575" bIns="45787" rtlCol="0" anchor="ctr"/>
          <a:lstStyle/>
          <a:p>
            <a:pPr lvl="0"/>
            <a:endParaRPr lang="ca-ES" noProof="0" smtClean="0"/>
          </a:p>
        </p:txBody>
      </p:sp>
      <p:sp>
        <p:nvSpPr>
          <p:cNvPr id="5" name="Marcador de notas 4"/>
          <p:cNvSpPr>
            <a:spLocks noGrp="1"/>
          </p:cNvSpPr>
          <p:nvPr>
            <p:ph type="body" sz="quarter" idx="3"/>
          </p:nvPr>
        </p:nvSpPr>
        <p:spPr>
          <a:xfrm>
            <a:off x="680261" y="4689517"/>
            <a:ext cx="5437168" cy="4442698"/>
          </a:xfrm>
          <a:prstGeom prst="rect">
            <a:avLst/>
          </a:prstGeom>
        </p:spPr>
        <p:txBody>
          <a:bodyPr vert="horz" lIns="91575" tIns="45787" rIns="91575" bIns="45787" rtlCol="0">
            <a:normAutofit/>
          </a:bodyPr>
          <a:lstStyle/>
          <a:p>
            <a:pPr lvl="0"/>
            <a:r>
              <a:rPr lang="ca-ES" noProof="0" smtClean="0"/>
              <a:t>Haga clic para modificar el estilo de texto del patrón</a:t>
            </a:r>
          </a:p>
          <a:p>
            <a:pPr lvl="1"/>
            <a:r>
              <a:rPr lang="ca-ES" noProof="0" smtClean="0"/>
              <a:t>Segundo nivel</a:t>
            </a:r>
          </a:p>
          <a:p>
            <a:pPr lvl="2"/>
            <a:r>
              <a:rPr lang="ca-ES" noProof="0" smtClean="0"/>
              <a:t>Tercer nivel</a:t>
            </a:r>
          </a:p>
          <a:p>
            <a:pPr lvl="3"/>
            <a:r>
              <a:rPr lang="ca-ES" noProof="0" smtClean="0"/>
              <a:t>Cuarto nivel</a:t>
            </a:r>
          </a:p>
          <a:p>
            <a:pPr lvl="4"/>
            <a:r>
              <a:rPr lang="ca-ES" noProof="0" smtClean="0"/>
              <a:t>Quinto nivel</a:t>
            </a:r>
          </a:p>
        </p:txBody>
      </p:sp>
      <p:sp>
        <p:nvSpPr>
          <p:cNvPr id="6" name="Marcador de pie de página 5"/>
          <p:cNvSpPr>
            <a:spLocks noGrp="1"/>
          </p:cNvSpPr>
          <p:nvPr>
            <p:ph type="ftr" sz="quarter" idx="4"/>
          </p:nvPr>
        </p:nvSpPr>
        <p:spPr>
          <a:xfrm>
            <a:off x="8" y="9377452"/>
            <a:ext cx="2946145" cy="493633"/>
          </a:xfrm>
          <a:prstGeom prst="rect">
            <a:avLst/>
          </a:prstGeom>
        </p:spPr>
        <p:txBody>
          <a:bodyPr vert="horz" lIns="91575" tIns="45787" rIns="91575" bIns="45787" rtlCol="0" anchor="b"/>
          <a:lstStyle>
            <a:lvl1pPr algn="l">
              <a:defRPr sz="1200" smtClean="0"/>
            </a:lvl1pPr>
          </a:lstStyle>
          <a:p>
            <a:pPr>
              <a:defRPr/>
            </a:pPr>
            <a:endParaRPr lang="ca-ES"/>
          </a:p>
        </p:txBody>
      </p:sp>
      <p:sp>
        <p:nvSpPr>
          <p:cNvPr id="7" name="Marcador de número de diapositiva 6"/>
          <p:cNvSpPr>
            <a:spLocks noGrp="1"/>
          </p:cNvSpPr>
          <p:nvPr>
            <p:ph type="sldNum" sz="quarter" idx="5"/>
          </p:nvPr>
        </p:nvSpPr>
        <p:spPr>
          <a:xfrm>
            <a:off x="3849910" y="9377452"/>
            <a:ext cx="2946144" cy="493633"/>
          </a:xfrm>
          <a:prstGeom prst="rect">
            <a:avLst/>
          </a:prstGeom>
        </p:spPr>
        <p:txBody>
          <a:bodyPr vert="horz" lIns="91575" tIns="45787" rIns="91575" bIns="45787" rtlCol="0" anchor="b"/>
          <a:lstStyle>
            <a:lvl1pPr algn="r">
              <a:defRPr sz="1200" smtClean="0"/>
            </a:lvl1pPr>
          </a:lstStyle>
          <a:p>
            <a:pPr>
              <a:defRPr/>
            </a:pPr>
            <a:fld id="{6B0BD7F1-A4E3-4597-BA43-6A9421B45278}" type="slidenum">
              <a:rPr lang="ca-ES"/>
              <a:pPr>
                <a:defRPr/>
              </a:pPr>
              <a:t>‹#›</a:t>
            </a:fld>
            <a:endParaRPr lang="ca-ES"/>
          </a:p>
        </p:txBody>
      </p:sp>
    </p:spTree>
    <p:extLst>
      <p:ext uri="{BB962C8B-B14F-4D97-AF65-F5344CB8AC3E}">
        <p14:creationId xmlns:p14="http://schemas.microsoft.com/office/powerpoint/2010/main" val="63760071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lstStyle/>
          <a:p>
            <a:endParaRPr lang="es-ES_tradnl" dirty="0"/>
          </a:p>
        </p:txBody>
      </p:sp>
      <p:sp>
        <p:nvSpPr>
          <p:cNvPr id="4" name="Contenidor de número de diapositiva 3"/>
          <p:cNvSpPr>
            <a:spLocks noGrp="1"/>
          </p:cNvSpPr>
          <p:nvPr>
            <p:ph type="sldNum" sz="quarter" idx="10"/>
          </p:nvPr>
        </p:nvSpPr>
        <p:spPr/>
        <p:txBody>
          <a:bodyPr/>
          <a:lstStyle/>
          <a:p>
            <a:pPr>
              <a:defRPr/>
            </a:pPr>
            <a:fld id="{6B0BD7F1-A4E3-4597-BA43-6A9421B45278}" type="slidenum">
              <a:rPr lang="ca-ES" smtClean="0"/>
              <a:pPr>
                <a:defRPr/>
              </a:pPr>
              <a:t>3</a:t>
            </a:fld>
            <a:endParaRPr lang="ca-ES"/>
          </a:p>
        </p:txBody>
      </p:sp>
    </p:spTree>
    <p:extLst>
      <p:ext uri="{BB962C8B-B14F-4D97-AF65-F5344CB8AC3E}">
        <p14:creationId xmlns:p14="http://schemas.microsoft.com/office/powerpoint/2010/main" val="33495556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lstStyle/>
          <a:p>
            <a:endParaRPr lang="es-ES_tradnl" dirty="0"/>
          </a:p>
        </p:txBody>
      </p:sp>
      <p:sp>
        <p:nvSpPr>
          <p:cNvPr id="4" name="Contenidor de número de diapositiva 3"/>
          <p:cNvSpPr>
            <a:spLocks noGrp="1"/>
          </p:cNvSpPr>
          <p:nvPr>
            <p:ph type="sldNum" sz="quarter" idx="10"/>
          </p:nvPr>
        </p:nvSpPr>
        <p:spPr/>
        <p:txBody>
          <a:bodyPr/>
          <a:lstStyle/>
          <a:p>
            <a:pPr>
              <a:defRPr/>
            </a:pPr>
            <a:fld id="{6B0BD7F1-A4E3-4597-BA43-6A9421B45278}" type="slidenum">
              <a:rPr lang="ca-ES" smtClean="0"/>
              <a:pPr>
                <a:defRPr/>
              </a:pPr>
              <a:t>13</a:t>
            </a:fld>
            <a:endParaRPr lang="ca-ES"/>
          </a:p>
        </p:txBody>
      </p:sp>
    </p:spTree>
    <p:extLst>
      <p:ext uri="{BB962C8B-B14F-4D97-AF65-F5344CB8AC3E}">
        <p14:creationId xmlns:p14="http://schemas.microsoft.com/office/powerpoint/2010/main" val="33495556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lstStyle/>
          <a:p>
            <a:endParaRPr lang="es-ES_tradnl" dirty="0"/>
          </a:p>
        </p:txBody>
      </p:sp>
      <p:sp>
        <p:nvSpPr>
          <p:cNvPr id="4" name="Contenidor de número de diapositiva 3"/>
          <p:cNvSpPr>
            <a:spLocks noGrp="1"/>
          </p:cNvSpPr>
          <p:nvPr>
            <p:ph type="sldNum" sz="quarter" idx="10"/>
          </p:nvPr>
        </p:nvSpPr>
        <p:spPr/>
        <p:txBody>
          <a:bodyPr/>
          <a:lstStyle/>
          <a:p>
            <a:pPr>
              <a:defRPr/>
            </a:pPr>
            <a:fld id="{6B0BD7F1-A4E3-4597-BA43-6A9421B45278}" type="slidenum">
              <a:rPr lang="ca-ES" smtClean="0"/>
              <a:pPr>
                <a:defRPr/>
              </a:pPr>
              <a:t>14</a:t>
            </a:fld>
            <a:endParaRPr lang="ca-ES"/>
          </a:p>
        </p:txBody>
      </p:sp>
    </p:spTree>
    <p:extLst>
      <p:ext uri="{BB962C8B-B14F-4D97-AF65-F5344CB8AC3E}">
        <p14:creationId xmlns:p14="http://schemas.microsoft.com/office/powerpoint/2010/main" val="33495556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lstStyle/>
          <a:p>
            <a:endParaRPr lang="es-ES_tradnl" dirty="0"/>
          </a:p>
        </p:txBody>
      </p:sp>
      <p:sp>
        <p:nvSpPr>
          <p:cNvPr id="4" name="Contenidor de número de diapositiva 3"/>
          <p:cNvSpPr>
            <a:spLocks noGrp="1"/>
          </p:cNvSpPr>
          <p:nvPr>
            <p:ph type="sldNum" sz="quarter" idx="10"/>
          </p:nvPr>
        </p:nvSpPr>
        <p:spPr/>
        <p:txBody>
          <a:bodyPr/>
          <a:lstStyle/>
          <a:p>
            <a:pPr>
              <a:defRPr/>
            </a:pPr>
            <a:fld id="{6B0BD7F1-A4E3-4597-BA43-6A9421B45278}" type="slidenum">
              <a:rPr lang="ca-ES" smtClean="0"/>
              <a:pPr>
                <a:defRPr/>
              </a:pPr>
              <a:t>15</a:t>
            </a:fld>
            <a:endParaRPr lang="ca-ES"/>
          </a:p>
        </p:txBody>
      </p:sp>
    </p:spTree>
    <p:extLst>
      <p:ext uri="{BB962C8B-B14F-4D97-AF65-F5344CB8AC3E}">
        <p14:creationId xmlns:p14="http://schemas.microsoft.com/office/powerpoint/2010/main" val="33495556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lstStyle/>
          <a:p>
            <a:endParaRPr lang="ca-ES" dirty="0"/>
          </a:p>
        </p:txBody>
      </p:sp>
      <p:sp>
        <p:nvSpPr>
          <p:cNvPr id="4" name="Contenidor de número de diapositiva 3"/>
          <p:cNvSpPr>
            <a:spLocks noGrp="1"/>
          </p:cNvSpPr>
          <p:nvPr>
            <p:ph type="sldNum" sz="quarter" idx="10"/>
          </p:nvPr>
        </p:nvSpPr>
        <p:spPr/>
        <p:txBody>
          <a:bodyPr/>
          <a:lstStyle/>
          <a:p>
            <a:pPr>
              <a:defRPr/>
            </a:pPr>
            <a:fld id="{6B0BD7F1-A4E3-4597-BA43-6A9421B45278}" type="slidenum">
              <a:rPr lang="ca-ES" smtClean="0"/>
              <a:pPr>
                <a:defRPr/>
              </a:pPr>
              <a:t>24</a:t>
            </a:fld>
            <a:endParaRPr lang="ca-ES"/>
          </a:p>
        </p:txBody>
      </p:sp>
    </p:spTree>
    <p:extLst>
      <p:ext uri="{BB962C8B-B14F-4D97-AF65-F5344CB8AC3E}">
        <p14:creationId xmlns:p14="http://schemas.microsoft.com/office/powerpoint/2010/main" val="31188617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lstStyle/>
          <a:p>
            <a:endParaRPr lang="ca-ES" dirty="0"/>
          </a:p>
        </p:txBody>
      </p:sp>
      <p:sp>
        <p:nvSpPr>
          <p:cNvPr id="4" name="Contenidor de número de diapositiva 3"/>
          <p:cNvSpPr>
            <a:spLocks noGrp="1"/>
          </p:cNvSpPr>
          <p:nvPr>
            <p:ph type="sldNum" sz="quarter" idx="10"/>
          </p:nvPr>
        </p:nvSpPr>
        <p:spPr/>
        <p:txBody>
          <a:bodyPr/>
          <a:lstStyle/>
          <a:p>
            <a:pPr>
              <a:defRPr/>
            </a:pPr>
            <a:fld id="{6B0BD7F1-A4E3-4597-BA43-6A9421B45278}" type="slidenum">
              <a:rPr lang="ca-ES" smtClean="0"/>
              <a:pPr>
                <a:defRPr/>
              </a:pPr>
              <a:t>27</a:t>
            </a:fld>
            <a:endParaRPr lang="ca-ES"/>
          </a:p>
        </p:txBody>
      </p:sp>
    </p:spTree>
    <p:extLst>
      <p:ext uri="{BB962C8B-B14F-4D97-AF65-F5344CB8AC3E}">
        <p14:creationId xmlns:p14="http://schemas.microsoft.com/office/powerpoint/2010/main" val="3214330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lstStyle/>
          <a:p>
            <a:endParaRPr lang="es-ES_tradnl" dirty="0"/>
          </a:p>
        </p:txBody>
      </p:sp>
      <p:sp>
        <p:nvSpPr>
          <p:cNvPr id="4" name="Contenidor de número de diapositiva 3"/>
          <p:cNvSpPr>
            <a:spLocks noGrp="1"/>
          </p:cNvSpPr>
          <p:nvPr>
            <p:ph type="sldNum" sz="quarter" idx="10"/>
          </p:nvPr>
        </p:nvSpPr>
        <p:spPr/>
        <p:txBody>
          <a:bodyPr/>
          <a:lstStyle/>
          <a:p>
            <a:pPr>
              <a:defRPr/>
            </a:pPr>
            <a:fld id="{6B0BD7F1-A4E3-4597-BA43-6A9421B45278}" type="slidenum">
              <a:rPr lang="ca-ES" smtClean="0"/>
              <a:pPr>
                <a:defRPr/>
              </a:pPr>
              <a:t>4</a:t>
            </a:fld>
            <a:endParaRPr lang="ca-ES"/>
          </a:p>
        </p:txBody>
      </p:sp>
    </p:spTree>
    <p:extLst>
      <p:ext uri="{BB962C8B-B14F-4D97-AF65-F5344CB8AC3E}">
        <p14:creationId xmlns:p14="http://schemas.microsoft.com/office/powerpoint/2010/main" val="33495556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lstStyle/>
          <a:p>
            <a:endParaRPr lang="es-ES_tradnl" dirty="0"/>
          </a:p>
        </p:txBody>
      </p:sp>
      <p:sp>
        <p:nvSpPr>
          <p:cNvPr id="4" name="Contenidor de número de diapositiva 3"/>
          <p:cNvSpPr>
            <a:spLocks noGrp="1"/>
          </p:cNvSpPr>
          <p:nvPr>
            <p:ph type="sldNum" sz="quarter" idx="10"/>
          </p:nvPr>
        </p:nvSpPr>
        <p:spPr/>
        <p:txBody>
          <a:bodyPr/>
          <a:lstStyle/>
          <a:p>
            <a:pPr>
              <a:defRPr/>
            </a:pPr>
            <a:fld id="{6B0BD7F1-A4E3-4597-BA43-6A9421B45278}" type="slidenum">
              <a:rPr lang="ca-ES" smtClean="0"/>
              <a:pPr>
                <a:defRPr/>
              </a:pPr>
              <a:t>5</a:t>
            </a:fld>
            <a:endParaRPr lang="ca-ES"/>
          </a:p>
        </p:txBody>
      </p:sp>
    </p:spTree>
    <p:extLst>
      <p:ext uri="{BB962C8B-B14F-4D97-AF65-F5344CB8AC3E}">
        <p14:creationId xmlns:p14="http://schemas.microsoft.com/office/powerpoint/2010/main" val="33495556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lstStyle/>
          <a:p>
            <a:endParaRPr lang="es-ES_tradnl" dirty="0"/>
          </a:p>
        </p:txBody>
      </p:sp>
      <p:sp>
        <p:nvSpPr>
          <p:cNvPr id="4" name="Contenidor de número de diapositiva 3"/>
          <p:cNvSpPr>
            <a:spLocks noGrp="1"/>
          </p:cNvSpPr>
          <p:nvPr>
            <p:ph type="sldNum" sz="quarter" idx="10"/>
          </p:nvPr>
        </p:nvSpPr>
        <p:spPr/>
        <p:txBody>
          <a:bodyPr/>
          <a:lstStyle/>
          <a:p>
            <a:pPr>
              <a:defRPr/>
            </a:pPr>
            <a:fld id="{6B0BD7F1-A4E3-4597-BA43-6A9421B45278}" type="slidenum">
              <a:rPr lang="ca-ES" smtClean="0"/>
              <a:pPr>
                <a:defRPr/>
              </a:pPr>
              <a:t>6</a:t>
            </a:fld>
            <a:endParaRPr lang="ca-ES"/>
          </a:p>
        </p:txBody>
      </p:sp>
    </p:spTree>
    <p:extLst>
      <p:ext uri="{BB962C8B-B14F-4D97-AF65-F5344CB8AC3E}">
        <p14:creationId xmlns:p14="http://schemas.microsoft.com/office/powerpoint/2010/main" val="33495556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lstStyle/>
          <a:p>
            <a:endParaRPr lang="es-ES_tradnl" dirty="0"/>
          </a:p>
        </p:txBody>
      </p:sp>
      <p:sp>
        <p:nvSpPr>
          <p:cNvPr id="4" name="Contenidor de número de diapositiva 3"/>
          <p:cNvSpPr>
            <a:spLocks noGrp="1"/>
          </p:cNvSpPr>
          <p:nvPr>
            <p:ph type="sldNum" sz="quarter" idx="10"/>
          </p:nvPr>
        </p:nvSpPr>
        <p:spPr/>
        <p:txBody>
          <a:bodyPr/>
          <a:lstStyle/>
          <a:p>
            <a:pPr>
              <a:defRPr/>
            </a:pPr>
            <a:fld id="{6B0BD7F1-A4E3-4597-BA43-6A9421B45278}" type="slidenum">
              <a:rPr lang="ca-ES" smtClean="0"/>
              <a:pPr>
                <a:defRPr/>
              </a:pPr>
              <a:t>7</a:t>
            </a:fld>
            <a:endParaRPr lang="ca-ES"/>
          </a:p>
        </p:txBody>
      </p:sp>
    </p:spTree>
    <p:extLst>
      <p:ext uri="{BB962C8B-B14F-4D97-AF65-F5344CB8AC3E}">
        <p14:creationId xmlns:p14="http://schemas.microsoft.com/office/powerpoint/2010/main" val="33495556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lstStyle/>
          <a:p>
            <a:endParaRPr lang="es-ES_tradnl" dirty="0"/>
          </a:p>
        </p:txBody>
      </p:sp>
      <p:sp>
        <p:nvSpPr>
          <p:cNvPr id="4" name="Contenidor de número de diapositiva 3"/>
          <p:cNvSpPr>
            <a:spLocks noGrp="1"/>
          </p:cNvSpPr>
          <p:nvPr>
            <p:ph type="sldNum" sz="quarter" idx="10"/>
          </p:nvPr>
        </p:nvSpPr>
        <p:spPr/>
        <p:txBody>
          <a:bodyPr/>
          <a:lstStyle/>
          <a:p>
            <a:pPr>
              <a:defRPr/>
            </a:pPr>
            <a:fld id="{6B0BD7F1-A4E3-4597-BA43-6A9421B45278}" type="slidenum">
              <a:rPr lang="ca-ES" smtClean="0"/>
              <a:pPr>
                <a:defRPr/>
              </a:pPr>
              <a:t>8</a:t>
            </a:fld>
            <a:endParaRPr lang="ca-ES"/>
          </a:p>
        </p:txBody>
      </p:sp>
    </p:spTree>
    <p:extLst>
      <p:ext uri="{BB962C8B-B14F-4D97-AF65-F5344CB8AC3E}">
        <p14:creationId xmlns:p14="http://schemas.microsoft.com/office/powerpoint/2010/main" val="33495556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lstStyle/>
          <a:p>
            <a:endParaRPr lang="es-ES_tradnl" dirty="0"/>
          </a:p>
        </p:txBody>
      </p:sp>
      <p:sp>
        <p:nvSpPr>
          <p:cNvPr id="4" name="Contenidor de número de diapositiva 3"/>
          <p:cNvSpPr>
            <a:spLocks noGrp="1"/>
          </p:cNvSpPr>
          <p:nvPr>
            <p:ph type="sldNum" sz="quarter" idx="10"/>
          </p:nvPr>
        </p:nvSpPr>
        <p:spPr/>
        <p:txBody>
          <a:bodyPr/>
          <a:lstStyle/>
          <a:p>
            <a:pPr>
              <a:defRPr/>
            </a:pPr>
            <a:fld id="{6B0BD7F1-A4E3-4597-BA43-6A9421B45278}" type="slidenum">
              <a:rPr lang="ca-ES" smtClean="0"/>
              <a:pPr>
                <a:defRPr/>
              </a:pPr>
              <a:t>10</a:t>
            </a:fld>
            <a:endParaRPr lang="ca-ES"/>
          </a:p>
        </p:txBody>
      </p:sp>
    </p:spTree>
    <p:extLst>
      <p:ext uri="{BB962C8B-B14F-4D97-AF65-F5344CB8AC3E}">
        <p14:creationId xmlns:p14="http://schemas.microsoft.com/office/powerpoint/2010/main" val="33495556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lstStyle/>
          <a:p>
            <a:endParaRPr lang="es-ES_tradnl" dirty="0"/>
          </a:p>
        </p:txBody>
      </p:sp>
      <p:sp>
        <p:nvSpPr>
          <p:cNvPr id="4" name="Contenidor de número de diapositiva 3"/>
          <p:cNvSpPr>
            <a:spLocks noGrp="1"/>
          </p:cNvSpPr>
          <p:nvPr>
            <p:ph type="sldNum" sz="quarter" idx="10"/>
          </p:nvPr>
        </p:nvSpPr>
        <p:spPr/>
        <p:txBody>
          <a:bodyPr/>
          <a:lstStyle/>
          <a:p>
            <a:pPr>
              <a:defRPr/>
            </a:pPr>
            <a:fld id="{6B0BD7F1-A4E3-4597-BA43-6A9421B45278}" type="slidenum">
              <a:rPr lang="ca-ES" smtClean="0"/>
              <a:pPr>
                <a:defRPr/>
              </a:pPr>
              <a:t>11</a:t>
            </a:fld>
            <a:endParaRPr lang="ca-ES"/>
          </a:p>
        </p:txBody>
      </p:sp>
    </p:spTree>
    <p:extLst>
      <p:ext uri="{BB962C8B-B14F-4D97-AF65-F5344CB8AC3E}">
        <p14:creationId xmlns:p14="http://schemas.microsoft.com/office/powerpoint/2010/main" val="33495556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lstStyle/>
          <a:p>
            <a:endParaRPr lang="es-ES_tradnl" dirty="0"/>
          </a:p>
        </p:txBody>
      </p:sp>
      <p:sp>
        <p:nvSpPr>
          <p:cNvPr id="4" name="Contenidor de número de diapositiva 3"/>
          <p:cNvSpPr>
            <a:spLocks noGrp="1"/>
          </p:cNvSpPr>
          <p:nvPr>
            <p:ph type="sldNum" sz="quarter" idx="10"/>
          </p:nvPr>
        </p:nvSpPr>
        <p:spPr/>
        <p:txBody>
          <a:bodyPr/>
          <a:lstStyle/>
          <a:p>
            <a:pPr>
              <a:defRPr/>
            </a:pPr>
            <a:fld id="{6B0BD7F1-A4E3-4597-BA43-6A9421B45278}" type="slidenum">
              <a:rPr lang="ca-ES" smtClean="0"/>
              <a:pPr>
                <a:defRPr/>
              </a:pPr>
              <a:t>12</a:t>
            </a:fld>
            <a:endParaRPr lang="ca-ES"/>
          </a:p>
        </p:txBody>
      </p:sp>
    </p:spTree>
    <p:extLst>
      <p:ext uri="{BB962C8B-B14F-4D97-AF65-F5344CB8AC3E}">
        <p14:creationId xmlns:p14="http://schemas.microsoft.com/office/powerpoint/2010/main" val="3349555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4" name="QuadreDeText 3"/>
          <p:cNvSpPr txBox="1"/>
          <p:nvPr userDrawn="1"/>
        </p:nvSpPr>
        <p:spPr>
          <a:xfrm>
            <a:off x="428625" y="428625"/>
            <a:ext cx="3571875" cy="415925"/>
          </a:xfrm>
          <a:prstGeom prst="rect">
            <a:avLst/>
          </a:prstGeom>
          <a:noFill/>
        </p:spPr>
        <p:txBody>
          <a:bodyPr>
            <a:spAutoFit/>
          </a:bodyPr>
          <a:lstStyle/>
          <a:p>
            <a:pPr>
              <a:defRPr/>
            </a:pPr>
            <a:r>
              <a:rPr lang="ca-ES" sz="1000" dirty="0" err="1">
                <a:latin typeface="Verdana" pitchFamily="34" charset="0"/>
              </a:rPr>
              <a:t>Area</a:t>
            </a:r>
            <a:r>
              <a:rPr lang="ca-ES" sz="1000" dirty="0">
                <a:latin typeface="Verdana" pitchFamily="34" charset="0"/>
              </a:rPr>
              <a:t> de Qualitat de Vida, Igualtat i Esports</a:t>
            </a:r>
          </a:p>
          <a:p>
            <a:pPr>
              <a:defRPr/>
            </a:pPr>
            <a:r>
              <a:rPr lang="ca-ES" sz="1000" dirty="0">
                <a:latin typeface="Verdana" pitchFamily="34" charset="0"/>
              </a:rPr>
              <a:t>Direcció Executiva d</a:t>
            </a:r>
            <a:r>
              <a:rPr lang="ja-JP" altLang="ca-ES" sz="1000" dirty="0">
                <a:latin typeface="Verdana" pitchFamily="34" charset="0"/>
              </a:rPr>
              <a:t>’</a:t>
            </a:r>
            <a:r>
              <a:rPr lang="ca-ES" altLang="ja-JP" sz="1000" dirty="0">
                <a:latin typeface="Verdana" pitchFamily="34" charset="0"/>
              </a:rPr>
              <a:t>Acció Social</a:t>
            </a:r>
            <a:endParaRPr lang="ca-ES" sz="1000" dirty="0">
              <a:latin typeface="Verdana" pitchFamily="34" charset="0"/>
            </a:endParaRPr>
          </a:p>
        </p:txBody>
      </p:sp>
      <p:sp>
        <p:nvSpPr>
          <p:cNvPr id="2" name="Título 1"/>
          <p:cNvSpPr>
            <a:spLocks noGrp="1"/>
          </p:cNvSpPr>
          <p:nvPr>
            <p:ph type="ctrTitle"/>
          </p:nvPr>
        </p:nvSpPr>
        <p:spPr>
          <a:xfrm>
            <a:off x="685800" y="2130425"/>
            <a:ext cx="7772400" cy="1470025"/>
          </a:xfrm>
        </p:spPr>
        <p:txBody>
          <a:bodyPr/>
          <a:lstStyle/>
          <a:p>
            <a:r>
              <a:rPr lang="ca-ES" smtClean="0"/>
              <a:t>Haga clic para modificar el estilo de título del patrón</a:t>
            </a:r>
            <a:endParaRPr lang="ca-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a-ES" smtClean="0"/>
              <a:t>Haga clic para modificar el estilo de subtítulo del patrón</a:t>
            </a:r>
            <a:endParaRPr lang="ca-ES"/>
          </a:p>
        </p:txBody>
      </p:sp>
      <p:sp>
        <p:nvSpPr>
          <p:cNvPr id="5" name="Marcador de fecha 3"/>
          <p:cNvSpPr>
            <a:spLocks noGrp="1"/>
          </p:cNvSpPr>
          <p:nvPr>
            <p:ph type="dt" sz="half" idx="10"/>
          </p:nvPr>
        </p:nvSpPr>
        <p:spPr/>
        <p:txBody>
          <a:bodyPr/>
          <a:lstStyle>
            <a:lvl1pPr>
              <a:defRPr/>
            </a:lvl1pPr>
          </a:lstStyle>
          <a:p>
            <a:pPr>
              <a:defRPr/>
            </a:pPr>
            <a:fld id="{CCAB570B-C688-4788-BA9A-C10068510257}" type="datetime1">
              <a:rPr lang="ca-ES" smtClean="0"/>
              <a:pPr>
                <a:defRPr/>
              </a:pPr>
              <a:t>16/12/2016</a:t>
            </a:fld>
            <a:endParaRPr lang="ca-ES"/>
          </a:p>
        </p:txBody>
      </p:sp>
      <p:sp>
        <p:nvSpPr>
          <p:cNvPr id="6" name="Marcador de pie de página 4"/>
          <p:cNvSpPr>
            <a:spLocks noGrp="1"/>
          </p:cNvSpPr>
          <p:nvPr>
            <p:ph type="ftr" sz="quarter" idx="11"/>
          </p:nvPr>
        </p:nvSpPr>
        <p:spPr/>
        <p:txBody>
          <a:bodyPr/>
          <a:lstStyle>
            <a:lvl1pPr>
              <a:defRPr/>
            </a:lvl1pPr>
          </a:lstStyle>
          <a:p>
            <a:pPr>
              <a:defRPr/>
            </a:pPr>
            <a:endParaRPr lang="ca-ES"/>
          </a:p>
        </p:txBody>
      </p:sp>
      <p:sp>
        <p:nvSpPr>
          <p:cNvPr id="7" name="Marcador de número de diapositiva 5"/>
          <p:cNvSpPr>
            <a:spLocks noGrp="1"/>
          </p:cNvSpPr>
          <p:nvPr>
            <p:ph type="sldNum" sz="quarter" idx="12"/>
          </p:nvPr>
        </p:nvSpPr>
        <p:spPr/>
        <p:txBody>
          <a:bodyPr/>
          <a:lstStyle>
            <a:lvl1pPr>
              <a:defRPr/>
            </a:lvl1pPr>
          </a:lstStyle>
          <a:p>
            <a:pPr>
              <a:defRPr/>
            </a:pPr>
            <a:fld id="{8064DB63-B9BA-4B71-91E6-41D0134AFF5D}" type="slidenum">
              <a:rPr lang="ca-ES"/>
              <a:pPr>
                <a:defRPr/>
              </a:pPr>
              <a:t>‹#›</a:t>
            </a:fld>
            <a:endParaRPr lang="ca-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smtClean="0"/>
              <a:t>Haga clic para modificar el estilo de título del patrón</a:t>
            </a:r>
            <a:endParaRPr lang="ca-ES"/>
          </a:p>
        </p:txBody>
      </p:sp>
      <p:sp>
        <p:nvSpPr>
          <p:cNvPr id="3" name="Marcador de texto vertical 2"/>
          <p:cNvSpPr>
            <a:spLocks noGrp="1"/>
          </p:cNvSpPr>
          <p:nvPr>
            <p:ph type="body" orient="vert" idx="1"/>
          </p:nvPr>
        </p:nvSpPr>
        <p:spPr/>
        <p:txBody>
          <a:bodyPr vert="eaVert"/>
          <a:lstStyle/>
          <a:p>
            <a:pPr lvl="0"/>
            <a:r>
              <a:rPr lang="ca-ES" smtClean="0"/>
              <a:t>Haga clic para modificar el estilo de texto del patrón</a:t>
            </a:r>
          </a:p>
          <a:p>
            <a:pPr lvl="1"/>
            <a:r>
              <a:rPr lang="ca-ES" smtClean="0"/>
              <a:t>Segundo nivel</a:t>
            </a:r>
          </a:p>
          <a:p>
            <a:pPr lvl="2"/>
            <a:r>
              <a:rPr lang="ca-ES" smtClean="0"/>
              <a:t>Tercer nivel</a:t>
            </a:r>
          </a:p>
          <a:p>
            <a:pPr lvl="3"/>
            <a:r>
              <a:rPr lang="ca-ES" smtClean="0"/>
              <a:t>Cuarto nivel</a:t>
            </a:r>
          </a:p>
          <a:p>
            <a:pPr lvl="4"/>
            <a:r>
              <a:rPr lang="ca-ES" smtClean="0"/>
              <a:t>Quinto nivel</a:t>
            </a:r>
            <a:endParaRPr lang="ca-ES"/>
          </a:p>
        </p:txBody>
      </p:sp>
      <p:sp>
        <p:nvSpPr>
          <p:cNvPr id="4" name="Marcador de fecha 3"/>
          <p:cNvSpPr>
            <a:spLocks noGrp="1"/>
          </p:cNvSpPr>
          <p:nvPr>
            <p:ph type="dt" sz="half" idx="10"/>
          </p:nvPr>
        </p:nvSpPr>
        <p:spPr/>
        <p:txBody>
          <a:bodyPr/>
          <a:lstStyle>
            <a:lvl1pPr>
              <a:defRPr/>
            </a:lvl1pPr>
          </a:lstStyle>
          <a:p>
            <a:pPr>
              <a:defRPr/>
            </a:pPr>
            <a:fld id="{FCC36D4E-2160-4224-AF3E-E896CBBFEC80}" type="datetime1">
              <a:rPr lang="ca-ES" smtClean="0"/>
              <a:pPr>
                <a:defRPr/>
              </a:pPr>
              <a:t>16/12/2016</a:t>
            </a:fld>
            <a:endParaRPr lang="ca-ES"/>
          </a:p>
        </p:txBody>
      </p:sp>
      <p:sp>
        <p:nvSpPr>
          <p:cNvPr id="5" name="Marcador de pie de página 4"/>
          <p:cNvSpPr>
            <a:spLocks noGrp="1"/>
          </p:cNvSpPr>
          <p:nvPr>
            <p:ph type="ftr" sz="quarter" idx="11"/>
          </p:nvPr>
        </p:nvSpPr>
        <p:spPr/>
        <p:txBody>
          <a:bodyPr/>
          <a:lstStyle>
            <a:lvl1pPr>
              <a:defRPr/>
            </a:lvl1pPr>
          </a:lstStyle>
          <a:p>
            <a:pPr>
              <a:defRPr/>
            </a:pPr>
            <a:endParaRPr lang="ca-ES"/>
          </a:p>
        </p:txBody>
      </p:sp>
      <p:sp>
        <p:nvSpPr>
          <p:cNvPr id="6" name="Marcador de número de diapositiva 5"/>
          <p:cNvSpPr>
            <a:spLocks noGrp="1"/>
          </p:cNvSpPr>
          <p:nvPr>
            <p:ph type="sldNum" sz="quarter" idx="12"/>
          </p:nvPr>
        </p:nvSpPr>
        <p:spPr/>
        <p:txBody>
          <a:bodyPr/>
          <a:lstStyle>
            <a:lvl1pPr>
              <a:defRPr/>
            </a:lvl1pPr>
          </a:lstStyle>
          <a:p>
            <a:pPr>
              <a:defRPr/>
            </a:pPr>
            <a:fld id="{AC9C92F4-D106-4F58-A85F-5158B1459BFC}" type="slidenum">
              <a:rPr lang="ca-ES"/>
              <a:pPr>
                <a:defRPr/>
              </a:pPr>
              <a:t>‹#›</a:t>
            </a:fld>
            <a:endParaRPr lang="ca-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ca-ES" smtClean="0"/>
              <a:t>Haga clic para modificar el estilo de título del patrón</a:t>
            </a:r>
            <a:endParaRPr lang="ca-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ca-ES" smtClean="0"/>
              <a:t>Haga clic para modificar el estilo de texto del patrón</a:t>
            </a:r>
          </a:p>
          <a:p>
            <a:pPr lvl="1"/>
            <a:r>
              <a:rPr lang="ca-ES" smtClean="0"/>
              <a:t>Segundo nivel</a:t>
            </a:r>
          </a:p>
          <a:p>
            <a:pPr lvl="2"/>
            <a:r>
              <a:rPr lang="ca-ES" smtClean="0"/>
              <a:t>Tercer nivel</a:t>
            </a:r>
          </a:p>
          <a:p>
            <a:pPr lvl="3"/>
            <a:r>
              <a:rPr lang="ca-ES" smtClean="0"/>
              <a:t>Cuarto nivel</a:t>
            </a:r>
          </a:p>
          <a:p>
            <a:pPr lvl="4"/>
            <a:r>
              <a:rPr lang="ca-ES" smtClean="0"/>
              <a:t>Quinto nivel</a:t>
            </a:r>
            <a:endParaRPr lang="ca-ES"/>
          </a:p>
        </p:txBody>
      </p:sp>
      <p:sp>
        <p:nvSpPr>
          <p:cNvPr id="4" name="Marcador de fecha 3"/>
          <p:cNvSpPr>
            <a:spLocks noGrp="1"/>
          </p:cNvSpPr>
          <p:nvPr>
            <p:ph type="dt" sz="half" idx="10"/>
          </p:nvPr>
        </p:nvSpPr>
        <p:spPr/>
        <p:txBody>
          <a:bodyPr/>
          <a:lstStyle>
            <a:lvl1pPr>
              <a:defRPr/>
            </a:lvl1pPr>
          </a:lstStyle>
          <a:p>
            <a:pPr>
              <a:defRPr/>
            </a:pPr>
            <a:fld id="{FF531746-6E86-4638-A8A1-42E2613AF3A3}" type="datetime1">
              <a:rPr lang="ca-ES" smtClean="0"/>
              <a:pPr>
                <a:defRPr/>
              </a:pPr>
              <a:t>16/12/2016</a:t>
            </a:fld>
            <a:endParaRPr lang="ca-ES"/>
          </a:p>
        </p:txBody>
      </p:sp>
      <p:sp>
        <p:nvSpPr>
          <p:cNvPr id="5" name="Marcador de pie de página 4"/>
          <p:cNvSpPr>
            <a:spLocks noGrp="1"/>
          </p:cNvSpPr>
          <p:nvPr>
            <p:ph type="ftr" sz="quarter" idx="11"/>
          </p:nvPr>
        </p:nvSpPr>
        <p:spPr/>
        <p:txBody>
          <a:bodyPr/>
          <a:lstStyle>
            <a:lvl1pPr>
              <a:defRPr/>
            </a:lvl1pPr>
          </a:lstStyle>
          <a:p>
            <a:pPr>
              <a:defRPr/>
            </a:pPr>
            <a:endParaRPr lang="ca-ES"/>
          </a:p>
        </p:txBody>
      </p:sp>
      <p:sp>
        <p:nvSpPr>
          <p:cNvPr id="6" name="Marcador de número de diapositiva 5"/>
          <p:cNvSpPr>
            <a:spLocks noGrp="1"/>
          </p:cNvSpPr>
          <p:nvPr>
            <p:ph type="sldNum" sz="quarter" idx="12"/>
          </p:nvPr>
        </p:nvSpPr>
        <p:spPr/>
        <p:txBody>
          <a:bodyPr/>
          <a:lstStyle>
            <a:lvl1pPr>
              <a:defRPr/>
            </a:lvl1pPr>
          </a:lstStyle>
          <a:p>
            <a:pPr>
              <a:defRPr/>
            </a:pPr>
            <a:fld id="{1DB958DD-C107-4E40-815A-AB71F75FAB12}" type="slidenum">
              <a:rPr lang="ca-ES"/>
              <a:pPr>
                <a:defRPr/>
              </a:pPr>
              <a:t>‹#›</a:t>
            </a:fld>
            <a:endParaRPr lang="ca-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smtClean="0"/>
              <a:t>Haga clic para modificar el estilo de título del patrón</a:t>
            </a:r>
            <a:endParaRPr lang="ca-ES"/>
          </a:p>
        </p:txBody>
      </p:sp>
      <p:sp>
        <p:nvSpPr>
          <p:cNvPr id="3" name="Marcador de contenido 2"/>
          <p:cNvSpPr>
            <a:spLocks noGrp="1"/>
          </p:cNvSpPr>
          <p:nvPr>
            <p:ph idx="1"/>
          </p:nvPr>
        </p:nvSpPr>
        <p:spPr/>
        <p:txBody>
          <a:bodyPr/>
          <a:lstStyle/>
          <a:p>
            <a:pPr lvl="0"/>
            <a:r>
              <a:rPr lang="ca-ES" smtClean="0"/>
              <a:t>Haga clic para modificar el estilo de texto del patrón</a:t>
            </a:r>
          </a:p>
          <a:p>
            <a:pPr lvl="1"/>
            <a:r>
              <a:rPr lang="ca-ES" smtClean="0"/>
              <a:t>Segundo nivel</a:t>
            </a:r>
          </a:p>
          <a:p>
            <a:pPr lvl="2"/>
            <a:r>
              <a:rPr lang="ca-ES" smtClean="0"/>
              <a:t>Tercer nivel</a:t>
            </a:r>
          </a:p>
          <a:p>
            <a:pPr lvl="3"/>
            <a:r>
              <a:rPr lang="ca-ES" smtClean="0"/>
              <a:t>Cuarto nivel</a:t>
            </a:r>
          </a:p>
          <a:p>
            <a:pPr lvl="4"/>
            <a:r>
              <a:rPr lang="ca-ES" smtClean="0"/>
              <a:t>Quinto nivel</a:t>
            </a:r>
            <a:endParaRPr lang="ca-ES"/>
          </a:p>
        </p:txBody>
      </p:sp>
      <p:sp>
        <p:nvSpPr>
          <p:cNvPr id="4" name="Marcador de fecha 3"/>
          <p:cNvSpPr>
            <a:spLocks noGrp="1"/>
          </p:cNvSpPr>
          <p:nvPr>
            <p:ph type="dt" sz="half" idx="10"/>
          </p:nvPr>
        </p:nvSpPr>
        <p:spPr/>
        <p:txBody>
          <a:bodyPr/>
          <a:lstStyle>
            <a:lvl1pPr>
              <a:defRPr/>
            </a:lvl1pPr>
          </a:lstStyle>
          <a:p>
            <a:pPr>
              <a:defRPr/>
            </a:pPr>
            <a:fld id="{9EC989AC-060F-4B88-B97E-971FA2E25120}" type="datetime1">
              <a:rPr lang="ca-ES" smtClean="0"/>
              <a:pPr>
                <a:defRPr/>
              </a:pPr>
              <a:t>16/12/2016</a:t>
            </a:fld>
            <a:endParaRPr lang="ca-ES"/>
          </a:p>
        </p:txBody>
      </p:sp>
      <p:sp>
        <p:nvSpPr>
          <p:cNvPr id="5" name="Marcador de pie de página 4"/>
          <p:cNvSpPr>
            <a:spLocks noGrp="1"/>
          </p:cNvSpPr>
          <p:nvPr>
            <p:ph type="ftr" sz="quarter" idx="11"/>
          </p:nvPr>
        </p:nvSpPr>
        <p:spPr/>
        <p:txBody>
          <a:bodyPr/>
          <a:lstStyle>
            <a:lvl1pPr>
              <a:defRPr/>
            </a:lvl1pPr>
          </a:lstStyle>
          <a:p>
            <a:pPr>
              <a:defRPr/>
            </a:pPr>
            <a:endParaRPr lang="ca-ES"/>
          </a:p>
        </p:txBody>
      </p:sp>
      <p:sp>
        <p:nvSpPr>
          <p:cNvPr id="6" name="Marcador de número de diapositiva 5"/>
          <p:cNvSpPr>
            <a:spLocks noGrp="1"/>
          </p:cNvSpPr>
          <p:nvPr>
            <p:ph type="sldNum" sz="quarter" idx="12"/>
          </p:nvPr>
        </p:nvSpPr>
        <p:spPr/>
        <p:txBody>
          <a:bodyPr/>
          <a:lstStyle>
            <a:lvl1pPr>
              <a:defRPr/>
            </a:lvl1pPr>
          </a:lstStyle>
          <a:p>
            <a:pPr>
              <a:defRPr/>
            </a:pPr>
            <a:fld id="{33EF4D8F-6159-427C-8E27-9F1436355618}" type="slidenum">
              <a:rPr lang="ca-ES"/>
              <a:pPr>
                <a:defRPr/>
              </a:pPr>
              <a:t>‹#›</a:t>
            </a:fld>
            <a:endParaRPr lang="ca-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ca-ES" smtClean="0"/>
              <a:t>Haga clic para modificar el estilo de título del patrón</a:t>
            </a:r>
            <a:endParaRPr lang="ca-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a-ES" smtClean="0"/>
              <a:t>Haga clic para modificar el estilo de texto del patrón</a:t>
            </a:r>
          </a:p>
        </p:txBody>
      </p:sp>
      <p:sp>
        <p:nvSpPr>
          <p:cNvPr id="4" name="Marcador de fecha 3"/>
          <p:cNvSpPr>
            <a:spLocks noGrp="1"/>
          </p:cNvSpPr>
          <p:nvPr>
            <p:ph type="dt" sz="half" idx="10"/>
          </p:nvPr>
        </p:nvSpPr>
        <p:spPr/>
        <p:txBody>
          <a:bodyPr/>
          <a:lstStyle>
            <a:lvl1pPr>
              <a:defRPr/>
            </a:lvl1pPr>
          </a:lstStyle>
          <a:p>
            <a:pPr>
              <a:defRPr/>
            </a:pPr>
            <a:fld id="{D1CF75A1-1B98-4CBC-81F5-1DFAD1C60890}" type="datetime1">
              <a:rPr lang="ca-ES" smtClean="0"/>
              <a:pPr>
                <a:defRPr/>
              </a:pPr>
              <a:t>16/12/2016</a:t>
            </a:fld>
            <a:endParaRPr lang="ca-ES"/>
          </a:p>
        </p:txBody>
      </p:sp>
      <p:sp>
        <p:nvSpPr>
          <p:cNvPr id="5" name="Marcador de pie de página 4"/>
          <p:cNvSpPr>
            <a:spLocks noGrp="1"/>
          </p:cNvSpPr>
          <p:nvPr>
            <p:ph type="ftr" sz="quarter" idx="11"/>
          </p:nvPr>
        </p:nvSpPr>
        <p:spPr/>
        <p:txBody>
          <a:bodyPr/>
          <a:lstStyle>
            <a:lvl1pPr>
              <a:defRPr/>
            </a:lvl1pPr>
          </a:lstStyle>
          <a:p>
            <a:pPr>
              <a:defRPr/>
            </a:pPr>
            <a:endParaRPr lang="ca-ES"/>
          </a:p>
        </p:txBody>
      </p:sp>
      <p:sp>
        <p:nvSpPr>
          <p:cNvPr id="6" name="Marcador de número de diapositiva 5"/>
          <p:cNvSpPr>
            <a:spLocks noGrp="1"/>
          </p:cNvSpPr>
          <p:nvPr>
            <p:ph type="sldNum" sz="quarter" idx="12"/>
          </p:nvPr>
        </p:nvSpPr>
        <p:spPr/>
        <p:txBody>
          <a:bodyPr/>
          <a:lstStyle>
            <a:lvl1pPr>
              <a:defRPr/>
            </a:lvl1pPr>
          </a:lstStyle>
          <a:p>
            <a:pPr>
              <a:defRPr/>
            </a:pPr>
            <a:fld id="{E3237514-831C-48C2-8F0C-93CA3CF9D50C}" type="slidenum">
              <a:rPr lang="ca-ES"/>
              <a:pPr>
                <a:defRPr/>
              </a:pPr>
              <a:t>‹#›</a:t>
            </a:fld>
            <a:endParaRPr lang="ca-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smtClean="0"/>
              <a:t>Haga clic para modificar el estilo de título del patrón</a:t>
            </a:r>
            <a:endParaRPr lang="ca-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a-ES" smtClean="0"/>
              <a:t>Haga clic para modificar el estilo de texto del patrón</a:t>
            </a:r>
          </a:p>
          <a:p>
            <a:pPr lvl="1"/>
            <a:r>
              <a:rPr lang="ca-ES" smtClean="0"/>
              <a:t>Segundo nivel</a:t>
            </a:r>
          </a:p>
          <a:p>
            <a:pPr lvl="2"/>
            <a:r>
              <a:rPr lang="ca-ES" smtClean="0"/>
              <a:t>Tercer nivel</a:t>
            </a:r>
          </a:p>
          <a:p>
            <a:pPr lvl="3"/>
            <a:r>
              <a:rPr lang="ca-ES" smtClean="0"/>
              <a:t>Cuarto nivel</a:t>
            </a:r>
          </a:p>
          <a:p>
            <a:pPr lvl="4"/>
            <a:r>
              <a:rPr lang="ca-ES" smtClean="0"/>
              <a:t>Quinto nivel</a:t>
            </a:r>
            <a:endParaRPr lang="ca-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a-ES" smtClean="0"/>
              <a:t>Haga clic para modificar el estilo de texto del patrón</a:t>
            </a:r>
          </a:p>
          <a:p>
            <a:pPr lvl="1"/>
            <a:r>
              <a:rPr lang="ca-ES" smtClean="0"/>
              <a:t>Segundo nivel</a:t>
            </a:r>
          </a:p>
          <a:p>
            <a:pPr lvl="2"/>
            <a:r>
              <a:rPr lang="ca-ES" smtClean="0"/>
              <a:t>Tercer nivel</a:t>
            </a:r>
          </a:p>
          <a:p>
            <a:pPr lvl="3"/>
            <a:r>
              <a:rPr lang="ca-ES" smtClean="0"/>
              <a:t>Cuarto nivel</a:t>
            </a:r>
          </a:p>
          <a:p>
            <a:pPr lvl="4"/>
            <a:r>
              <a:rPr lang="ca-ES" smtClean="0"/>
              <a:t>Quinto nivel</a:t>
            </a:r>
            <a:endParaRPr lang="ca-ES"/>
          </a:p>
        </p:txBody>
      </p:sp>
      <p:sp>
        <p:nvSpPr>
          <p:cNvPr id="5" name="Marcador de fecha 3"/>
          <p:cNvSpPr>
            <a:spLocks noGrp="1"/>
          </p:cNvSpPr>
          <p:nvPr>
            <p:ph type="dt" sz="half" idx="10"/>
          </p:nvPr>
        </p:nvSpPr>
        <p:spPr/>
        <p:txBody>
          <a:bodyPr/>
          <a:lstStyle>
            <a:lvl1pPr>
              <a:defRPr/>
            </a:lvl1pPr>
          </a:lstStyle>
          <a:p>
            <a:pPr>
              <a:defRPr/>
            </a:pPr>
            <a:fld id="{05A237D8-8636-4187-B6D6-38386CFD05D2}" type="datetime1">
              <a:rPr lang="ca-ES" smtClean="0"/>
              <a:pPr>
                <a:defRPr/>
              </a:pPr>
              <a:t>16/12/2016</a:t>
            </a:fld>
            <a:endParaRPr lang="ca-ES"/>
          </a:p>
        </p:txBody>
      </p:sp>
      <p:sp>
        <p:nvSpPr>
          <p:cNvPr id="6" name="Marcador de pie de página 4"/>
          <p:cNvSpPr>
            <a:spLocks noGrp="1"/>
          </p:cNvSpPr>
          <p:nvPr>
            <p:ph type="ftr" sz="quarter" idx="11"/>
          </p:nvPr>
        </p:nvSpPr>
        <p:spPr/>
        <p:txBody>
          <a:bodyPr/>
          <a:lstStyle>
            <a:lvl1pPr>
              <a:defRPr/>
            </a:lvl1pPr>
          </a:lstStyle>
          <a:p>
            <a:pPr>
              <a:defRPr/>
            </a:pPr>
            <a:endParaRPr lang="ca-ES"/>
          </a:p>
        </p:txBody>
      </p:sp>
      <p:sp>
        <p:nvSpPr>
          <p:cNvPr id="7" name="Marcador de número de diapositiva 5"/>
          <p:cNvSpPr>
            <a:spLocks noGrp="1"/>
          </p:cNvSpPr>
          <p:nvPr>
            <p:ph type="sldNum" sz="quarter" idx="12"/>
          </p:nvPr>
        </p:nvSpPr>
        <p:spPr/>
        <p:txBody>
          <a:bodyPr/>
          <a:lstStyle>
            <a:lvl1pPr>
              <a:defRPr/>
            </a:lvl1pPr>
          </a:lstStyle>
          <a:p>
            <a:pPr>
              <a:defRPr/>
            </a:pPr>
            <a:fld id="{C5051015-91DA-4CCB-9B59-FCBFA81FF661}" type="slidenum">
              <a:rPr lang="ca-ES"/>
              <a:pPr>
                <a:defRPr/>
              </a:pPr>
              <a:t>‹#›</a:t>
            </a:fld>
            <a:endParaRPr lang="ca-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ca-ES" smtClean="0"/>
              <a:t>Haga clic para modificar el estilo de título del patrón</a:t>
            </a:r>
            <a:endParaRPr lang="ca-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a-ES" smtClean="0"/>
              <a:t>Haga clic para modificar el estilo de texto del patrón</a:t>
            </a:r>
          </a:p>
          <a:p>
            <a:pPr lvl="1"/>
            <a:r>
              <a:rPr lang="ca-ES" smtClean="0"/>
              <a:t>Segundo nivel</a:t>
            </a:r>
          </a:p>
          <a:p>
            <a:pPr lvl="2"/>
            <a:r>
              <a:rPr lang="ca-ES" smtClean="0"/>
              <a:t>Tercer nivel</a:t>
            </a:r>
          </a:p>
          <a:p>
            <a:pPr lvl="3"/>
            <a:r>
              <a:rPr lang="ca-ES" smtClean="0"/>
              <a:t>Cuarto nivel</a:t>
            </a:r>
          </a:p>
          <a:p>
            <a:pPr lvl="4"/>
            <a:r>
              <a:rPr lang="ca-ES" smtClean="0"/>
              <a:t>Quinto nivel</a:t>
            </a:r>
            <a:endParaRPr lang="ca-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a-ES" smtClean="0"/>
              <a:t>Haga clic para modificar el estilo de texto del patrón</a:t>
            </a:r>
          </a:p>
          <a:p>
            <a:pPr lvl="1"/>
            <a:r>
              <a:rPr lang="ca-ES" smtClean="0"/>
              <a:t>Segundo nivel</a:t>
            </a:r>
          </a:p>
          <a:p>
            <a:pPr lvl="2"/>
            <a:r>
              <a:rPr lang="ca-ES" smtClean="0"/>
              <a:t>Tercer nivel</a:t>
            </a:r>
          </a:p>
          <a:p>
            <a:pPr lvl="3"/>
            <a:r>
              <a:rPr lang="ca-ES" smtClean="0"/>
              <a:t>Cuarto nivel</a:t>
            </a:r>
          </a:p>
          <a:p>
            <a:pPr lvl="4"/>
            <a:r>
              <a:rPr lang="ca-ES" smtClean="0"/>
              <a:t>Quinto nivel</a:t>
            </a:r>
            <a:endParaRPr lang="ca-ES"/>
          </a:p>
        </p:txBody>
      </p:sp>
      <p:sp>
        <p:nvSpPr>
          <p:cNvPr id="7" name="Marcador de fecha 3"/>
          <p:cNvSpPr>
            <a:spLocks noGrp="1"/>
          </p:cNvSpPr>
          <p:nvPr>
            <p:ph type="dt" sz="half" idx="10"/>
          </p:nvPr>
        </p:nvSpPr>
        <p:spPr/>
        <p:txBody>
          <a:bodyPr/>
          <a:lstStyle>
            <a:lvl1pPr>
              <a:defRPr/>
            </a:lvl1pPr>
          </a:lstStyle>
          <a:p>
            <a:pPr>
              <a:defRPr/>
            </a:pPr>
            <a:fld id="{93DA02FC-8504-498F-9D48-E3B9648969BD}" type="datetime1">
              <a:rPr lang="ca-ES" smtClean="0"/>
              <a:pPr>
                <a:defRPr/>
              </a:pPr>
              <a:t>16/12/2016</a:t>
            </a:fld>
            <a:endParaRPr lang="ca-ES"/>
          </a:p>
        </p:txBody>
      </p:sp>
      <p:sp>
        <p:nvSpPr>
          <p:cNvPr id="8" name="Marcador de pie de página 4"/>
          <p:cNvSpPr>
            <a:spLocks noGrp="1"/>
          </p:cNvSpPr>
          <p:nvPr>
            <p:ph type="ftr" sz="quarter" idx="11"/>
          </p:nvPr>
        </p:nvSpPr>
        <p:spPr/>
        <p:txBody>
          <a:bodyPr/>
          <a:lstStyle>
            <a:lvl1pPr>
              <a:defRPr/>
            </a:lvl1pPr>
          </a:lstStyle>
          <a:p>
            <a:pPr>
              <a:defRPr/>
            </a:pPr>
            <a:endParaRPr lang="ca-ES"/>
          </a:p>
        </p:txBody>
      </p:sp>
      <p:sp>
        <p:nvSpPr>
          <p:cNvPr id="9" name="Marcador de número de diapositiva 5"/>
          <p:cNvSpPr>
            <a:spLocks noGrp="1"/>
          </p:cNvSpPr>
          <p:nvPr>
            <p:ph type="sldNum" sz="quarter" idx="12"/>
          </p:nvPr>
        </p:nvSpPr>
        <p:spPr/>
        <p:txBody>
          <a:bodyPr/>
          <a:lstStyle>
            <a:lvl1pPr>
              <a:defRPr/>
            </a:lvl1pPr>
          </a:lstStyle>
          <a:p>
            <a:pPr>
              <a:defRPr/>
            </a:pPr>
            <a:fld id="{DCBBA52F-0812-49B1-9B7C-30BBDDCD1C2D}" type="slidenum">
              <a:rPr lang="ca-ES"/>
              <a:pPr>
                <a:defRPr/>
              </a:pPr>
              <a:t>‹#›</a:t>
            </a:fld>
            <a:endParaRPr lang="ca-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smtClean="0"/>
              <a:t>Haga clic para modificar el estilo de título del patrón</a:t>
            </a:r>
            <a:endParaRPr lang="ca-ES"/>
          </a:p>
        </p:txBody>
      </p:sp>
      <p:sp>
        <p:nvSpPr>
          <p:cNvPr id="3" name="Marcador de fecha 3"/>
          <p:cNvSpPr>
            <a:spLocks noGrp="1"/>
          </p:cNvSpPr>
          <p:nvPr>
            <p:ph type="dt" sz="half" idx="10"/>
          </p:nvPr>
        </p:nvSpPr>
        <p:spPr/>
        <p:txBody>
          <a:bodyPr/>
          <a:lstStyle>
            <a:lvl1pPr>
              <a:defRPr/>
            </a:lvl1pPr>
          </a:lstStyle>
          <a:p>
            <a:pPr>
              <a:defRPr/>
            </a:pPr>
            <a:fld id="{9960093B-7866-4055-B261-D1BC06DCF985}" type="datetime1">
              <a:rPr lang="ca-ES" smtClean="0"/>
              <a:pPr>
                <a:defRPr/>
              </a:pPr>
              <a:t>16/12/2016</a:t>
            </a:fld>
            <a:endParaRPr lang="ca-ES"/>
          </a:p>
        </p:txBody>
      </p:sp>
      <p:sp>
        <p:nvSpPr>
          <p:cNvPr id="4" name="Marcador de pie de página 4"/>
          <p:cNvSpPr>
            <a:spLocks noGrp="1"/>
          </p:cNvSpPr>
          <p:nvPr>
            <p:ph type="ftr" sz="quarter" idx="11"/>
          </p:nvPr>
        </p:nvSpPr>
        <p:spPr/>
        <p:txBody>
          <a:bodyPr/>
          <a:lstStyle>
            <a:lvl1pPr>
              <a:defRPr/>
            </a:lvl1pPr>
          </a:lstStyle>
          <a:p>
            <a:pPr>
              <a:defRPr/>
            </a:pPr>
            <a:endParaRPr lang="ca-ES"/>
          </a:p>
        </p:txBody>
      </p:sp>
      <p:sp>
        <p:nvSpPr>
          <p:cNvPr id="5" name="Marcador de número de diapositiva 5"/>
          <p:cNvSpPr>
            <a:spLocks noGrp="1"/>
          </p:cNvSpPr>
          <p:nvPr>
            <p:ph type="sldNum" sz="quarter" idx="12"/>
          </p:nvPr>
        </p:nvSpPr>
        <p:spPr/>
        <p:txBody>
          <a:bodyPr/>
          <a:lstStyle>
            <a:lvl1pPr>
              <a:defRPr/>
            </a:lvl1pPr>
          </a:lstStyle>
          <a:p>
            <a:pPr>
              <a:defRPr/>
            </a:pPr>
            <a:fld id="{6006276E-6ACB-4F2F-9B2D-F4F4ED78F174}" type="slidenum">
              <a:rPr lang="ca-ES"/>
              <a:pPr>
                <a:defRPr/>
              </a:pPr>
              <a:t>‹#›</a:t>
            </a:fld>
            <a:endParaRPr lang="ca-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3"/>
          <p:cNvSpPr>
            <a:spLocks noGrp="1"/>
          </p:cNvSpPr>
          <p:nvPr>
            <p:ph type="dt" sz="half" idx="10"/>
          </p:nvPr>
        </p:nvSpPr>
        <p:spPr/>
        <p:txBody>
          <a:bodyPr/>
          <a:lstStyle>
            <a:lvl1pPr>
              <a:defRPr/>
            </a:lvl1pPr>
          </a:lstStyle>
          <a:p>
            <a:pPr>
              <a:defRPr/>
            </a:pPr>
            <a:fld id="{9E11AA59-9DC0-4682-A77D-5CF5D09F7F61}" type="datetime1">
              <a:rPr lang="ca-ES" smtClean="0"/>
              <a:pPr>
                <a:defRPr/>
              </a:pPr>
              <a:t>16/12/2016</a:t>
            </a:fld>
            <a:endParaRPr lang="ca-ES"/>
          </a:p>
        </p:txBody>
      </p:sp>
      <p:sp>
        <p:nvSpPr>
          <p:cNvPr id="3" name="Marcador de pie de página 4"/>
          <p:cNvSpPr>
            <a:spLocks noGrp="1"/>
          </p:cNvSpPr>
          <p:nvPr>
            <p:ph type="ftr" sz="quarter" idx="11"/>
          </p:nvPr>
        </p:nvSpPr>
        <p:spPr/>
        <p:txBody>
          <a:bodyPr/>
          <a:lstStyle>
            <a:lvl1pPr>
              <a:defRPr/>
            </a:lvl1pPr>
          </a:lstStyle>
          <a:p>
            <a:pPr>
              <a:defRPr/>
            </a:pPr>
            <a:endParaRPr lang="ca-ES"/>
          </a:p>
        </p:txBody>
      </p:sp>
      <p:sp>
        <p:nvSpPr>
          <p:cNvPr id="4" name="Marcador de número de diapositiva 5"/>
          <p:cNvSpPr>
            <a:spLocks noGrp="1"/>
          </p:cNvSpPr>
          <p:nvPr>
            <p:ph type="sldNum" sz="quarter" idx="12"/>
          </p:nvPr>
        </p:nvSpPr>
        <p:spPr/>
        <p:txBody>
          <a:bodyPr/>
          <a:lstStyle>
            <a:lvl1pPr>
              <a:defRPr/>
            </a:lvl1pPr>
          </a:lstStyle>
          <a:p>
            <a:pPr>
              <a:defRPr/>
            </a:pPr>
            <a:fld id="{8BC048D6-920D-431B-A44A-33D4B474B534}" type="slidenum">
              <a:rPr lang="ca-ES"/>
              <a:pPr>
                <a:defRPr/>
              </a:pPr>
              <a:t>‹#›</a:t>
            </a:fld>
            <a:endParaRPr lang="ca-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ca-ES" smtClean="0"/>
              <a:t>Haga clic para modificar el estilo de título del patrón</a:t>
            </a:r>
            <a:endParaRPr lang="ca-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a-ES" smtClean="0"/>
              <a:t>Haga clic para modificar el estilo de texto del patrón</a:t>
            </a:r>
          </a:p>
          <a:p>
            <a:pPr lvl="1"/>
            <a:r>
              <a:rPr lang="ca-ES" smtClean="0"/>
              <a:t>Segundo nivel</a:t>
            </a:r>
          </a:p>
          <a:p>
            <a:pPr lvl="2"/>
            <a:r>
              <a:rPr lang="ca-ES" smtClean="0"/>
              <a:t>Tercer nivel</a:t>
            </a:r>
          </a:p>
          <a:p>
            <a:pPr lvl="3"/>
            <a:r>
              <a:rPr lang="ca-ES" smtClean="0"/>
              <a:t>Cuarto nivel</a:t>
            </a:r>
          </a:p>
          <a:p>
            <a:pPr lvl="4"/>
            <a:r>
              <a:rPr lang="ca-ES" smtClean="0"/>
              <a:t>Quinto nivel</a:t>
            </a:r>
            <a:endParaRPr lang="ca-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smtClean="0"/>
              <a:t>Haga clic para modificar el estilo de texto del patrón</a:t>
            </a:r>
          </a:p>
        </p:txBody>
      </p:sp>
      <p:sp>
        <p:nvSpPr>
          <p:cNvPr id="5" name="Marcador de fecha 3"/>
          <p:cNvSpPr>
            <a:spLocks noGrp="1"/>
          </p:cNvSpPr>
          <p:nvPr>
            <p:ph type="dt" sz="half" idx="10"/>
          </p:nvPr>
        </p:nvSpPr>
        <p:spPr/>
        <p:txBody>
          <a:bodyPr/>
          <a:lstStyle>
            <a:lvl1pPr>
              <a:defRPr/>
            </a:lvl1pPr>
          </a:lstStyle>
          <a:p>
            <a:pPr>
              <a:defRPr/>
            </a:pPr>
            <a:fld id="{FCCDF206-A940-4609-94D6-1963061D4F0D}" type="datetime1">
              <a:rPr lang="ca-ES" smtClean="0"/>
              <a:pPr>
                <a:defRPr/>
              </a:pPr>
              <a:t>16/12/2016</a:t>
            </a:fld>
            <a:endParaRPr lang="ca-ES"/>
          </a:p>
        </p:txBody>
      </p:sp>
      <p:sp>
        <p:nvSpPr>
          <p:cNvPr id="6" name="Marcador de pie de página 4"/>
          <p:cNvSpPr>
            <a:spLocks noGrp="1"/>
          </p:cNvSpPr>
          <p:nvPr>
            <p:ph type="ftr" sz="quarter" idx="11"/>
          </p:nvPr>
        </p:nvSpPr>
        <p:spPr/>
        <p:txBody>
          <a:bodyPr/>
          <a:lstStyle>
            <a:lvl1pPr>
              <a:defRPr/>
            </a:lvl1pPr>
          </a:lstStyle>
          <a:p>
            <a:pPr>
              <a:defRPr/>
            </a:pPr>
            <a:endParaRPr lang="ca-ES"/>
          </a:p>
        </p:txBody>
      </p:sp>
      <p:sp>
        <p:nvSpPr>
          <p:cNvPr id="7" name="Marcador de número de diapositiva 5"/>
          <p:cNvSpPr>
            <a:spLocks noGrp="1"/>
          </p:cNvSpPr>
          <p:nvPr>
            <p:ph type="sldNum" sz="quarter" idx="12"/>
          </p:nvPr>
        </p:nvSpPr>
        <p:spPr/>
        <p:txBody>
          <a:bodyPr/>
          <a:lstStyle>
            <a:lvl1pPr>
              <a:defRPr/>
            </a:lvl1pPr>
          </a:lstStyle>
          <a:p>
            <a:pPr>
              <a:defRPr/>
            </a:pPr>
            <a:fld id="{A006E02D-3B05-41E3-AB88-20E13CF80903}" type="slidenum">
              <a:rPr lang="ca-ES"/>
              <a:pPr>
                <a:defRPr/>
              </a:pPr>
              <a:t>‹#›</a:t>
            </a:fld>
            <a:endParaRPr lang="ca-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ca-ES" smtClean="0"/>
              <a:t>Haga clic para modificar el estilo de título del patrón</a:t>
            </a:r>
            <a:endParaRPr lang="ca-ES"/>
          </a:p>
        </p:txBody>
      </p:sp>
      <p:sp>
        <p:nvSpPr>
          <p:cNvPr id="3" name="Marcador de posición de imagen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a-ES" noProof="0" smtClean="0"/>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smtClean="0"/>
              <a:t>Haga clic para modificar el estilo de texto del patrón</a:t>
            </a:r>
          </a:p>
        </p:txBody>
      </p:sp>
      <p:sp>
        <p:nvSpPr>
          <p:cNvPr id="5" name="Marcador de fecha 3"/>
          <p:cNvSpPr>
            <a:spLocks noGrp="1"/>
          </p:cNvSpPr>
          <p:nvPr>
            <p:ph type="dt" sz="half" idx="10"/>
          </p:nvPr>
        </p:nvSpPr>
        <p:spPr/>
        <p:txBody>
          <a:bodyPr/>
          <a:lstStyle>
            <a:lvl1pPr>
              <a:defRPr/>
            </a:lvl1pPr>
          </a:lstStyle>
          <a:p>
            <a:pPr>
              <a:defRPr/>
            </a:pPr>
            <a:fld id="{7B52D549-3CFC-4D13-A560-D02983D73B6F}" type="datetime1">
              <a:rPr lang="ca-ES" smtClean="0"/>
              <a:pPr>
                <a:defRPr/>
              </a:pPr>
              <a:t>16/12/2016</a:t>
            </a:fld>
            <a:endParaRPr lang="ca-ES"/>
          </a:p>
        </p:txBody>
      </p:sp>
      <p:sp>
        <p:nvSpPr>
          <p:cNvPr id="6" name="Marcador de pie de página 4"/>
          <p:cNvSpPr>
            <a:spLocks noGrp="1"/>
          </p:cNvSpPr>
          <p:nvPr>
            <p:ph type="ftr" sz="quarter" idx="11"/>
          </p:nvPr>
        </p:nvSpPr>
        <p:spPr/>
        <p:txBody>
          <a:bodyPr/>
          <a:lstStyle>
            <a:lvl1pPr>
              <a:defRPr/>
            </a:lvl1pPr>
          </a:lstStyle>
          <a:p>
            <a:pPr>
              <a:defRPr/>
            </a:pPr>
            <a:endParaRPr lang="ca-ES"/>
          </a:p>
        </p:txBody>
      </p:sp>
      <p:sp>
        <p:nvSpPr>
          <p:cNvPr id="7" name="Marcador de número de diapositiva 5"/>
          <p:cNvSpPr>
            <a:spLocks noGrp="1"/>
          </p:cNvSpPr>
          <p:nvPr>
            <p:ph type="sldNum" sz="quarter" idx="12"/>
          </p:nvPr>
        </p:nvSpPr>
        <p:spPr/>
        <p:txBody>
          <a:bodyPr/>
          <a:lstStyle>
            <a:lvl1pPr>
              <a:defRPr/>
            </a:lvl1pPr>
          </a:lstStyle>
          <a:p>
            <a:pPr>
              <a:defRPr/>
            </a:pPr>
            <a:fld id="{062C5F1C-167F-4E27-BEFC-EABCC420F630}" type="slidenum">
              <a:rPr lang="ca-ES"/>
              <a:pPr>
                <a:defRPr/>
              </a:pPr>
              <a:t>‹#›</a:t>
            </a:fld>
            <a:endParaRPr lang="ca-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Marcador de títu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a-ES" smtClean="0"/>
              <a:t>Haga clic para modificar el estilo de título del patrón</a:t>
            </a:r>
          </a:p>
        </p:txBody>
      </p:sp>
      <p:sp>
        <p:nvSpPr>
          <p:cNvPr id="1027" name="Marcador de tex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a-ES" smtClean="0"/>
              <a:t>Haga clic para modificar el estilo de texto del patrón</a:t>
            </a:r>
          </a:p>
          <a:p>
            <a:pPr lvl="1"/>
            <a:r>
              <a:rPr lang="ca-ES" smtClean="0"/>
              <a:t>Segundo nivel</a:t>
            </a:r>
          </a:p>
          <a:p>
            <a:pPr lvl="2"/>
            <a:r>
              <a:rPr lang="ca-ES" smtClean="0"/>
              <a:t>Tercer nivel</a:t>
            </a:r>
          </a:p>
          <a:p>
            <a:pPr lvl="3"/>
            <a:r>
              <a:rPr lang="ca-ES" smtClean="0"/>
              <a:t>Cuarto nivel</a:t>
            </a:r>
          </a:p>
          <a:p>
            <a:pPr lvl="4"/>
            <a:r>
              <a:rPr lang="ca-ES" smtClean="0"/>
              <a:t>Quinto nivel</a:t>
            </a:r>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fld id="{3F2CD321-00DC-4B71-A2B2-AAEDAF07156B}" type="datetime1">
              <a:rPr lang="ca-ES" smtClean="0"/>
              <a:pPr>
                <a:defRPr/>
              </a:pPr>
              <a:t>16/12/2016</a:t>
            </a:fld>
            <a:endParaRPr lang="ca-ES" dirty="0"/>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ca-ES" dirty="0"/>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B4625C97-F39C-4B6F-BEDE-CAD4BE6C2A10}" type="slidenum">
              <a:rPr lang="ca-ES"/>
              <a:pPr>
                <a:defRPr/>
              </a:pPr>
              <a:t>‹#›</a:t>
            </a:fld>
            <a:endParaRPr lang="ca-ES" dirty="0"/>
          </a:p>
        </p:txBody>
      </p:sp>
    </p:spTree>
  </p:cSld>
  <p:clrMap bg1="lt1" tx1="dk1" bg2="lt2" tx2="dk2" accent1="accent1" accent2="accent2" accent3="accent3" accent4="accent4" accent5="accent5" accent6="accent6" hlink="hlink" folHlink="folHlink"/>
  <p:sldLayoutIdLst>
    <p:sldLayoutId id="2147483965" r:id="rId1"/>
    <p:sldLayoutId id="2147483955" r:id="rId2"/>
    <p:sldLayoutId id="2147483956" r:id="rId3"/>
    <p:sldLayoutId id="2147483957" r:id="rId4"/>
    <p:sldLayoutId id="2147483958" r:id="rId5"/>
    <p:sldLayoutId id="2147483959" r:id="rId6"/>
    <p:sldLayoutId id="2147483960" r:id="rId7"/>
    <p:sldLayoutId id="2147483961" r:id="rId8"/>
    <p:sldLayoutId id="2147483962" r:id="rId9"/>
    <p:sldLayoutId id="2147483963" r:id="rId10"/>
    <p:sldLayoutId id="2147483964"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3.xml"/><Relationship Id="rId1" Type="http://schemas.openxmlformats.org/officeDocument/2006/relationships/slideLayout" Target="../slideLayouts/slideLayout5.xml"/><Relationship Id="rId5" Type="http://schemas.openxmlformats.org/officeDocument/2006/relationships/image" Target="../media/image1.jpeg"/><Relationship Id="rId4" Type="http://schemas.openxmlformats.org/officeDocument/2006/relationships/image" Target="../media/image9.emf"/></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40152" y="3501008"/>
            <a:ext cx="1234371" cy="538429"/>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dirty="0"/>
          </a:p>
        </p:txBody>
      </p:sp>
      <p:sp>
        <p:nvSpPr>
          <p:cNvPr id="21" name="QuadreDeText 20"/>
          <p:cNvSpPr txBox="1"/>
          <p:nvPr/>
        </p:nvSpPr>
        <p:spPr>
          <a:xfrm>
            <a:off x="279994" y="2204864"/>
            <a:ext cx="8719989" cy="2923877"/>
          </a:xfrm>
          <a:prstGeom prst="rect">
            <a:avLst/>
          </a:prstGeom>
          <a:noFill/>
        </p:spPr>
        <p:txBody>
          <a:bodyPr wrap="square" rtlCol="0">
            <a:spAutoFit/>
          </a:bodyPr>
          <a:lstStyle/>
          <a:p>
            <a:pPr algn="ctr"/>
            <a:r>
              <a:rPr lang="ca-ES" sz="4000" dirty="0">
                <a:solidFill>
                  <a:schemeClr val="accent3">
                    <a:lumMod val="50000"/>
                  </a:schemeClr>
                </a:solidFill>
              </a:rPr>
              <a:t>Subvencions per a la realització d'activitats i serveis de districte i de ciutat per a l'any </a:t>
            </a:r>
            <a:r>
              <a:rPr lang="ca-ES" sz="4000" b="1" dirty="0" smtClean="0">
                <a:solidFill>
                  <a:schemeClr val="bg1"/>
                </a:solidFill>
              </a:rPr>
              <a:t>2017</a:t>
            </a:r>
            <a:endParaRPr lang="ca-ES" sz="4000" b="1" dirty="0">
              <a:solidFill>
                <a:schemeClr val="bg1"/>
              </a:solidFill>
            </a:endParaRPr>
          </a:p>
          <a:p>
            <a:pPr algn="ctr"/>
            <a:endParaRPr lang="ca-ES" sz="4400" b="1" dirty="0">
              <a:solidFill>
                <a:srgbClr val="7030A0"/>
              </a:solidFill>
              <a:cs typeface="Arial" pitchFamily="34" charset="0"/>
            </a:endParaRPr>
          </a:p>
          <a:p>
            <a:pPr algn="ctr"/>
            <a:r>
              <a:rPr lang="ca-ES" sz="2000" b="1" dirty="0" smtClean="0">
                <a:cs typeface="Arial" pitchFamily="34" charset="0"/>
              </a:rPr>
              <a:t>Informació als sol·licitants</a:t>
            </a:r>
            <a:endParaRPr lang="ca-ES" sz="1050" b="1" i="1" dirty="0" smtClean="0">
              <a:cs typeface="Arial" pitchFamily="34" charset="0"/>
            </a:endParaRPr>
          </a:p>
        </p:txBody>
      </p:sp>
      <p:pic>
        <p:nvPicPr>
          <p:cNvPr id="3" name="Imatge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79512" y="260648"/>
            <a:ext cx="2079680" cy="539987"/>
          </a:xfrm>
          <a:prstGeom prst="rect">
            <a:avLst/>
          </a:prstGeom>
        </p:spPr>
      </p:pic>
      <p:sp>
        <p:nvSpPr>
          <p:cNvPr id="4" name="QuadreDeText 3"/>
          <p:cNvSpPr txBox="1"/>
          <p:nvPr/>
        </p:nvSpPr>
        <p:spPr>
          <a:xfrm>
            <a:off x="6084168" y="361364"/>
            <a:ext cx="2808312" cy="338554"/>
          </a:xfrm>
          <a:prstGeom prst="rect">
            <a:avLst/>
          </a:prstGeom>
          <a:noFill/>
        </p:spPr>
        <p:txBody>
          <a:bodyPr wrap="square" rtlCol="0">
            <a:spAutoFit/>
          </a:bodyPr>
          <a:lstStyle/>
          <a:p>
            <a:pPr algn="r"/>
            <a:r>
              <a:rPr lang="es-ES_tradnl" sz="800" b="1" dirty="0" err="1" smtClean="0"/>
              <a:t>Convocatòria</a:t>
            </a:r>
            <a:r>
              <a:rPr lang="es-ES_tradnl" sz="800" b="1" dirty="0" smtClean="0"/>
              <a:t> general de </a:t>
            </a:r>
            <a:r>
              <a:rPr lang="es-ES_tradnl" sz="800" b="1" dirty="0" err="1" smtClean="0"/>
              <a:t>subvencions</a:t>
            </a:r>
            <a:r>
              <a:rPr lang="es-ES_tradnl" sz="800" b="1" dirty="0" smtClean="0"/>
              <a:t> 2017</a:t>
            </a:r>
          </a:p>
          <a:p>
            <a:pPr algn="r"/>
            <a:r>
              <a:rPr lang="es-ES_tradnl" sz="800" i="1" dirty="0" err="1" smtClean="0"/>
              <a:t>Informació</a:t>
            </a:r>
            <a:r>
              <a:rPr lang="es-ES_tradnl" sz="800" i="1" dirty="0" smtClean="0"/>
              <a:t> </a:t>
            </a:r>
            <a:r>
              <a:rPr lang="es-ES_tradnl" sz="800" i="1" dirty="0" err="1" smtClean="0"/>
              <a:t>als</a:t>
            </a:r>
            <a:r>
              <a:rPr lang="es-ES_tradnl" sz="800" i="1" dirty="0" smtClean="0"/>
              <a:t> </a:t>
            </a:r>
            <a:r>
              <a:rPr lang="es-ES_tradnl" sz="800" i="1" dirty="0" err="1" smtClean="0"/>
              <a:t>sol·licitants</a:t>
            </a:r>
            <a:endParaRPr lang="ca-ES" sz="800" i="1" dirty="0"/>
          </a:p>
        </p:txBody>
      </p:sp>
      <p:sp>
        <p:nvSpPr>
          <p:cNvPr id="9" name="QuadreDeText 8"/>
          <p:cNvSpPr txBox="1"/>
          <p:nvPr/>
        </p:nvSpPr>
        <p:spPr>
          <a:xfrm>
            <a:off x="107504" y="6528176"/>
            <a:ext cx="1404156" cy="215444"/>
          </a:xfrm>
          <a:prstGeom prst="rect">
            <a:avLst/>
          </a:prstGeom>
          <a:noFill/>
        </p:spPr>
        <p:txBody>
          <a:bodyPr wrap="square" rtlCol="0">
            <a:spAutoFit/>
          </a:bodyPr>
          <a:lstStyle/>
          <a:p>
            <a:r>
              <a:rPr lang="es-ES_tradnl" sz="800" i="1" dirty="0" err="1" smtClean="0"/>
              <a:t>Gener</a:t>
            </a:r>
            <a:r>
              <a:rPr lang="es-ES_tradnl" sz="800" i="1" dirty="0" smtClean="0"/>
              <a:t> ‘17</a:t>
            </a:r>
            <a:endParaRPr lang="ca-ES" sz="800" i="1" dirty="0"/>
          </a:p>
        </p:txBody>
      </p:sp>
    </p:spTree>
    <p:extLst>
      <p:ext uri="{BB962C8B-B14F-4D97-AF65-F5344CB8AC3E}">
        <p14:creationId xmlns:p14="http://schemas.microsoft.com/office/powerpoint/2010/main" val="3939973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2"/>
          <p:cNvSpPr>
            <a:spLocks noChangeArrowheads="1"/>
          </p:cNvSpPr>
          <p:nvPr/>
        </p:nvSpPr>
        <p:spPr bwMode="auto">
          <a:xfrm>
            <a:off x="250904" y="2257708"/>
            <a:ext cx="8153400" cy="430887"/>
          </a:xfrm>
          <a:prstGeom prst="rect">
            <a:avLst/>
          </a:prstGeom>
          <a:noFill/>
          <a:ln w="9525" algn="ctr">
            <a:noFill/>
            <a:miter lim="800000"/>
            <a:headEnd/>
            <a:tailEnd/>
          </a:ln>
        </p:spPr>
        <p:txBody>
          <a:bodyPr wrap="square">
            <a:spAutoFit/>
          </a:bodyPr>
          <a:lstStyle/>
          <a:p>
            <a:pPr marL="361950" lvl="1" indent="-361950" algn="just">
              <a:spcBef>
                <a:spcPts val="400"/>
              </a:spcBef>
              <a:spcAft>
                <a:spcPts val="400"/>
              </a:spcAft>
              <a:buClr>
                <a:schemeClr val="accent3">
                  <a:lumMod val="50000"/>
                </a:schemeClr>
              </a:buClr>
              <a:buSzPct val="140000"/>
              <a:buFont typeface="Wingdings 3" pitchFamily="18" charset="2"/>
              <a:buChar char="}"/>
              <a:tabLst>
                <a:tab pos="990600" algn="l"/>
              </a:tabLst>
            </a:pPr>
            <a:r>
              <a:rPr lang="ca-ES" sz="1100" dirty="0" smtClean="0">
                <a:cs typeface="Arial" pitchFamily="34" charset="0"/>
              </a:rPr>
              <a:t>Us recomanem </a:t>
            </a:r>
            <a:r>
              <a:rPr lang="ca-ES" sz="1100" b="1" dirty="0" smtClean="0">
                <a:solidFill>
                  <a:schemeClr val="accent3">
                    <a:lumMod val="50000"/>
                  </a:schemeClr>
                </a:solidFill>
                <a:cs typeface="Arial" pitchFamily="34" charset="0"/>
              </a:rPr>
              <a:t>revisar l’Apèndix 1</a:t>
            </a:r>
            <a:r>
              <a:rPr lang="ca-ES" sz="1100" dirty="0" smtClean="0">
                <a:cs typeface="Arial" pitchFamily="34" charset="0"/>
              </a:rPr>
              <a:t>, on hi consta la graella de modalitats, </a:t>
            </a:r>
            <a:r>
              <a:rPr lang="ca-ES" sz="1100" b="1" dirty="0" smtClean="0">
                <a:cs typeface="Arial" pitchFamily="34" charset="0"/>
              </a:rPr>
              <a:t>així com el </a:t>
            </a:r>
            <a:r>
              <a:rPr lang="ca-ES" sz="1100" b="1" dirty="0" smtClean="0">
                <a:solidFill>
                  <a:schemeClr val="accent3">
                    <a:lumMod val="50000"/>
                  </a:schemeClr>
                </a:solidFill>
                <a:cs typeface="Arial" pitchFamily="34" charset="0"/>
              </a:rPr>
              <a:t>llibret de convocatòria</a:t>
            </a:r>
            <a:r>
              <a:rPr lang="ca-ES" sz="1100" dirty="0" smtClean="0">
                <a:cs typeface="Arial" pitchFamily="34" charset="0"/>
              </a:rPr>
              <a:t>, amb el detall d’aquestes modalitats: </a:t>
            </a:r>
          </a:p>
        </p:txBody>
      </p:sp>
      <p:sp>
        <p:nvSpPr>
          <p:cNvPr id="8" name="Rectangle 7"/>
          <p:cNvSpPr/>
          <p:nvPr/>
        </p:nvSpPr>
        <p:spPr>
          <a:xfrm>
            <a:off x="213712" y="1268760"/>
            <a:ext cx="4718328" cy="216024"/>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9" name="Title 1"/>
          <p:cNvSpPr>
            <a:spLocks noGrp="1"/>
          </p:cNvSpPr>
          <p:nvPr>
            <p:ph type="title"/>
          </p:nvPr>
        </p:nvSpPr>
        <p:spPr>
          <a:xfrm>
            <a:off x="107504" y="404665"/>
            <a:ext cx="7560840" cy="1665096"/>
          </a:xfrm>
        </p:spPr>
        <p:txBody>
          <a:bodyPr/>
          <a:lstStyle/>
          <a:p>
            <a:pPr algn="l"/>
            <a:r>
              <a:rPr lang="ca-ES" sz="1600" b="1" dirty="0">
                <a:solidFill>
                  <a:schemeClr val="accent3">
                    <a:lumMod val="50000"/>
                  </a:schemeClr>
                </a:solidFill>
                <a:latin typeface="Arial" pitchFamily="34" charset="0"/>
                <a:cs typeface="Arial" pitchFamily="34" charset="0"/>
              </a:rPr>
              <a:t>Què he de tenir en compte per presentar una sol·licitud? </a:t>
            </a:r>
            <a:r>
              <a:rPr lang="ca-ES" sz="1600" b="1" dirty="0" smtClean="0">
                <a:solidFill>
                  <a:schemeClr val="accent3">
                    <a:lumMod val="50000"/>
                  </a:schemeClr>
                </a:solidFill>
                <a:latin typeface="Arial" pitchFamily="34" charset="0"/>
                <a:cs typeface="Arial" pitchFamily="34" charset="0"/>
              </a:rPr>
              <a:t/>
            </a:r>
            <a:br>
              <a:rPr lang="ca-ES" sz="1600" b="1" dirty="0" smtClean="0">
                <a:solidFill>
                  <a:schemeClr val="accent3">
                    <a:lumMod val="50000"/>
                  </a:schemeClr>
                </a:solidFill>
                <a:latin typeface="Arial" pitchFamily="34" charset="0"/>
                <a:cs typeface="Arial" pitchFamily="34" charset="0"/>
              </a:rPr>
            </a:br>
            <a:r>
              <a:rPr lang="ca-ES" sz="1200" b="1" dirty="0" smtClean="0">
                <a:solidFill>
                  <a:schemeClr val="bg1"/>
                </a:solidFill>
                <a:latin typeface="Arial" pitchFamily="34" charset="0"/>
                <a:cs typeface="Arial" pitchFamily="34" charset="0"/>
              </a:rPr>
              <a:t>Document bàsic 1: Instància de sol·licitud</a:t>
            </a:r>
            <a:endParaRPr lang="ca-ES" sz="1200" b="1" dirty="0">
              <a:solidFill>
                <a:schemeClr val="bg1"/>
              </a:solidFill>
              <a:latin typeface="Arial" pitchFamily="34" charset="0"/>
              <a:cs typeface="Arial" pitchFamily="34" charset="0"/>
            </a:endParaRPr>
          </a:p>
        </p:txBody>
      </p:sp>
      <p:sp>
        <p:nvSpPr>
          <p:cNvPr id="10" name="Rectangle 9"/>
          <p:cNvSpPr/>
          <p:nvPr/>
        </p:nvSpPr>
        <p:spPr>
          <a:xfrm>
            <a:off x="213712" y="1556792"/>
            <a:ext cx="4718328" cy="288032"/>
          </a:xfrm>
          <a:prstGeom prst="rect">
            <a:avLst/>
          </a:prstGeom>
          <a:solidFill>
            <a:schemeClr val="bg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sz="1200" b="1" dirty="0">
                <a:solidFill>
                  <a:srgbClr val="7030A0"/>
                </a:solidFill>
                <a:latin typeface="Arial" pitchFamily="34" charset="0"/>
                <a:cs typeface="Arial" pitchFamily="34" charset="0"/>
              </a:rPr>
              <a:t> </a:t>
            </a:r>
            <a:r>
              <a:rPr lang="es-ES_tradnl" sz="1200" b="1" dirty="0" err="1">
                <a:solidFill>
                  <a:schemeClr val="accent3">
                    <a:lumMod val="50000"/>
                  </a:schemeClr>
                </a:solidFill>
                <a:latin typeface="Arial" pitchFamily="34" charset="0"/>
                <a:cs typeface="Arial" pitchFamily="34" charset="0"/>
              </a:rPr>
              <a:t>Novetats</a:t>
            </a:r>
            <a:r>
              <a:rPr lang="es-ES_tradnl" sz="1200" b="1" dirty="0">
                <a:solidFill>
                  <a:schemeClr val="accent3">
                    <a:lumMod val="50000"/>
                  </a:schemeClr>
                </a:solidFill>
                <a:latin typeface="Arial" pitchFamily="34" charset="0"/>
                <a:cs typeface="Arial" pitchFamily="34" charset="0"/>
              </a:rPr>
              <a:t> </a:t>
            </a:r>
            <a:r>
              <a:rPr lang="es-ES_tradnl" sz="1200" b="1" dirty="0" smtClean="0">
                <a:solidFill>
                  <a:schemeClr val="accent3">
                    <a:lumMod val="50000"/>
                  </a:schemeClr>
                </a:solidFill>
                <a:latin typeface="Arial" pitchFamily="34" charset="0"/>
                <a:cs typeface="Arial" pitchFamily="34" charset="0"/>
              </a:rPr>
              <a:t>2017</a:t>
            </a:r>
            <a:endParaRPr lang="ca-ES" sz="1200" b="1" dirty="0">
              <a:solidFill>
                <a:schemeClr val="accent3">
                  <a:lumMod val="50000"/>
                </a:schemeClr>
              </a:solidFill>
              <a:latin typeface="Arial" pitchFamily="34" charset="0"/>
              <a:cs typeface="Arial" pitchFamily="34" charset="0"/>
            </a:endParaRPr>
          </a:p>
        </p:txBody>
      </p:sp>
      <p:sp>
        <p:nvSpPr>
          <p:cNvPr id="11" name="Rectangle 10"/>
          <p:cNvSpPr/>
          <p:nvPr/>
        </p:nvSpPr>
        <p:spPr>
          <a:xfrm>
            <a:off x="213712" y="1925744"/>
            <a:ext cx="4718328" cy="288032"/>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sz="1200" b="1" dirty="0" err="1">
                <a:solidFill>
                  <a:schemeClr val="accent3">
                    <a:lumMod val="50000"/>
                  </a:schemeClr>
                </a:solidFill>
                <a:latin typeface="Arial" pitchFamily="34" charset="0"/>
                <a:cs typeface="Arial" pitchFamily="34" charset="0"/>
              </a:rPr>
              <a:t>Nous</a:t>
            </a:r>
            <a:r>
              <a:rPr lang="es-ES_tradnl" sz="1200" b="1" dirty="0">
                <a:solidFill>
                  <a:schemeClr val="accent3">
                    <a:lumMod val="50000"/>
                  </a:schemeClr>
                </a:solidFill>
                <a:latin typeface="Arial" pitchFamily="34" charset="0"/>
                <a:cs typeface="Arial" pitchFamily="34" charset="0"/>
              </a:rPr>
              <a:t> </a:t>
            </a:r>
            <a:r>
              <a:rPr lang="es-ES_tradnl" sz="1200" b="1" dirty="0" err="1">
                <a:solidFill>
                  <a:schemeClr val="accent3">
                    <a:lumMod val="50000"/>
                  </a:schemeClr>
                </a:solidFill>
                <a:latin typeface="Arial" pitchFamily="34" charset="0"/>
                <a:cs typeface="Arial" pitchFamily="34" charset="0"/>
              </a:rPr>
              <a:t>àmbits</a:t>
            </a:r>
            <a:r>
              <a:rPr lang="es-ES_tradnl" sz="1200" b="1" dirty="0">
                <a:solidFill>
                  <a:schemeClr val="accent3">
                    <a:lumMod val="50000"/>
                  </a:schemeClr>
                </a:solidFill>
                <a:latin typeface="Arial" pitchFamily="34" charset="0"/>
                <a:cs typeface="Arial" pitchFamily="34" charset="0"/>
              </a:rPr>
              <a:t> </a:t>
            </a:r>
            <a:r>
              <a:rPr lang="es-ES_tradnl" sz="1200" b="1" dirty="0" err="1">
                <a:solidFill>
                  <a:schemeClr val="accent3">
                    <a:lumMod val="50000"/>
                  </a:schemeClr>
                </a:solidFill>
                <a:latin typeface="Arial" pitchFamily="34" charset="0"/>
                <a:cs typeface="Arial" pitchFamily="34" charset="0"/>
              </a:rPr>
              <a:t>temàtics</a:t>
            </a:r>
            <a:r>
              <a:rPr lang="es-ES_tradnl" sz="1200" b="1" dirty="0">
                <a:solidFill>
                  <a:schemeClr val="accent3">
                    <a:lumMod val="50000"/>
                  </a:schemeClr>
                </a:solidFill>
                <a:latin typeface="Arial" pitchFamily="34" charset="0"/>
                <a:cs typeface="Arial" pitchFamily="34" charset="0"/>
              </a:rPr>
              <a:t> i </a:t>
            </a:r>
            <a:r>
              <a:rPr lang="es-ES_tradnl" sz="1200" b="1" dirty="0" err="1">
                <a:solidFill>
                  <a:schemeClr val="accent3">
                    <a:lumMod val="50000"/>
                  </a:schemeClr>
                </a:solidFill>
                <a:latin typeface="Arial" pitchFamily="34" charset="0"/>
                <a:cs typeface="Arial" pitchFamily="34" charset="0"/>
              </a:rPr>
              <a:t>canvis</a:t>
            </a:r>
            <a:r>
              <a:rPr lang="es-ES_tradnl" sz="1200" b="1" dirty="0">
                <a:solidFill>
                  <a:schemeClr val="accent3">
                    <a:lumMod val="50000"/>
                  </a:schemeClr>
                </a:solidFill>
                <a:latin typeface="Arial" pitchFamily="34" charset="0"/>
                <a:cs typeface="Arial" pitchFamily="34" charset="0"/>
              </a:rPr>
              <a:t> de </a:t>
            </a:r>
            <a:r>
              <a:rPr lang="es-ES_tradnl" sz="1200" b="1" dirty="0" err="1">
                <a:solidFill>
                  <a:schemeClr val="accent3">
                    <a:lumMod val="50000"/>
                  </a:schemeClr>
                </a:solidFill>
                <a:latin typeface="Arial" pitchFamily="34" charset="0"/>
                <a:cs typeface="Arial" pitchFamily="34" charset="0"/>
              </a:rPr>
              <a:t>nom</a:t>
            </a:r>
            <a:endParaRPr lang="ca-ES" sz="1200" b="1" dirty="0">
              <a:solidFill>
                <a:schemeClr val="accent3">
                  <a:lumMod val="50000"/>
                </a:schemeClr>
              </a:solidFill>
              <a:latin typeface="Arial" pitchFamily="34" charset="0"/>
              <a:cs typeface="Arial" pitchFamily="34" charset="0"/>
            </a:endParaRPr>
          </a:p>
        </p:txBody>
      </p:sp>
      <p:pic>
        <p:nvPicPr>
          <p:cNvPr id="13" name="Imatge 1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79512" y="260648"/>
            <a:ext cx="2079680" cy="539987"/>
          </a:xfrm>
          <a:prstGeom prst="rect">
            <a:avLst/>
          </a:prstGeom>
        </p:spPr>
      </p:pic>
      <p:sp>
        <p:nvSpPr>
          <p:cNvPr id="15" name="QuadreDeText 14"/>
          <p:cNvSpPr txBox="1"/>
          <p:nvPr/>
        </p:nvSpPr>
        <p:spPr>
          <a:xfrm>
            <a:off x="6084168" y="361364"/>
            <a:ext cx="2808312" cy="338554"/>
          </a:xfrm>
          <a:prstGeom prst="rect">
            <a:avLst/>
          </a:prstGeom>
          <a:noFill/>
        </p:spPr>
        <p:txBody>
          <a:bodyPr wrap="square" rtlCol="0">
            <a:spAutoFit/>
          </a:bodyPr>
          <a:lstStyle/>
          <a:p>
            <a:pPr algn="r"/>
            <a:r>
              <a:rPr lang="es-ES_tradnl" sz="800" b="1" dirty="0" err="1" smtClean="0"/>
              <a:t>Convocatòria</a:t>
            </a:r>
            <a:r>
              <a:rPr lang="es-ES_tradnl" sz="800" b="1" dirty="0" smtClean="0"/>
              <a:t> general de </a:t>
            </a:r>
            <a:r>
              <a:rPr lang="es-ES_tradnl" sz="800" b="1" dirty="0" err="1" smtClean="0"/>
              <a:t>subvencions</a:t>
            </a:r>
            <a:r>
              <a:rPr lang="es-ES_tradnl" sz="800" b="1" dirty="0" smtClean="0"/>
              <a:t> 2017</a:t>
            </a:r>
          </a:p>
          <a:p>
            <a:pPr algn="r"/>
            <a:r>
              <a:rPr lang="es-ES_tradnl" sz="800" i="1" dirty="0" err="1" smtClean="0"/>
              <a:t>Informació</a:t>
            </a:r>
            <a:r>
              <a:rPr lang="es-ES_tradnl" sz="800" i="1" dirty="0" smtClean="0"/>
              <a:t> </a:t>
            </a:r>
            <a:r>
              <a:rPr lang="es-ES_tradnl" sz="800" i="1" dirty="0" err="1" smtClean="0"/>
              <a:t>als</a:t>
            </a:r>
            <a:r>
              <a:rPr lang="es-ES_tradnl" sz="800" i="1" dirty="0" smtClean="0"/>
              <a:t> </a:t>
            </a:r>
            <a:r>
              <a:rPr lang="es-ES_tradnl" sz="800" i="1" dirty="0" err="1" smtClean="0"/>
              <a:t>sol·licitants</a:t>
            </a:r>
            <a:endParaRPr lang="ca-ES" sz="800" i="1" dirty="0"/>
          </a:p>
        </p:txBody>
      </p:sp>
      <p:graphicFrame>
        <p:nvGraphicFramePr>
          <p:cNvPr id="5" name="Taula 4"/>
          <p:cNvGraphicFramePr>
            <a:graphicFrameLocks noGrp="1"/>
          </p:cNvGraphicFramePr>
          <p:nvPr>
            <p:extLst>
              <p:ext uri="{D42A27DB-BD31-4B8C-83A1-F6EECF244321}">
                <p14:modId xmlns:p14="http://schemas.microsoft.com/office/powerpoint/2010/main" val="4079845309"/>
              </p:ext>
            </p:extLst>
          </p:nvPr>
        </p:nvGraphicFramePr>
        <p:xfrm>
          <a:off x="619192" y="2688585"/>
          <a:ext cx="7416824" cy="4052781"/>
        </p:xfrm>
        <a:graphic>
          <a:graphicData uri="http://schemas.openxmlformats.org/drawingml/2006/table">
            <a:tbl>
              <a:tblPr firstRow="1" firstCol="1" bandRow="1"/>
              <a:tblGrid>
                <a:gridCol w="3326739"/>
                <a:gridCol w="4090085"/>
              </a:tblGrid>
              <a:tr h="146624">
                <a:tc>
                  <a:txBody>
                    <a:bodyPr/>
                    <a:lstStyle/>
                    <a:p>
                      <a:pPr>
                        <a:lnSpc>
                          <a:spcPct val="115000"/>
                        </a:lnSpc>
                        <a:spcAft>
                          <a:spcPts val="0"/>
                        </a:spcAft>
                      </a:pPr>
                      <a:r>
                        <a:rPr lang="ca-ES" sz="800" b="1" dirty="0">
                          <a:solidFill>
                            <a:srgbClr val="4F6228"/>
                          </a:solidFill>
                          <a:effectLst/>
                          <a:latin typeface="Arial" pitchFamily="34" charset="0"/>
                          <a:ea typeface="Times New Roman"/>
                          <a:cs typeface="Arial" pitchFamily="34" charset="0"/>
                        </a:rPr>
                        <a:t>Àmbits convocatòria 2016</a:t>
                      </a:r>
                      <a:endParaRPr lang="ca-ES" sz="800" dirty="0">
                        <a:effectLst/>
                        <a:latin typeface="Arial" pitchFamily="34" charset="0"/>
                        <a:ea typeface="Calibri"/>
                        <a:cs typeface="Arial" pitchFamily="34" charset="0"/>
                      </a:endParaRPr>
                    </a:p>
                  </a:txBody>
                  <a:tcPr marL="40996" marR="40996"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a-ES" sz="800" b="1">
                          <a:solidFill>
                            <a:srgbClr val="4F6228"/>
                          </a:solidFill>
                          <a:effectLst/>
                          <a:latin typeface="Arial" pitchFamily="34" charset="0"/>
                          <a:ea typeface="Times New Roman"/>
                          <a:cs typeface="Arial" pitchFamily="34" charset="0"/>
                        </a:rPr>
                        <a:t>Àmbits Convocatòria 2017</a:t>
                      </a:r>
                      <a:endParaRPr lang="ca-ES" sz="800">
                        <a:effectLst/>
                        <a:latin typeface="Arial" pitchFamily="34" charset="0"/>
                        <a:ea typeface="Calibri"/>
                        <a:cs typeface="Arial" pitchFamily="34" charset="0"/>
                      </a:endParaRPr>
                    </a:p>
                  </a:txBody>
                  <a:tcPr marL="40996" marR="40996" marT="0" marB="0" anchor="b">
                    <a:lnL>
                      <a:noFill/>
                    </a:lnL>
                    <a:lnR>
                      <a:noFill/>
                    </a:lnR>
                    <a:lnT>
                      <a:noFill/>
                    </a:lnT>
                    <a:lnB w="12700" cap="flat" cmpd="sng" algn="ctr">
                      <a:solidFill>
                        <a:srgbClr val="000000"/>
                      </a:solidFill>
                      <a:prstDash val="solid"/>
                      <a:round/>
                      <a:headEnd type="none" w="med" len="med"/>
                      <a:tailEnd type="none" w="med" len="med"/>
                    </a:lnB>
                  </a:tcPr>
                </a:tc>
              </a:tr>
              <a:tr h="146624">
                <a:tc>
                  <a:txBody>
                    <a:bodyPr/>
                    <a:lstStyle/>
                    <a:p>
                      <a:pPr>
                        <a:lnSpc>
                          <a:spcPct val="115000"/>
                        </a:lnSpc>
                        <a:spcAft>
                          <a:spcPts val="0"/>
                        </a:spcAft>
                      </a:pPr>
                      <a:r>
                        <a:rPr lang="ca-ES" sz="800" dirty="0">
                          <a:effectLst/>
                          <a:latin typeface="Arial" pitchFamily="34" charset="0"/>
                          <a:ea typeface="Times New Roman"/>
                          <a:cs typeface="Arial" pitchFamily="34" charset="0"/>
                        </a:rPr>
                        <a:t>Cultura </a:t>
                      </a:r>
                      <a:endParaRPr lang="ca-ES" sz="800" dirty="0">
                        <a:effectLst/>
                        <a:latin typeface="Arial" pitchFamily="34" charset="0"/>
                        <a:ea typeface="Calibri"/>
                        <a:cs typeface="Arial" pitchFamily="34" charset="0"/>
                      </a:endParaRPr>
                    </a:p>
                  </a:txBody>
                  <a:tcPr marL="40996" marR="409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a-ES" sz="800">
                          <a:effectLst/>
                          <a:latin typeface="Arial" pitchFamily="34" charset="0"/>
                          <a:ea typeface="Times New Roman"/>
                          <a:cs typeface="Arial" pitchFamily="34" charset="0"/>
                        </a:rPr>
                        <a:t>Cultura </a:t>
                      </a:r>
                      <a:endParaRPr lang="ca-ES" sz="800">
                        <a:effectLst/>
                        <a:latin typeface="Arial" pitchFamily="34" charset="0"/>
                        <a:ea typeface="Calibri"/>
                        <a:cs typeface="Arial" pitchFamily="34" charset="0"/>
                      </a:endParaRPr>
                    </a:p>
                  </a:txBody>
                  <a:tcPr marL="40996" marR="409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624">
                <a:tc>
                  <a:txBody>
                    <a:bodyPr/>
                    <a:lstStyle/>
                    <a:p>
                      <a:pPr>
                        <a:lnSpc>
                          <a:spcPct val="115000"/>
                        </a:lnSpc>
                        <a:spcAft>
                          <a:spcPts val="0"/>
                        </a:spcAft>
                      </a:pPr>
                      <a:r>
                        <a:rPr lang="ca-ES" sz="800" dirty="0">
                          <a:effectLst/>
                          <a:latin typeface="Arial" pitchFamily="34" charset="0"/>
                          <a:ea typeface="Times New Roman"/>
                          <a:cs typeface="Arial" pitchFamily="34" charset="0"/>
                        </a:rPr>
                        <a:t>Esports</a:t>
                      </a:r>
                      <a:endParaRPr lang="ca-ES" sz="800" dirty="0">
                        <a:effectLst/>
                        <a:latin typeface="Arial" pitchFamily="34" charset="0"/>
                        <a:ea typeface="Calibri"/>
                        <a:cs typeface="Arial" pitchFamily="34" charset="0"/>
                      </a:endParaRPr>
                    </a:p>
                  </a:txBody>
                  <a:tcPr marL="40996" marR="409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a-ES" sz="800" dirty="0">
                          <a:effectLst/>
                          <a:latin typeface="Arial" pitchFamily="34" charset="0"/>
                          <a:ea typeface="Times New Roman"/>
                          <a:cs typeface="Arial" pitchFamily="34" charset="0"/>
                        </a:rPr>
                        <a:t>Esports</a:t>
                      </a:r>
                      <a:endParaRPr lang="ca-ES" sz="800" dirty="0">
                        <a:effectLst/>
                        <a:latin typeface="Arial" pitchFamily="34" charset="0"/>
                        <a:ea typeface="Calibri"/>
                        <a:cs typeface="Arial" pitchFamily="34" charset="0"/>
                      </a:endParaRPr>
                    </a:p>
                  </a:txBody>
                  <a:tcPr marL="40996" marR="409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624">
                <a:tc>
                  <a:txBody>
                    <a:bodyPr/>
                    <a:lstStyle/>
                    <a:p>
                      <a:pPr>
                        <a:lnSpc>
                          <a:spcPct val="115000"/>
                        </a:lnSpc>
                        <a:spcAft>
                          <a:spcPts val="0"/>
                        </a:spcAft>
                      </a:pPr>
                      <a:r>
                        <a:rPr lang="ca-ES" sz="800">
                          <a:effectLst/>
                          <a:latin typeface="Arial" pitchFamily="34" charset="0"/>
                          <a:ea typeface="Times New Roman"/>
                          <a:cs typeface="Arial" pitchFamily="34" charset="0"/>
                        </a:rPr>
                        <a:t>Educació</a:t>
                      </a:r>
                      <a:endParaRPr lang="ca-ES" sz="800">
                        <a:effectLst/>
                        <a:latin typeface="Arial" pitchFamily="34" charset="0"/>
                        <a:ea typeface="Calibri"/>
                        <a:cs typeface="Arial" pitchFamily="34" charset="0"/>
                      </a:endParaRPr>
                    </a:p>
                  </a:txBody>
                  <a:tcPr marL="40996" marR="409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a-ES" sz="800" dirty="0">
                          <a:effectLst/>
                          <a:latin typeface="Arial" pitchFamily="34" charset="0"/>
                          <a:ea typeface="Times New Roman"/>
                          <a:cs typeface="Arial" pitchFamily="34" charset="0"/>
                        </a:rPr>
                        <a:t>Educació</a:t>
                      </a:r>
                      <a:endParaRPr lang="ca-ES" sz="800" dirty="0">
                        <a:effectLst/>
                        <a:latin typeface="Arial" pitchFamily="34" charset="0"/>
                        <a:ea typeface="Calibri"/>
                        <a:cs typeface="Arial" pitchFamily="34" charset="0"/>
                      </a:endParaRPr>
                    </a:p>
                  </a:txBody>
                  <a:tcPr marL="40996" marR="409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624">
                <a:tc>
                  <a:txBody>
                    <a:bodyPr/>
                    <a:lstStyle/>
                    <a:p>
                      <a:pPr>
                        <a:lnSpc>
                          <a:spcPct val="115000"/>
                        </a:lnSpc>
                        <a:spcAft>
                          <a:spcPts val="0"/>
                        </a:spcAft>
                      </a:pPr>
                      <a:r>
                        <a:rPr lang="ca-ES" sz="800">
                          <a:effectLst/>
                          <a:latin typeface="Arial" pitchFamily="34" charset="0"/>
                          <a:ea typeface="Times New Roman"/>
                          <a:cs typeface="Arial" pitchFamily="34" charset="0"/>
                        </a:rPr>
                        <a:t>Salut </a:t>
                      </a:r>
                      <a:endParaRPr lang="ca-ES" sz="800">
                        <a:effectLst/>
                        <a:latin typeface="Arial" pitchFamily="34" charset="0"/>
                        <a:ea typeface="Calibri"/>
                        <a:cs typeface="Arial" pitchFamily="34" charset="0"/>
                      </a:endParaRPr>
                    </a:p>
                  </a:txBody>
                  <a:tcPr marL="40996" marR="4099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a-ES" sz="800" dirty="0">
                          <a:effectLst/>
                          <a:latin typeface="Arial" pitchFamily="34" charset="0"/>
                          <a:ea typeface="Times New Roman"/>
                          <a:cs typeface="Arial" pitchFamily="34" charset="0"/>
                        </a:rPr>
                        <a:t>Salut </a:t>
                      </a:r>
                      <a:endParaRPr lang="ca-ES" sz="800" dirty="0">
                        <a:effectLst/>
                        <a:latin typeface="Arial" pitchFamily="34" charset="0"/>
                        <a:ea typeface="Calibri"/>
                        <a:cs typeface="Arial" pitchFamily="34" charset="0"/>
                      </a:endParaRPr>
                    </a:p>
                  </a:txBody>
                  <a:tcPr marL="40996" marR="4099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624">
                <a:tc>
                  <a:txBody>
                    <a:bodyPr/>
                    <a:lstStyle/>
                    <a:p>
                      <a:pPr>
                        <a:lnSpc>
                          <a:spcPct val="115000"/>
                        </a:lnSpc>
                        <a:spcAft>
                          <a:spcPts val="0"/>
                        </a:spcAft>
                      </a:pPr>
                      <a:r>
                        <a:rPr lang="ca-ES" sz="800">
                          <a:effectLst/>
                          <a:latin typeface="Arial" pitchFamily="34" charset="0"/>
                          <a:ea typeface="Times New Roman"/>
                          <a:cs typeface="Arial" pitchFamily="34" charset="0"/>
                        </a:rPr>
                        <a:t>Gent gran</a:t>
                      </a:r>
                      <a:endParaRPr lang="ca-ES" sz="800">
                        <a:effectLst/>
                        <a:latin typeface="Arial" pitchFamily="34" charset="0"/>
                        <a:ea typeface="Calibri"/>
                        <a:cs typeface="Arial" pitchFamily="34" charset="0"/>
                      </a:endParaRPr>
                    </a:p>
                  </a:txBody>
                  <a:tcPr marL="40996" marR="4099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a-ES" sz="800" dirty="0">
                          <a:effectLst/>
                          <a:latin typeface="Arial" pitchFamily="34" charset="0"/>
                          <a:ea typeface="Times New Roman"/>
                          <a:cs typeface="Arial" pitchFamily="34" charset="0"/>
                        </a:rPr>
                        <a:t>Gent gran</a:t>
                      </a:r>
                      <a:endParaRPr lang="ca-ES" sz="800" dirty="0">
                        <a:effectLst/>
                        <a:latin typeface="Arial" pitchFamily="34" charset="0"/>
                        <a:ea typeface="Calibri"/>
                        <a:cs typeface="Arial" pitchFamily="34" charset="0"/>
                      </a:endParaRPr>
                    </a:p>
                  </a:txBody>
                  <a:tcPr marL="40996" marR="4099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624">
                <a:tc>
                  <a:txBody>
                    <a:bodyPr/>
                    <a:lstStyle/>
                    <a:p>
                      <a:pPr>
                        <a:lnSpc>
                          <a:spcPct val="115000"/>
                        </a:lnSpc>
                        <a:spcAft>
                          <a:spcPts val="0"/>
                        </a:spcAft>
                      </a:pPr>
                      <a:r>
                        <a:rPr lang="ca-ES" sz="800">
                          <a:effectLst/>
                          <a:latin typeface="Arial" pitchFamily="34" charset="0"/>
                          <a:ea typeface="Times New Roman"/>
                          <a:cs typeface="Arial" pitchFamily="34" charset="0"/>
                        </a:rPr>
                        <a:t>Dones</a:t>
                      </a:r>
                      <a:endParaRPr lang="ca-ES" sz="800">
                        <a:effectLst/>
                        <a:latin typeface="Arial" pitchFamily="34" charset="0"/>
                        <a:ea typeface="Calibri"/>
                        <a:cs typeface="Arial" pitchFamily="34" charset="0"/>
                      </a:endParaRPr>
                    </a:p>
                  </a:txBody>
                  <a:tcPr marL="40996" marR="4099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a-ES" sz="800" dirty="0">
                          <a:effectLst/>
                          <a:latin typeface="Arial" pitchFamily="34" charset="0"/>
                          <a:ea typeface="Times New Roman"/>
                          <a:cs typeface="Arial" pitchFamily="34" charset="0"/>
                        </a:rPr>
                        <a:t>Dones</a:t>
                      </a:r>
                      <a:endParaRPr lang="ca-ES" sz="800" dirty="0">
                        <a:effectLst/>
                        <a:latin typeface="Arial" pitchFamily="34" charset="0"/>
                        <a:ea typeface="Calibri"/>
                        <a:cs typeface="Arial" pitchFamily="34" charset="0"/>
                      </a:endParaRPr>
                    </a:p>
                  </a:txBody>
                  <a:tcPr marL="40996" marR="4099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624">
                <a:tc>
                  <a:txBody>
                    <a:bodyPr/>
                    <a:lstStyle/>
                    <a:p>
                      <a:pPr>
                        <a:lnSpc>
                          <a:spcPct val="115000"/>
                        </a:lnSpc>
                        <a:spcAft>
                          <a:spcPts val="0"/>
                        </a:spcAft>
                      </a:pPr>
                      <a:r>
                        <a:rPr lang="ca-ES" sz="800">
                          <a:effectLst/>
                          <a:latin typeface="Arial" pitchFamily="34" charset="0"/>
                          <a:ea typeface="Times New Roman"/>
                          <a:cs typeface="Arial" pitchFamily="34" charset="0"/>
                        </a:rPr>
                        <a:t>Joventut</a:t>
                      </a:r>
                      <a:endParaRPr lang="ca-ES" sz="800">
                        <a:effectLst/>
                        <a:latin typeface="Arial" pitchFamily="34" charset="0"/>
                        <a:ea typeface="Calibri"/>
                        <a:cs typeface="Arial" pitchFamily="34" charset="0"/>
                      </a:endParaRPr>
                    </a:p>
                  </a:txBody>
                  <a:tcPr marL="40996" marR="4099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a-ES" sz="800">
                          <a:effectLst/>
                          <a:latin typeface="Arial" pitchFamily="34" charset="0"/>
                          <a:ea typeface="Times New Roman"/>
                          <a:cs typeface="Arial" pitchFamily="34" charset="0"/>
                        </a:rPr>
                        <a:t>Joventut</a:t>
                      </a:r>
                      <a:endParaRPr lang="ca-ES" sz="800">
                        <a:effectLst/>
                        <a:latin typeface="Arial" pitchFamily="34" charset="0"/>
                        <a:ea typeface="Calibri"/>
                        <a:cs typeface="Arial" pitchFamily="34" charset="0"/>
                      </a:endParaRPr>
                    </a:p>
                  </a:txBody>
                  <a:tcPr marL="40996" marR="4099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624">
                <a:tc>
                  <a:txBody>
                    <a:bodyPr/>
                    <a:lstStyle/>
                    <a:p>
                      <a:pPr>
                        <a:lnSpc>
                          <a:spcPct val="115000"/>
                        </a:lnSpc>
                        <a:spcAft>
                          <a:spcPts val="0"/>
                        </a:spcAft>
                      </a:pPr>
                      <a:r>
                        <a:rPr lang="ca-ES" sz="800">
                          <a:effectLst/>
                          <a:latin typeface="Arial" pitchFamily="34" charset="0"/>
                          <a:ea typeface="Times New Roman"/>
                          <a:cs typeface="Arial" pitchFamily="34" charset="0"/>
                        </a:rPr>
                        <a:t>Infància i adolescència</a:t>
                      </a:r>
                      <a:endParaRPr lang="ca-ES" sz="800">
                        <a:effectLst/>
                        <a:latin typeface="Arial" pitchFamily="34" charset="0"/>
                        <a:ea typeface="Calibri"/>
                        <a:cs typeface="Arial" pitchFamily="34" charset="0"/>
                      </a:endParaRPr>
                    </a:p>
                  </a:txBody>
                  <a:tcPr marL="40996" marR="4099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a-ES" sz="800" dirty="0">
                          <a:effectLst/>
                          <a:latin typeface="Arial" pitchFamily="34" charset="0"/>
                          <a:ea typeface="Times New Roman"/>
                          <a:cs typeface="Arial" pitchFamily="34" charset="0"/>
                        </a:rPr>
                        <a:t>Infància i adolescència</a:t>
                      </a:r>
                      <a:endParaRPr lang="ca-ES" sz="800" dirty="0">
                        <a:effectLst/>
                        <a:latin typeface="Arial" pitchFamily="34" charset="0"/>
                        <a:ea typeface="Calibri"/>
                        <a:cs typeface="Arial" pitchFamily="34" charset="0"/>
                      </a:endParaRPr>
                    </a:p>
                  </a:txBody>
                  <a:tcPr marL="40996" marR="4099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624">
                <a:tc>
                  <a:txBody>
                    <a:bodyPr/>
                    <a:lstStyle/>
                    <a:p>
                      <a:pPr>
                        <a:lnSpc>
                          <a:spcPct val="115000"/>
                        </a:lnSpc>
                        <a:spcAft>
                          <a:spcPts val="0"/>
                        </a:spcAft>
                      </a:pPr>
                      <a:r>
                        <a:rPr lang="ca-ES" sz="800">
                          <a:effectLst/>
                          <a:latin typeface="Arial" pitchFamily="34" charset="0"/>
                          <a:ea typeface="Times New Roman"/>
                          <a:cs typeface="Arial" pitchFamily="34" charset="0"/>
                        </a:rPr>
                        <a:t>Participació ciutadana</a:t>
                      </a:r>
                      <a:endParaRPr lang="ca-ES" sz="800">
                        <a:effectLst/>
                        <a:latin typeface="Arial" pitchFamily="34" charset="0"/>
                        <a:ea typeface="Calibri"/>
                        <a:cs typeface="Arial" pitchFamily="34" charset="0"/>
                      </a:endParaRPr>
                    </a:p>
                  </a:txBody>
                  <a:tcPr marL="40996" marR="4099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a-ES" sz="800">
                          <a:effectLst/>
                          <a:latin typeface="Arial" pitchFamily="34" charset="0"/>
                          <a:ea typeface="Times New Roman"/>
                          <a:cs typeface="Arial" pitchFamily="34" charset="0"/>
                        </a:rPr>
                        <a:t>Participació ciutadana</a:t>
                      </a:r>
                      <a:endParaRPr lang="ca-ES" sz="800">
                        <a:effectLst/>
                        <a:latin typeface="Arial" pitchFamily="34" charset="0"/>
                        <a:ea typeface="Calibri"/>
                        <a:cs typeface="Arial" pitchFamily="34" charset="0"/>
                      </a:endParaRPr>
                    </a:p>
                  </a:txBody>
                  <a:tcPr marL="40996" marR="4099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624">
                <a:tc>
                  <a:txBody>
                    <a:bodyPr/>
                    <a:lstStyle/>
                    <a:p>
                      <a:pPr>
                        <a:lnSpc>
                          <a:spcPct val="115000"/>
                        </a:lnSpc>
                        <a:spcAft>
                          <a:spcPts val="0"/>
                        </a:spcAft>
                      </a:pPr>
                      <a:r>
                        <a:rPr lang="ca-ES" sz="800">
                          <a:effectLst/>
                          <a:latin typeface="Arial" pitchFamily="34" charset="0"/>
                          <a:ea typeface="Times New Roman"/>
                          <a:cs typeface="Arial" pitchFamily="34" charset="0"/>
                        </a:rPr>
                        <a:t>Associacionisme</a:t>
                      </a:r>
                      <a:endParaRPr lang="ca-ES" sz="800">
                        <a:effectLst/>
                        <a:latin typeface="Arial" pitchFamily="34" charset="0"/>
                        <a:ea typeface="Calibri"/>
                        <a:cs typeface="Arial" pitchFamily="34" charset="0"/>
                      </a:endParaRPr>
                    </a:p>
                  </a:txBody>
                  <a:tcPr marL="40996" marR="4099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a-ES" sz="800" dirty="0">
                          <a:effectLst/>
                          <a:latin typeface="Arial" pitchFamily="34" charset="0"/>
                          <a:ea typeface="Times New Roman"/>
                          <a:cs typeface="Arial" pitchFamily="34" charset="0"/>
                        </a:rPr>
                        <a:t>Associacionisme</a:t>
                      </a:r>
                      <a:endParaRPr lang="ca-ES" sz="800" dirty="0">
                        <a:effectLst/>
                        <a:latin typeface="Arial" pitchFamily="34" charset="0"/>
                        <a:ea typeface="Calibri"/>
                        <a:cs typeface="Arial" pitchFamily="34" charset="0"/>
                      </a:endParaRPr>
                    </a:p>
                  </a:txBody>
                  <a:tcPr marL="40996" marR="4099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624">
                <a:tc>
                  <a:txBody>
                    <a:bodyPr/>
                    <a:lstStyle/>
                    <a:p>
                      <a:pPr>
                        <a:lnSpc>
                          <a:spcPct val="115000"/>
                        </a:lnSpc>
                        <a:spcAft>
                          <a:spcPts val="0"/>
                        </a:spcAft>
                      </a:pPr>
                      <a:r>
                        <a:rPr lang="ca-ES" sz="800">
                          <a:effectLst/>
                          <a:latin typeface="Arial" pitchFamily="34" charset="0"/>
                          <a:ea typeface="Times New Roman"/>
                          <a:cs typeface="Arial" pitchFamily="34" charset="0"/>
                        </a:rPr>
                        <a:t>Immigració- Acollida </a:t>
                      </a:r>
                      <a:endParaRPr lang="ca-ES" sz="800">
                        <a:effectLst/>
                        <a:latin typeface="Arial" pitchFamily="34" charset="0"/>
                        <a:ea typeface="Calibri"/>
                        <a:cs typeface="Arial" pitchFamily="34" charset="0"/>
                      </a:endParaRPr>
                    </a:p>
                  </a:txBody>
                  <a:tcPr marL="40996" marR="409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a-ES" sz="800">
                          <a:effectLst/>
                          <a:latin typeface="Arial" pitchFamily="34" charset="0"/>
                          <a:ea typeface="Times New Roman"/>
                          <a:cs typeface="Arial" pitchFamily="34" charset="0"/>
                        </a:rPr>
                        <a:t>Immigració- Acollida </a:t>
                      </a:r>
                      <a:endParaRPr lang="ca-ES" sz="800">
                        <a:effectLst/>
                        <a:latin typeface="Arial" pitchFamily="34" charset="0"/>
                        <a:ea typeface="Calibri"/>
                        <a:cs typeface="Arial" pitchFamily="34" charset="0"/>
                      </a:endParaRPr>
                    </a:p>
                  </a:txBody>
                  <a:tcPr marL="40996" marR="409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624">
                <a:tc>
                  <a:txBody>
                    <a:bodyPr/>
                    <a:lstStyle/>
                    <a:p>
                      <a:pPr>
                        <a:lnSpc>
                          <a:spcPct val="115000"/>
                        </a:lnSpc>
                        <a:spcAft>
                          <a:spcPts val="0"/>
                        </a:spcAft>
                      </a:pPr>
                      <a:r>
                        <a:rPr lang="ca-ES" sz="800">
                          <a:effectLst/>
                          <a:latin typeface="Arial" pitchFamily="34" charset="0"/>
                          <a:ea typeface="Times New Roman"/>
                          <a:cs typeface="Arial" pitchFamily="34" charset="0"/>
                        </a:rPr>
                        <a:t>Civisme i convivència</a:t>
                      </a:r>
                      <a:endParaRPr lang="ca-ES" sz="800">
                        <a:effectLst/>
                        <a:latin typeface="Arial" pitchFamily="34" charset="0"/>
                        <a:ea typeface="Calibri"/>
                        <a:cs typeface="Arial" pitchFamily="34" charset="0"/>
                      </a:endParaRPr>
                    </a:p>
                  </a:txBody>
                  <a:tcPr marL="40996" marR="4099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a-ES" sz="800" dirty="0">
                          <a:effectLst/>
                          <a:latin typeface="Arial" pitchFamily="34" charset="0"/>
                          <a:ea typeface="Times New Roman"/>
                          <a:cs typeface="Arial" pitchFamily="34" charset="0"/>
                        </a:rPr>
                        <a:t>Civisme i convivència</a:t>
                      </a:r>
                      <a:endParaRPr lang="ca-ES" sz="800" dirty="0">
                        <a:effectLst/>
                        <a:latin typeface="Arial" pitchFamily="34" charset="0"/>
                        <a:ea typeface="Calibri"/>
                        <a:cs typeface="Arial" pitchFamily="34" charset="0"/>
                      </a:endParaRPr>
                    </a:p>
                  </a:txBody>
                  <a:tcPr marL="40996" marR="4099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624">
                <a:tc>
                  <a:txBody>
                    <a:bodyPr/>
                    <a:lstStyle/>
                    <a:p>
                      <a:pPr>
                        <a:lnSpc>
                          <a:spcPct val="115000"/>
                        </a:lnSpc>
                        <a:spcAft>
                          <a:spcPts val="0"/>
                        </a:spcAft>
                      </a:pPr>
                      <a:r>
                        <a:rPr lang="ca-ES" sz="800">
                          <a:effectLst/>
                          <a:latin typeface="Arial" pitchFamily="34" charset="0"/>
                          <a:ea typeface="Times New Roman"/>
                          <a:cs typeface="Arial" pitchFamily="34" charset="0"/>
                        </a:rPr>
                        <a:t>Drets dels animals</a:t>
                      </a:r>
                      <a:endParaRPr lang="ca-ES" sz="800">
                        <a:effectLst/>
                        <a:latin typeface="Arial" pitchFamily="34" charset="0"/>
                        <a:ea typeface="Calibri"/>
                        <a:cs typeface="Arial" pitchFamily="34" charset="0"/>
                      </a:endParaRPr>
                    </a:p>
                  </a:txBody>
                  <a:tcPr marL="40996" marR="4099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a-ES" sz="800" dirty="0">
                          <a:effectLst/>
                          <a:latin typeface="Arial" pitchFamily="34" charset="0"/>
                          <a:ea typeface="Times New Roman"/>
                          <a:cs typeface="Arial" pitchFamily="34" charset="0"/>
                        </a:rPr>
                        <a:t>Drets dels animals</a:t>
                      </a:r>
                      <a:endParaRPr lang="ca-ES" sz="800" dirty="0">
                        <a:effectLst/>
                        <a:latin typeface="Arial" pitchFamily="34" charset="0"/>
                        <a:ea typeface="Calibri"/>
                        <a:cs typeface="Arial" pitchFamily="34" charset="0"/>
                      </a:endParaRPr>
                    </a:p>
                  </a:txBody>
                  <a:tcPr marL="40996" marR="4099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624">
                <a:tc>
                  <a:txBody>
                    <a:bodyPr/>
                    <a:lstStyle/>
                    <a:p>
                      <a:pPr>
                        <a:lnSpc>
                          <a:spcPct val="115000"/>
                        </a:lnSpc>
                        <a:spcAft>
                          <a:spcPts val="0"/>
                        </a:spcAft>
                      </a:pPr>
                      <a:r>
                        <a:rPr lang="ca-ES" sz="800">
                          <a:effectLst/>
                          <a:latin typeface="Arial" pitchFamily="34" charset="0"/>
                          <a:ea typeface="Times New Roman"/>
                          <a:cs typeface="Arial" pitchFamily="34" charset="0"/>
                        </a:rPr>
                        <a:t>Foments d’activitats organitzatives</a:t>
                      </a:r>
                      <a:endParaRPr lang="ca-ES" sz="800">
                        <a:effectLst/>
                        <a:latin typeface="Arial" pitchFamily="34" charset="0"/>
                        <a:ea typeface="Calibri"/>
                        <a:cs typeface="Arial" pitchFamily="34" charset="0"/>
                      </a:endParaRPr>
                    </a:p>
                  </a:txBody>
                  <a:tcPr marL="40996" marR="4099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a-ES" sz="800" dirty="0">
                          <a:effectLst/>
                          <a:latin typeface="Arial" pitchFamily="34" charset="0"/>
                          <a:ea typeface="Times New Roman"/>
                          <a:cs typeface="Arial" pitchFamily="34" charset="0"/>
                        </a:rPr>
                        <a:t>Foments d’activitats organitzatives</a:t>
                      </a:r>
                      <a:endParaRPr lang="ca-ES" sz="800" dirty="0">
                        <a:effectLst/>
                        <a:latin typeface="Arial" pitchFamily="34" charset="0"/>
                        <a:ea typeface="Calibri"/>
                        <a:cs typeface="Arial" pitchFamily="34" charset="0"/>
                      </a:endParaRPr>
                    </a:p>
                  </a:txBody>
                  <a:tcPr marL="40996" marR="4099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624">
                <a:tc>
                  <a:txBody>
                    <a:bodyPr/>
                    <a:lstStyle/>
                    <a:p>
                      <a:pPr>
                        <a:lnSpc>
                          <a:spcPct val="115000"/>
                        </a:lnSpc>
                        <a:spcAft>
                          <a:spcPts val="0"/>
                        </a:spcAft>
                      </a:pPr>
                      <a:r>
                        <a:rPr lang="ca-ES" sz="800">
                          <a:effectLst/>
                          <a:latin typeface="Arial" pitchFamily="34" charset="0"/>
                          <a:ea typeface="Times New Roman"/>
                          <a:cs typeface="Arial" pitchFamily="34" charset="0"/>
                        </a:rPr>
                        <a:t>Comerç de proximitat i promoció econòmica</a:t>
                      </a:r>
                      <a:endParaRPr lang="ca-ES" sz="800">
                        <a:effectLst/>
                        <a:latin typeface="Arial" pitchFamily="34" charset="0"/>
                        <a:ea typeface="Calibri"/>
                        <a:cs typeface="Arial" pitchFamily="34" charset="0"/>
                      </a:endParaRPr>
                    </a:p>
                  </a:txBody>
                  <a:tcPr marL="40996" marR="409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a-ES" sz="800" dirty="0">
                          <a:effectLst/>
                          <a:latin typeface="Arial" pitchFamily="34" charset="0"/>
                          <a:ea typeface="Times New Roman"/>
                          <a:cs typeface="Arial" pitchFamily="34" charset="0"/>
                        </a:rPr>
                        <a:t>Comerç de proximitat i promoció econòmica</a:t>
                      </a:r>
                      <a:endParaRPr lang="ca-ES" sz="800" dirty="0">
                        <a:effectLst/>
                        <a:latin typeface="Arial" pitchFamily="34" charset="0"/>
                        <a:ea typeface="Calibri"/>
                        <a:cs typeface="Arial" pitchFamily="34" charset="0"/>
                      </a:endParaRPr>
                    </a:p>
                  </a:txBody>
                  <a:tcPr marL="40996" marR="409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624">
                <a:tc>
                  <a:txBody>
                    <a:bodyPr/>
                    <a:lstStyle/>
                    <a:p>
                      <a:pPr>
                        <a:lnSpc>
                          <a:spcPct val="115000"/>
                        </a:lnSpc>
                        <a:spcAft>
                          <a:spcPts val="0"/>
                        </a:spcAft>
                      </a:pPr>
                      <a:r>
                        <a:rPr lang="ca-ES" sz="800">
                          <a:effectLst/>
                          <a:latin typeface="Arial" pitchFamily="34" charset="0"/>
                          <a:ea typeface="Times New Roman"/>
                          <a:cs typeface="Arial" pitchFamily="34" charset="0"/>
                        </a:rPr>
                        <a:t>Persones amb discapacitat i/o diversitat funcional</a:t>
                      </a:r>
                      <a:endParaRPr lang="ca-ES" sz="800">
                        <a:effectLst/>
                        <a:latin typeface="Arial" pitchFamily="34" charset="0"/>
                        <a:ea typeface="Calibri"/>
                        <a:cs typeface="Arial" pitchFamily="34" charset="0"/>
                      </a:endParaRPr>
                    </a:p>
                  </a:txBody>
                  <a:tcPr marL="40996" marR="409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a-ES" sz="800">
                          <a:effectLst/>
                          <a:latin typeface="Arial" pitchFamily="34" charset="0"/>
                          <a:ea typeface="Times New Roman"/>
                          <a:cs typeface="Arial" pitchFamily="34" charset="0"/>
                        </a:rPr>
                        <a:t>Persones amb discapacitat i/o diversitat funcional</a:t>
                      </a:r>
                      <a:endParaRPr lang="ca-ES" sz="800">
                        <a:effectLst/>
                        <a:latin typeface="Arial" pitchFamily="34" charset="0"/>
                        <a:ea typeface="Calibri"/>
                        <a:cs typeface="Arial" pitchFamily="34" charset="0"/>
                      </a:endParaRPr>
                    </a:p>
                  </a:txBody>
                  <a:tcPr marL="40996" marR="409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624">
                <a:tc>
                  <a:txBody>
                    <a:bodyPr/>
                    <a:lstStyle/>
                    <a:p>
                      <a:pPr>
                        <a:lnSpc>
                          <a:spcPct val="115000"/>
                        </a:lnSpc>
                        <a:spcAft>
                          <a:spcPts val="0"/>
                        </a:spcAft>
                      </a:pPr>
                      <a:r>
                        <a:rPr lang="ca-ES" sz="800">
                          <a:effectLst/>
                          <a:latin typeface="Arial" pitchFamily="34" charset="0"/>
                          <a:ea typeface="Times New Roman"/>
                          <a:cs typeface="Arial" pitchFamily="34" charset="0"/>
                        </a:rPr>
                        <a:t>Acció comunitària</a:t>
                      </a:r>
                      <a:endParaRPr lang="ca-ES" sz="800">
                        <a:effectLst/>
                        <a:latin typeface="Arial" pitchFamily="34" charset="0"/>
                        <a:ea typeface="Calibri"/>
                        <a:cs typeface="Arial" pitchFamily="34" charset="0"/>
                      </a:endParaRPr>
                    </a:p>
                  </a:txBody>
                  <a:tcPr marL="40996" marR="409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a-ES" sz="800">
                          <a:effectLst/>
                          <a:latin typeface="Arial" pitchFamily="34" charset="0"/>
                          <a:ea typeface="Times New Roman"/>
                          <a:cs typeface="Arial" pitchFamily="34" charset="0"/>
                        </a:rPr>
                        <a:t>Acció comunitària</a:t>
                      </a:r>
                      <a:endParaRPr lang="ca-ES" sz="800">
                        <a:effectLst/>
                        <a:latin typeface="Arial" pitchFamily="34" charset="0"/>
                        <a:ea typeface="Calibri"/>
                        <a:cs typeface="Arial" pitchFamily="34" charset="0"/>
                      </a:endParaRPr>
                    </a:p>
                  </a:txBody>
                  <a:tcPr marL="40996" marR="409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624">
                <a:tc>
                  <a:txBody>
                    <a:bodyPr/>
                    <a:lstStyle/>
                    <a:p>
                      <a:pPr>
                        <a:lnSpc>
                          <a:spcPct val="115000"/>
                        </a:lnSpc>
                        <a:spcAft>
                          <a:spcPts val="0"/>
                        </a:spcAft>
                      </a:pPr>
                      <a:r>
                        <a:rPr lang="ca-ES" sz="800">
                          <a:effectLst/>
                          <a:latin typeface="Arial" pitchFamily="34" charset="0"/>
                          <a:ea typeface="Times New Roman"/>
                          <a:cs typeface="Arial" pitchFamily="34" charset="0"/>
                        </a:rPr>
                        <a:t>Afers religiosos</a:t>
                      </a:r>
                      <a:endParaRPr lang="ca-ES" sz="800">
                        <a:effectLst/>
                        <a:latin typeface="Arial" pitchFamily="34" charset="0"/>
                        <a:ea typeface="Calibri"/>
                        <a:cs typeface="Arial" pitchFamily="34" charset="0"/>
                      </a:endParaRPr>
                    </a:p>
                  </a:txBody>
                  <a:tcPr marL="40996" marR="409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a-ES" sz="800" dirty="0">
                          <a:effectLst/>
                          <a:latin typeface="Arial" pitchFamily="34" charset="0"/>
                          <a:ea typeface="Times New Roman"/>
                          <a:cs typeface="Arial" pitchFamily="34" charset="0"/>
                        </a:rPr>
                        <a:t>Afers religiosos</a:t>
                      </a:r>
                      <a:endParaRPr lang="ca-ES" sz="800" dirty="0">
                        <a:effectLst/>
                        <a:latin typeface="Arial" pitchFamily="34" charset="0"/>
                        <a:ea typeface="Calibri"/>
                        <a:cs typeface="Arial" pitchFamily="34" charset="0"/>
                      </a:endParaRPr>
                    </a:p>
                  </a:txBody>
                  <a:tcPr marL="40996" marR="409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624">
                <a:tc>
                  <a:txBody>
                    <a:bodyPr/>
                    <a:lstStyle/>
                    <a:p>
                      <a:pPr>
                        <a:lnSpc>
                          <a:spcPct val="115000"/>
                        </a:lnSpc>
                        <a:spcAft>
                          <a:spcPts val="0"/>
                        </a:spcAft>
                      </a:pPr>
                      <a:r>
                        <a:rPr lang="ca-ES" sz="800">
                          <a:effectLst/>
                          <a:latin typeface="Arial" pitchFamily="34" charset="0"/>
                          <a:ea typeface="Times New Roman"/>
                          <a:cs typeface="Arial" pitchFamily="34" charset="0"/>
                        </a:rPr>
                        <a:t>Ecologia, urbanisme i mobilitat</a:t>
                      </a:r>
                      <a:endParaRPr lang="ca-ES" sz="800">
                        <a:effectLst/>
                        <a:latin typeface="Arial" pitchFamily="34" charset="0"/>
                        <a:ea typeface="Calibri"/>
                        <a:cs typeface="Arial" pitchFamily="34" charset="0"/>
                      </a:endParaRPr>
                    </a:p>
                  </a:txBody>
                  <a:tcPr marL="40996" marR="409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a-ES" sz="800">
                          <a:effectLst/>
                          <a:latin typeface="Arial" pitchFamily="34" charset="0"/>
                          <a:ea typeface="Times New Roman"/>
                          <a:cs typeface="Arial" pitchFamily="34" charset="0"/>
                        </a:rPr>
                        <a:t>Ecologia, urbanisme i mobilitat</a:t>
                      </a:r>
                      <a:endParaRPr lang="ca-ES" sz="800">
                        <a:effectLst/>
                        <a:latin typeface="Arial" pitchFamily="34" charset="0"/>
                        <a:ea typeface="Calibri"/>
                        <a:cs typeface="Arial" pitchFamily="34" charset="0"/>
                      </a:endParaRPr>
                    </a:p>
                  </a:txBody>
                  <a:tcPr marL="40996" marR="409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624">
                <a:tc>
                  <a:txBody>
                    <a:bodyPr/>
                    <a:lstStyle/>
                    <a:p>
                      <a:pPr>
                        <a:lnSpc>
                          <a:spcPct val="115000"/>
                        </a:lnSpc>
                        <a:spcAft>
                          <a:spcPts val="0"/>
                        </a:spcAft>
                      </a:pPr>
                      <a:r>
                        <a:rPr lang="ca-ES" sz="800">
                          <a:effectLst/>
                          <a:latin typeface="Arial" pitchFamily="34" charset="0"/>
                          <a:ea typeface="Times New Roman"/>
                          <a:cs typeface="Arial" pitchFamily="34" charset="0"/>
                        </a:rPr>
                        <a:t>Consum responsable</a:t>
                      </a:r>
                      <a:endParaRPr lang="ca-ES" sz="800">
                        <a:effectLst/>
                        <a:latin typeface="Arial" pitchFamily="34" charset="0"/>
                        <a:ea typeface="Calibri"/>
                        <a:cs typeface="Arial" pitchFamily="34" charset="0"/>
                      </a:endParaRPr>
                    </a:p>
                  </a:txBody>
                  <a:tcPr marL="40996" marR="409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a-ES" sz="800" dirty="0">
                          <a:effectLst/>
                          <a:latin typeface="Arial" pitchFamily="34" charset="0"/>
                          <a:ea typeface="Times New Roman"/>
                          <a:cs typeface="Arial" pitchFamily="34" charset="0"/>
                        </a:rPr>
                        <a:t>Consum responsable</a:t>
                      </a:r>
                      <a:endParaRPr lang="ca-ES" sz="800" dirty="0">
                        <a:effectLst/>
                        <a:latin typeface="Arial" pitchFamily="34" charset="0"/>
                        <a:ea typeface="Calibri"/>
                        <a:cs typeface="Arial" pitchFamily="34" charset="0"/>
                      </a:endParaRPr>
                    </a:p>
                  </a:txBody>
                  <a:tcPr marL="40996" marR="409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557">
                <a:tc>
                  <a:txBody>
                    <a:bodyPr/>
                    <a:lstStyle/>
                    <a:p>
                      <a:pPr>
                        <a:lnSpc>
                          <a:spcPct val="115000"/>
                        </a:lnSpc>
                        <a:spcAft>
                          <a:spcPts val="0"/>
                        </a:spcAft>
                      </a:pPr>
                      <a:r>
                        <a:rPr lang="ca-ES" sz="800">
                          <a:effectLst/>
                          <a:latin typeface="Arial" pitchFamily="34" charset="0"/>
                          <a:ea typeface="Times New Roman"/>
                          <a:cs typeface="Arial" pitchFamily="34" charset="0"/>
                        </a:rPr>
                        <a:t>Economia cooperativa, social i solidària</a:t>
                      </a:r>
                      <a:endParaRPr lang="ca-ES" sz="800">
                        <a:effectLst/>
                        <a:latin typeface="Arial" pitchFamily="34" charset="0"/>
                        <a:ea typeface="Calibri"/>
                        <a:cs typeface="Arial" pitchFamily="34" charset="0"/>
                      </a:endParaRPr>
                    </a:p>
                  </a:txBody>
                  <a:tcPr marL="40996" marR="409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a-ES" sz="800" b="1" dirty="0">
                          <a:effectLst/>
                          <a:latin typeface="Arial" pitchFamily="34" charset="0"/>
                          <a:ea typeface="Times New Roman"/>
                          <a:cs typeface="Arial" pitchFamily="34" charset="0"/>
                        </a:rPr>
                        <a:t>Desapareix de la Convocatòria General- Té convocatòria específica</a:t>
                      </a:r>
                      <a:endParaRPr lang="ca-ES" sz="800" dirty="0">
                        <a:effectLst/>
                        <a:latin typeface="Arial" pitchFamily="34" charset="0"/>
                        <a:ea typeface="Calibri"/>
                        <a:cs typeface="Arial" pitchFamily="34" charset="0"/>
                      </a:endParaRPr>
                    </a:p>
                  </a:txBody>
                  <a:tcPr marL="40996" marR="409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624">
                <a:tc>
                  <a:txBody>
                    <a:bodyPr/>
                    <a:lstStyle/>
                    <a:p>
                      <a:pPr>
                        <a:lnSpc>
                          <a:spcPct val="115000"/>
                        </a:lnSpc>
                        <a:spcAft>
                          <a:spcPts val="0"/>
                        </a:spcAft>
                      </a:pPr>
                      <a:r>
                        <a:rPr lang="ca-ES" sz="800">
                          <a:effectLst/>
                          <a:latin typeface="Arial" pitchFamily="34" charset="0"/>
                          <a:ea typeface="Times New Roman"/>
                          <a:cs typeface="Arial" pitchFamily="34" charset="0"/>
                        </a:rPr>
                        <a:t>LGTBI</a:t>
                      </a:r>
                      <a:endParaRPr lang="ca-ES" sz="800">
                        <a:effectLst/>
                        <a:latin typeface="Arial" pitchFamily="34" charset="0"/>
                        <a:ea typeface="Calibri"/>
                        <a:cs typeface="Arial" pitchFamily="34" charset="0"/>
                      </a:endParaRPr>
                    </a:p>
                  </a:txBody>
                  <a:tcPr marL="40996" marR="409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a-ES" sz="800" dirty="0" err="1">
                          <a:effectLst/>
                          <a:latin typeface="Arial" pitchFamily="34" charset="0"/>
                          <a:ea typeface="Times New Roman"/>
                          <a:cs typeface="Arial" pitchFamily="34" charset="0"/>
                        </a:rPr>
                        <a:t>LGTBI</a:t>
                      </a:r>
                      <a:endParaRPr lang="ca-ES" sz="800" dirty="0">
                        <a:effectLst/>
                        <a:latin typeface="Arial" pitchFamily="34" charset="0"/>
                        <a:ea typeface="Calibri"/>
                        <a:cs typeface="Arial" pitchFamily="34" charset="0"/>
                      </a:endParaRPr>
                    </a:p>
                  </a:txBody>
                  <a:tcPr marL="40996" marR="409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624">
                <a:tc>
                  <a:txBody>
                    <a:bodyPr/>
                    <a:lstStyle/>
                    <a:p>
                      <a:pPr>
                        <a:lnSpc>
                          <a:spcPct val="115000"/>
                        </a:lnSpc>
                        <a:spcAft>
                          <a:spcPts val="0"/>
                        </a:spcAft>
                      </a:pPr>
                      <a:r>
                        <a:rPr lang="ca-ES" sz="800">
                          <a:effectLst/>
                          <a:latin typeface="Arial" pitchFamily="34" charset="0"/>
                          <a:ea typeface="Times New Roman"/>
                          <a:cs typeface="Arial" pitchFamily="34" charset="0"/>
                        </a:rPr>
                        <a:t>Drets Ciutadania</a:t>
                      </a:r>
                      <a:endParaRPr lang="ca-ES" sz="800">
                        <a:effectLst/>
                        <a:latin typeface="Arial" pitchFamily="34" charset="0"/>
                        <a:ea typeface="Calibri"/>
                        <a:cs typeface="Arial" pitchFamily="34" charset="0"/>
                      </a:endParaRPr>
                    </a:p>
                  </a:txBody>
                  <a:tcPr marL="40996" marR="409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a-ES" sz="800" dirty="0">
                          <a:effectLst/>
                          <a:latin typeface="Arial" pitchFamily="34" charset="0"/>
                          <a:ea typeface="Times New Roman"/>
                          <a:cs typeface="Arial" pitchFamily="34" charset="0"/>
                        </a:rPr>
                        <a:t>Drets Ciutadania</a:t>
                      </a:r>
                      <a:endParaRPr lang="ca-ES" sz="800" dirty="0">
                        <a:effectLst/>
                        <a:latin typeface="Arial" pitchFamily="34" charset="0"/>
                        <a:ea typeface="Calibri"/>
                        <a:cs typeface="Arial" pitchFamily="34" charset="0"/>
                      </a:endParaRPr>
                    </a:p>
                  </a:txBody>
                  <a:tcPr marL="40996" marR="409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624">
                <a:tc>
                  <a:txBody>
                    <a:bodyPr/>
                    <a:lstStyle/>
                    <a:p>
                      <a:pPr>
                        <a:lnSpc>
                          <a:spcPct val="115000"/>
                        </a:lnSpc>
                        <a:spcAft>
                          <a:spcPts val="0"/>
                        </a:spcAft>
                      </a:pPr>
                      <a:r>
                        <a:rPr lang="ca-ES" sz="800">
                          <a:effectLst/>
                          <a:latin typeface="Arial" pitchFamily="34" charset="0"/>
                          <a:ea typeface="Times New Roman"/>
                          <a:cs typeface="Arial" pitchFamily="34" charset="0"/>
                        </a:rPr>
                        <a:t>Promoció de la convivència i interculturalitat </a:t>
                      </a:r>
                      <a:endParaRPr lang="ca-ES" sz="800">
                        <a:effectLst/>
                        <a:latin typeface="Arial" pitchFamily="34" charset="0"/>
                        <a:ea typeface="Calibri"/>
                        <a:cs typeface="Arial" pitchFamily="34" charset="0"/>
                      </a:endParaRPr>
                    </a:p>
                  </a:txBody>
                  <a:tcPr marL="40996" marR="409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a-ES" sz="800" b="1" dirty="0">
                          <a:effectLst/>
                          <a:latin typeface="Arial" pitchFamily="34" charset="0"/>
                          <a:ea typeface="Times New Roman"/>
                          <a:cs typeface="Arial" pitchFamily="34" charset="0"/>
                        </a:rPr>
                        <a:t>Promoció de la diversitat des de la mirada intercultural</a:t>
                      </a:r>
                      <a:endParaRPr lang="ca-ES" sz="800" dirty="0">
                        <a:effectLst/>
                        <a:latin typeface="Arial" pitchFamily="34" charset="0"/>
                        <a:ea typeface="Calibri"/>
                        <a:cs typeface="Arial" pitchFamily="34" charset="0"/>
                      </a:endParaRPr>
                    </a:p>
                  </a:txBody>
                  <a:tcPr marL="40996" marR="409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624">
                <a:tc>
                  <a:txBody>
                    <a:bodyPr/>
                    <a:lstStyle/>
                    <a:p>
                      <a:pPr>
                        <a:lnSpc>
                          <a:spcPct val="115000"/>
                        </a:lnSpc>
                        <a:spcAft>
                          <a:spcPts val="0"/>
                        </a:spcAft>
                      </a:pPr>
                      <a:r>
                        <a:rPr lang="ca-ES" sz="800">
                          <a:effectLst/>
                          <a:latin typeface="Arial" pitchFamily="34" charset="0"/>
                          <a:ea typeface="Times New Roman"/>
                          <a:cs typeface="Arial" pitchFamily="34" charset="0"/>
                        </a:rPr>
                        <a:t>Temps i Economia de les Cures</a:t>
                      </a:r>
                      <a:endParaRPr lang="ca-ES" sz="800">
                        <a:effectLst/>
                        <a:latin typeface="Arial" pitchFamily="34" charset="0"/>
                        <a:ea typeface="Calibri"/>
                        <a:cs typeface="Arial" pitchFamily="34" charset="0"/>
                      </a:endParaRPr>
                    </a:p>
                  </a:txBody>
                  <a:tcPr marL="40996" marR="409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a-ES" sz="800" dirty="0">
                          <a:effectLst/>
                          <a:latin typeface="Arial" pitchFamily="34" charset="0"/>
                          <a:ea typeface="Times New Roman"/>
                          <a:cs typeface="Arial" pitchFamily="34" charset="0"/>
                        </a:rPr>
                        <a:t>Temps i Economia de les Cures</a:t>
                      </a:r>
                      <a:endParaRPr lang="ca-ES" sz="800" dirty="0">
                        <a:effectLst/>
                        <a:latin typeface="Arial" pitchFamily="34" charset="0"/>
                        <a:ea typeface="Calibri"/>
                        <a:cs typeface="Arial" pitchFamily="34" charset="0"/>
                      </a:endParaRPr>
                    </a:p>
                  </a:txBody>
                  <a:tcPr marL="40996" marR="409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624">
                <a:tc>
                  <a:txBody>
                    <a:bodyPr/>
                    <a:lstStyle/>
                    <a:p>
                      <a:pPr>
                        <a:lnSpc>
                          <a:spcPct val="115000"/>
                        </a:lnSpc>
                        <a:spcAft>
                          <a:spcPts val="0"/>
                        </a:spcAft>
                      </a:pPr>
                      <a:r>
                        <a:rPr lang="ca-ES" sz="800" dirty="0">
                          <a:effectLst/>
                          <a:latin typeface="Arial" pitchFamily="34" charset="0"/>
                          <a:ea typeface="Times New Roman"/>
                          <a:cs typeface="Arial" pitchFamily="34" charset="0"/>
                        </a:rPr>
                        <a:t>Inclusió</a:t>
                      </a:r>
                      <a:endParaRPr lang="ca-ES" sz="800" dirty="0">
                        <a:effectLst/>
                        <a:latin typeface="Arial" pitchFamily="34" charset="0"/>
                        <a:ea typeface="Calibri"/>
                        <a:cs typeface="Arial" pitchFamily="34" charset="0"/>
                      </a:endParaRPr>
                    </a:p>
                  </a:txBody>
                  <a:tcPr marL="40996" marR="409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a-ES" sz="800" dirty="0">
                          <a:effectLst/>
                          <a:latin typeface="Arial" pitchFamily="34" charset="0"/>
                          <a:ea typeface="Times New Roman"/>
                          <a:cs typeface="Arial" pitchFamily="34" charset="0"/>
                        </a:rPr>
                        <a:t>Inclusió</a:t>
                      </a:r>
                      <a:endParaRPr lang="ca-ES" sz="800" dirty="0">
                        <a:effectLst/>
                        <a:latin typeface="Arial" pitchFamily="34" charset="0"/>
                        <a:ea typeface="Calibri"/>
                        <a:cs typeface="Arial" pitchFamily="34" charset="0"/>
                      </a:endParaRPr>
                    </a:p>
                  </a:txBody>
                  <a:tcPr marL="40996" marR="409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225622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entàgon 2"/>
          <p:cNvSpPr/>
          <p:nvPr/>
        </p:nvSpPr>
        <p:spPr>
          <a:xfrm>
            <a:off x="1115616" y="2852936"/>
            <a:ext cx="3528392" cy="3384376"/>
          </a:xfrm>
          <a:prstGeom prst="homePlate">
            <a:avLst>
              <a:gd name="adj" fmla="val 21481"/>
            </a:avLst>
          </a:prstGeom>
          <a:solidFill>
            <a:schemeClr val="accent3">
              <a:lumMod val="50000"/>
            </a:schemeClr>
          </a:solidFill>
          <a:ln w="5715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3600" dirty="0" smtClean="0">
                <a:solidFill>
                  <a:schemeClr val="tx1"/>
                </a:solidFill>
                <a:latin typeface="Arial" pitchFamily="34" charset="0"/>
                <a:cs typeface="Arial" pitchFamily="34" charset="0"/>
              </a:rPr>
              <a:t>Una </a:t>
            </a:r>
          </a:p>
          <a:p>
            <a:pPr algn="ctr"/>
            <a:r>
              <a:rPr lang="ca-ES" sz="3600" dirty="0" smtClean="0">
                <a:solidFill>
                  <a:schemeClr val="tx1"/>
                </a:solidFill>
                <a:latin typeface="Arial" pitchFamily="34" charset="0"/>
                <a:cs typeface="Arial" pitchFamily="34" charset="0"/>
              </a:rPr>
              <a:t>sol·licitud</a:t>
            </a:r>
            <a:endParaRPr lang="ca-ES" sz="3600" dirty="0">
              <a:solidFill>
                <a:schemeClr val="tx1"/>
              </a:solidFill>
              <a:latin typeface="Arial" pitchFamily="34" charset="0"/>
              <a:cs typeface="Arial" pitchFamily="34" charset="0"/>
            </a:endParaRPr>
          </a:p>
        </p:txBody>
      </p:sp>
      <p:sp>
        <p:nvSpPr>
          <p:cNvPr id="4" name="Cometes angulars 3"/>
          <p:cNvSpPr/>
          <p:nvPr/>
        </p:nvSpPr>
        <p:spPr>
          <a:xfrm>
            <a:off x="4355976" y="2852936"/>
            <a:ext cx="3816424" cy="3384376"/>
          </a:xfrm>
          <a:prstGeom prst="chevron">
            <a:avLst>
              <a:gd name="adj" fmla="val 23009"/>
            </a:avLst>
          </a:prstGeom>
          <a:solidFill>
            <a:schemeClr val="accent3">
              <a:lumMod val="50000"/>
            </a:schemeClr>
          </a:solidFill>
          <a:ln w="5715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3600" dirty="0" smtClean="0">
                <a:solidFill>
                  <a:schemeClr val="tx1"/>
                </a:solidFill>
                <a:latin typeface="Arial" pitchFamily="34" charset="0"/>
                <a:cs typeface="Arial" pitchFamily="34" charset="0"/>
              </a:rPr>
              <a:t>Un </a:t>
            </a:r>
            <a:r>
              <a:rPr lang="es-ES_tradnl" sz="3600" dirty="0" err="1" smtClean="0">
                <a:solidFill>
                  <a:schemeClr val="tx1"/>
                </a:solidFill>
                <a:latin typeface="Arial" pitchFamily="34" charset="0"/>
                <a:cs typeface="Arial" pitchFamily="34" charset="0"/>
              </a:rPr>
              <a:t>projecte</a:t>
            </a:r>
            <a:endParaRPr lang="es-ES_tradnl" sz="3600" dirty="0">
              <a:solidFill>
                <a:schemeClr val="tx1"/>
              </a:solidFill>
              <a:latin typeface="Arial" pitchFamily="34" charset="0"/>
              <a:cs typeface="Arial" pitchFamily="34" charset="0"/>
            </a:endParaRPr>
          </a:p>
        </p:txBody>
      </p:sp>
      <p:sp>
        <p:nvSpPr>
          <p:cNvPr id="25" name="Rectangle 24"/>
          <p:cNvSpPr/>
          <p:nvPr/>
        </p:nvSpPr>
        <p:spPr>
          <a:xfrm>
            <a:off x="208280" y="1916832"/>
            <a:ext cx="2286000" cy="646331"/>
          </a:xfrm>
          <a:prstGeom prst="rect">
            <a:avLst/>
          </a:prstGeom>
        </p:spPr>
        <p:txBody>
          <a:bodyPr>
            <a:spAutoFit/>
          </a:bodyPr>
          <a:lstStyle/>
          <a:p>
            <a:pPr lvl="0"/>
            <a:endParaRPr lang="ca-ES" i="1" dirty="0" smtClean="0">
              <a:ea typeface="+mj-ea"/>
              <a:cs typeface="Arial" pitchFamily="34" charset="0"/>
            </a:endParaRPr>
          </a:p>
          <a:p>
            <a:pPr lvl="0"/>
            <a:r>
              <a:rPr lang="ca-ES" i="1" dirty="0" smtClean="0">
                <a:ea typeface="+mj-ea"/>
                <a:cs typeface="Arial" pitchFamily="34" charset="0"/>
              </a:rPr>
              <a:t>Regla general: </a:t>
            </a:r>
            <a:endParaRPr lang="ca-ES" i="1" dirty="0">
              <a:ea typeface="+mj-ea"/>
              <a:cs typeface="Arial" pitchFamily="34" charset="0"/>
            </a:endParaRPr>
          </a:p>
        </p:txBody>
      </p:sp>
      <p:sp>
        <p:nvSpPr>
          <p:cNvPr id="13" name="Rectangle 12"/>
          <p:cNvSpPr/>
          <p:nvPr/>
        </p:nvSpPr>
        <p:spPr>
          <a:xfrm>
            <a:off x="213712" y="1340768"/>
            <a:ext cx="4718328" cy="288032"/>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14" name="Title 1"/>
          <p:cNvSpPr>
            <a:spLocks noGrp="1"/>
          </p:cNvSpPr>
          <p:nvPr>
            <p:ph type="title"/>
          </p:nvPr>
        </p:nvSpPr>
        <p:spPr>
          <a:xfrm>
            <a:off x="107504" y="530641"/>
            <a:ext cx="7380820" cy="1570857"/>
          </a:xfrm>
        </p:spPr>
        <p:txBody>
          <a:bodyPr/>
          <a:lstStyle/>
          <a:p>
            <a:pPr algn="l"/>
            <a:r>
              <a:rPr lang="ca-ES" sz="1800" b="1" dirty="0">
                <a:solidFill>
                  <a:schemeClr val="accent3">
                    <a:lumMod val="50000"/>
                  </a:schemeClr>
                </a:solidFill>
                <a:latin typeface="Arial" pitchFamily="34" charset="0"/>
                <a:cs typeface="Arial" pitchFamily="34" charset="0"/>
              </a:rPr>
              <a:t>Què he de tenir en compte per presentar una sol·licitud? </a:t>
            </a:r>
            <a:r>
              <a:rPr lang="ca-ES" sz="1800" b="1" dirty="0" smtClean="0">
                <a:solidFill>
                  <a:schemeClr val="bg2">
                    <a:lumMod val="25000"/>
                  </a:schemeClr>
                </a:solidFill>
                <a:latin typeface="Arial" pitchFamily="34" charset="0"/>
                <a:cs typeface="Arial" pitchFamily="34" charset="0"/>
              </a:rPr>
              <a:t/>
            </a:r>
            <a:br>
              <a:rPr lang="ca-ES" sz="1800" b="1" dirty="0" smtClean="0">
                <a:solidFill>
                  <a:schemeClr val="bg2">
                    <a:lumMod val="25000"/>
                  </a:schemeClr>
                </a:solidFill>
                <a:latin typeface="Arial" pitchFamily="34" charset="0"/>
                <a:cs typeface="Arial" pitchFamily="34" charset="0"/>
              </a:rPr>
            </a:br>
            <a:r>
              <a:rPr lang="ca-ES" sz="1800" b="1" dirty="0" smtClean="0">
                <a:solidFill>
                  <a:schemeClr val="bg1"/>
                </a:solidFill>
                <a:latin typeface="Arial" pitchFamily="34" charset="0"/>
                <a:cs typeface="Arial" pitchFamily="34" charset="0"/>
              </a:rPr>
              <a:t>Document bàsic 1: Instància de sol·licitud</a:t>
            </a:r>
            <a:endParaRPr lang="ca-ES" sz="1800" b="1" dirty="0">
              <a:solidFill>
                <a:schemeClr val="bg1"/>
              </a:solidFill>
              <a:latin typeface="Arial" pitchFamily="34" charset="0"/>
              <a:cs typeface="Arial" pitchFamily="34" charset="0"/>
            </a:endParaRPr>
          </a:p>
        </p:txBody>
      </p:sp>
      <p:sp>
        <p:nvSpPr>
          <p:cNvPr id="15" name="Rectangle 14"/>
          <p:cNvSpPr/>
          <p:nvPr/>
        </p:nvSpPr>
        <p:spPr>
          <a:xfrm>
            <a:off x="213712" y="1700808"/>
            <a:ext cx="4718328" cy="288032"/>
          </a:xfrm>
          <a:prstGeom prst="rect">
            <a:avLst/>
          </a:prstGeom>
          <a:solidFill>
            <a:schemeClr val="bg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sz="1400" b="1" dirty="0" err="1">
                <a:solidFill>
                  <a:schemeClr val="accent3">
                    <a:lumMod val="50000"/>
                  </a:schemeClr>
                </a:solidFill>
                <a:latin typeface="Arial" pitchFamily="34" charset="0"/>
                <a:cs typeface="Arial" pitchFamily="34" charset="0"/>
              </a:rPr>
              <a:t>Incomptabilitats</a:t>
            </a:r>
            <a:r>
              <a:rPr lang="es-ES_tradnl" sz="1400" b="1" dirty="0">
                <a:solidFill>
                  <a:schemeClr val="accent3">
                    <a:lumMod val="50000"/>
                  </a:schemeClr>
                </a:solidFill>
                <a:latin typeface="Arial" pitchFamily="34" charset="0"/>
                <a:cs typeface="Arial" pitchFamily="34" charset="0"/>
              </a:rPr>
              <a:t> en la </a:t>
            </a:r>
            <a:r>
              <a:rPr lang="es-ES_tradnl" sz="1400" b="1" dirty="0" err="1">
                <a:solidFill>
                  <a:schemeClr val="accent3">
                    <a:lumMod val="50000"/>
                  </a:schemeClr>
                </a:solidFill>
                <a:latin typeface="Arial" pitchFamily="34" charset="0"/>
                <a:cs typeface="Arial" pitchFamily="34" charset="0"/>
              </a:rPr>
              <a:t>presentació</a:t>
            </a:r>
            <a:r>
              <a:rPr lang="es-ES_tradnl" sz="1400" b="1" dirty="0">
                <a:solidFill>
                  <a:schemeClr val="accent3">
                    <a:lumMod val="50000"/>
                  </a:schemeClr>
                </a:solidFill>
                <a:latin typeface="Arial" pitchFamily="34" charset="0"/>
                <a:cs typeface="Arial" pitchFamily="34" charset="0"/>
              </a:rPr>
              <a:t> de </a:t>
            </a:r>
            <a:r>
              <a:rPr lang="es-ES_tradnl" sz="1400" b="1" dirty="0" err="1">
                <a:solidFill>
                  <a:schemeClr val="accent3">
                    <a:lumMod val="50000"/>
                  </a:schemeClr>
                </a:solidFill>
                <a:latin typeface="Arial" pitchFamily="34" charset="0"/>
                <a:cs typeface="Arial" pitchFamily="34" charset="0"/>
              </a:rPr>
              <a:t>projectes</a:t>
            </a:r>
            <a:endParaRPr lang="ca-ES" sz="1400" b="1" dirty="0">
              <a:solidFill>
                <a:schemeClr val="accent3">
                  <a:lumMod val="50000"/>
                </a:schemeClr>
              </a:solidFill>
              <a:latin typeface="Arial" pitchFamily="34" charset="0"/>
              <a:cs typeface="Arial" pitchFamily="34" charset="0"/>
            </a:endParaRPr>
          </a:p>
        </p:txBody>
      </p:sp>
      <p:pic>
        <p:nvPicPr>
          <p:cNvPr id="16" name="Imatge 1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79512" y="260648"/>
            <a:ext cx="2079680" cy="539987"/>
          </a:xfrm>
          <a:prstGeom prst="rect">
            <a:avLst/>
          </a:prstGeom>
        </p:spPr>
      </p:pic>
      <p:sp>
        <p:nvSpPr>
          <p:cNvPr id="18" name="QuadreDeText 17"/>
          <p:cNvSpPr txBox="1"/>
          <p:nvPr/>
        </p:nvSpPr>
        <p:spPr>
          <a:xfrm>
            <a:off x="6084168" y="361364"/>
            <a:ext cx="2808312" cy="338554"/>
          </a:xfrm>
          <a:prstGeom prst="rect">
            <a:avLst/>
          </a:prstGeom>
          <a:noFill/>
        </p:spPr>
        <p:txBody>
          <a:bodyPr wrap="square" rtlCol="0">
            <a:spAutoFit/>
          </a:bodyPr>
          <a:lstStyle/>
          <a:p>
            <a:pPr algn="r"/>
            <a:r>
              <a:rPr lang="es-ES_tradnl" sz="800" b="1" dirty="0" err="1" smtClean="0"/>
              <a:t>Convocatòria</a:t>
            </a:r>
            <a:r>
              <a:rPr lang="es-ES_tradnl" sz="800" b="1" dirty="0" smtClean="0"/>
              <a:t> general de </a:t>
            </a:r>
            <a:r>
              <a:rPr lang="es-ES_tradnl" sz="800" b="1" dirty="0" err="1" smtClean="0"/>
              <a:t>subvencions</a:t>
            </a:r>
            <a:r>
              <a:rPr lang="es-ES_tradnl" sz="800" b="1" dirty="0" smtClean="0"/>
              <a:t> 2017</a:t>
            </a:r>
          </a:p>
          <a:p>
            <a:pPr algn="r"/>
            <a:r>
              <a:rPr lang="es-ES_tradnl" sz="800" i="1" dirty="0" err="1" smtClean="0"/>
              <a:t>Informació</a:t>
            </a:r>
            <a:r>
              <a:rPr lang="es-ES_tradnl" sz="800" i="1" dirty="0" smtClean="0"/>
              <a:t> </a:t>
            </a:r>
            <a:r>
              <a:rPr lang="es-ES_tradnl" sz="800" i="1" dirty="0" err="1" smtClean="0"/>
              <a:t>als</a:t>
            </a:r>
            <a:r>
              <a:rPr lang="es-ES_tradnl" sz="800" i="1" dirty="0" smtClean="0"/>
              <a:t> </a:t>
            </a:r>
            <a:r>
              <a:rPr lang="es-ES_tradnl" sz="800" i="1" dirty="0" err="1" smtClean="0"/>
              <a:t>sol·licitants</a:t>
            </a:r>
            <a:endParaRPr lang="ca-ES" sz="800" i="1" dirty="0"/>
          </a:p>
        </p:txBody>
      </p:sp>
      <p:sp>
        <p:nvSpPr>
          <p:cNvPr id="20" name="Contenidor de número de diapositiva 2"/>
          <p:cNvSpPr>
            <a:spLocks noGrp="1"/>
          </p:cNvSpPr>
          <p:nvPr>
            <p:ph type="sldNum" sz="quarter" idx="12"/>
          </p:nvPr>
        </p:nvSpPr>
        <p:spPr>
          <a:xfrm>
            <a:off x="6758880" y="6453336"/>
            <a:ext cx="2133600" cy="365125"/>
          </a:xfrm>
        </p:spPr>
        <p:txBody>
          <a:bodyPr/>
          <a:lstStyle/>
          <a:p>
            <a:pPr>
              <a:defRPr/>
            </a:pPr>
            <a:fld id="{33EF4D8F-6159-427C-8E27-9F1436355618}" type="slidenum">
              <a:rPr lang="ca-ES" sz="800" smtClean="0">
                <a:solidFill>
                  <a:schemeClr val="tx1"/>
                </a:solidFill>
                <a:cs typeface="Arial" pitchFamily="34" charset="0"/>
              </a:rPr>
              <a:pPr>
                <a:defRPr/>
              </a:pPr>
              <a:t>11</a:t>
            </a:fld>
            <a:endParaRPr lang="ca-ES" sz="800" dirty="0">
              <a:solidFill>
                <a:schemeClr val="tx1"/>
              </a:solidFill>
              <a:cs typeface="Arial" pitchFamily="34" charset="0"/>
            </a:endParaRPr>
          </a:p>
        </p:txBody>
      </p:sp>
      <p:sp>
        <p:nvSpPr>
          <p:cNvPr id="21" name="QuadreDeText 20"/>
          <p:cNvSpPr txBox="1"/>
          <p:nvPr/>
        </p:nvSpPr>
        <p:spPr>
          <a:xfrm>
            <a:off x="107504" y="6528176"/>
            <a:ext cx="1404156" cy="215444"/>
          </a:xfrm>
          <a:prstGeom prst="rect">
            <a:avLst/>
          </a:prstGeom>
          <a:noFill/>
        </p:spPr>
        <p:txBody>
          <a:bodyPr wrap="square" rtlCol="0">
            <a:spAutoFit/>
          </a:bodyPr>
          <a:lstStyle/>
          <a:p>
            <a:r>
              <a:rPr lang="es-ES_tradnl" sz="800" i="1" dirty="0" err="1" smtClean="0"/>
              <a:t>Gener</a:t>
            </a:r>
            <a:r>
              <a:rPr lang="es-ES_tradnl" sz="800" i="1" dirty="0" smtClean="0"/>
              <a:t> ‘17</a:t>
            </a:r>
            <a:endParaRPr lang="ca-ES" sz="800" i="1" dirty="0"/>
          </a:p>
        </p:txBody>
      </p:sp>
    </p:spTree>
    <p:extLst>
      <p:ext uri="{BB962C8B-B14F-4D97-AF65-F5344CB8AC3E}">
        <p14:creationId xmlns:p14="http://schemas.microsoft.com/office/powerpoint/2010/main" val="37906620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182043" y="1052736"/>
            <a:ext cx="8077200" cy="1080120"/>
          </a:xfrm>
        </p:spPr>
        <p:txBody>
          <a:bodyPr/>
          <a:lstStyle/>
          <a:p>
            <a:pPr algn="l"/>
            <a:r>
              <a:rPr lang="ca-ES" sz="1800" b="1" i="1" u="sng" dirty="0" smtClean="0">
                <a:solidFill>
                  <a:srgbClr val="7030A0"/>
                </a:solidFill>
                <a:latin typeface="Arial" pitchFamily="34" charset="0"/>
                <a:cs typeface="Arial" pitchFamily="34" charset="0"/>
              </a:rPr>
              <a:t/>
            </a:r>
            <a:br>
              <a:rPr lang="ca-ES" sz="1800" b="1" i="1" u="sng" dirty="0" smtClean="0">
                <a:solidFill>
                  <a:srgbClr val="7030A0"/>
                </a:solidFill>
                <a:latin typeface="Arial" pitchFamily="34" charset="0"/>
                <a:cs typeface="Arial" pitchFamily="34" charset="0"/>
              </a:rPr>
            </a:br>
            <a:r>
              <a:rPr lang="ca-ES" sz="1800" b="1" i="1" u="sng" dirty="0" smtClean="0">
                <a:solidFill>
                  <a:srgbClr val="7030A0"/>
                </a:solidFill>
                <a:latin typeface="Arial" pitchFamily="34" charset="0"/>
                <a:cs typeface="Arial" pitchFamily="34" charset="0"/>
              </a:rPr>
              <a:t/>
            </a:r>
            <a:br>
              <a:rPr lang="ca-ES" sz="1800" b="1" i="1" u="sng" dirty="0" smtClean="0">
                <a:solidFill>
                  <a:srgbClr val="7030A0"/>
                </a:solidFill>
                <a:latin typeface="Arial" pitchFamily="34" charset="0"/>
                <a:cs typeface="Arial" pitchFamily="34" charset="0"/>
              </a:rPr>
            </a:br>
            <a:r>
              <a:rPr lang="ca-ES" sz="1800" b="1" i="1" u="sng" dirty="0">
                <a:solidFill>
                  <a:srgbClr val="7030A0"/>
                </a:solidFill>
                <a:latin typeface="Arial" pitchFamily="34" charset="0"/>
                <a:cs typeface="Arial" pitchFamily="34" charset="0"/>
              </a:rPr>
              <a:t/>
            </a:r>
            <a:br>
              <a:rPr lang="ca-ES" sz="1800" b="1" i="1" u="sng" dirty="0">
                <a:solidFill>
                  <a:srgbClr val="7030A0"/>
                </a:solidFill>
                <a:latin typeface="Arial" pitchFamily="34" charset="0"/>
                <a:cs typeface="Arial" pitchFamily="34" charset="0"/>
              </a:rPr>
            </a:br>
            <a:endParaRPr lang="ca-ES" sz="1800" b="1" i="1" u="sng" dirty="0">
              <a:solidFill>
                <a:srgbClr val="7030A0"/>
              </a:solidFill>
              <a:latin typeface="Arial" pitchFamily="34" charset="0"/>
              <a:cs typeface="Arial" pitchFamily="34" charset="0"/>
            </a:endParaRPr>
          </a:p>
        </p:txBody>
      </p:sp>
      <p:sp>
        <p:nvSpPr>
          <p:cNvPr id="19" name="QuadreDeText 18"/>
          <p:cNvSpPr txBox="1"/>
          <p:nvPr/>
        </p:nvSpPr>
        <p:spPr>
          <a:xfrm>
            <a:off x="285720" y="1944271"/>
            <a:ext cx="7958688" cy="369332"/>
          </a:xfrm>
          <a:prstGeom prst="rect">
            <a:avLst/>
          </a:prstGeom>
          <a:noFill/>
        </p:spPr>
        <p:txBody>
          <a:bodyPr wrap="square" rtlCol="0">
            <a:spAutoFit/>
          </a:bodyPr>
          <a:lstStyle/>
          <a:p>
            <a:r>
              <a:rPr lang="es-ES_tradnl" dirty="0" smtClean="0"/>
              <a:t>Si </a:t>
            </a:r>
            <a:r>
              <a:rPr lang="es-ES_tradnl" b="1" u="sng" dirty="0" smtClean="0">
                <a:solidFill>
                  <a:schemeClr val="accent3">
                    <a:lumMod val="50000"/>
                  </a:schemeClr>
                </a:solidFill>
              </a:rPr>
              <a:t>un </a:t>
            </a:r>
            <a:r>
              <a:rPr lang="es-ES_tradnl" b="1" u="sng" dirty="0" err="1" smtClean="0">
                <a:solidFill>
                  <a:schemeClr val="accent3">
                    <a:lumMod val="50000"/>
                  </a:schemeClr>
                </a:solidFill>
              </a:rPr>
              <a:t>sol·licitant</a:t>
            </a:r>
            <a:r>
              <a:rPr lang="es-ES_tradnl" b="1" u="sng" dirty="0" smtClean="0">
                <a:solidFill>
                  <a:schemeClr val="accent3">
                    <a:lumMod val="50000"/>
                  </a:schemeClr>
                </a:solidFill>
              </a:rPr>
              <a:t> </a:t>
            </a:r>
            <a:r>
              <a:rPr lang="es-ES_tradnl" dirty="0" err="1" smtClean="0"/>
              <a:t>vol</a:t>
            </a:r>
            <a:r>
              <a:rPr lang="es-ES_tradnl" dirty="0" smtClean="0"/>
              <a:t> presentar</a:t>
            </a:r>
            <a:r>
              <a:rPr lang="es-ES_tradnl" b="1" dirty="0" smtClean="0"/>
              <a:t> </a:t>
            </a:r>
            <a:r>
              <a:rPr lang="es-ES_tradnl" dirty="0" smtClean="0"/>
              <a:t>el</a:t>
            </a:r>
            <a:r>
              <a:rPr lang="es-ES_tradnl" b="1" dirty="0" smtClean="0"/>
              <a:t> </a:t>
            </a:r>
            <a:r>
              <a:rPr lang="es-ES_tradnl" b="1" u="sng" dirty="0" err="1" smtClean="0">
                <a:solidFill>
                  <a:schemeClr val="accent3">
                    <a:lumMod val="50000"/>
                  </a:schemeClr>
                </a:solidFill>
              </a:rPr>
              <a:t>mateix</a:t>
            </a:r>
            <a:r>
              <a:rPr lang="es-ES_tradnl" b="1" u="sng" dirty="0" smtClean="0">
                <a:solidFill>
                  <a:schemeClr val="accent3">
                    <a:lumMod val="50000"/>
                  </a:schemeClr>
                </a:solidFill>
              </a:rPr>
              <a:t> </a:t>
            </a:r>
            <a:r>
              <a:rPr lang="es-ES_tradnl" b="1" u="sng" dirty="0" err="1" smtClean="0">
                <a:solidFill>
                  <a:schemeClr val="accent3">
                    <a:lumMod val="50000"/>
                  </a:schemeClr>
                </a:solidFill>
              </a:rPr>
              <a:t>projecte</a:t>
            </a:r>
            <a:r>
              <a:rPr lang="es-ES_tradnl" b="1" dirty="0" smtClean="0">
                <a:solidFill>
                  <a:schemeClr val="accent3">
                    <a:lumMod val="50000"/>
                  </a:schemeClr>
                </a:solidFill>
              </a:rPr>
              <a:t> </a:t>
            </a:r>
            <a:r>
              <a:rPr lang="es-ES_tradnl" dirty="0" smtClean="0">
                <a:solidFill>
                  <a:schemeClr val="accent3">
                    <a:lumMod val="50000"/>
                  </a:schemeClr>
                </a:solidFill>
              </a:rPr>
              <a:t>a </a:t>
            </a:r>
            <a:r>
              <a:rPr lang="es-ES_tradnl" b="1" u="sng" dirty="0" err="1" smtClean="0">
                <a:solidFill>
                  <a:schemeClr val="accent3">
                    <a:lumMod val="50000"/>
                  </a:schemeClr>
                </a:solidFill>
              </a:rPr>
              <a:t>diferents</a:t>
            </a:r>
            <a:r>
              <a:rPr lang="es-ES_tradnl" b="1" u="sng" dirty="0" smtClean="0">
                <a:solidFill>
                  <a:schemeClr val="accent3">
                    <a:lumMod val="50000"/>
                  </a:schemeClr>
                </a:solidFill>
              </a:rPr>
              <a:t> </a:t>
            </a:r>
            <a:r>
              <a:rPr lang="es-ES_tradnl" b="1" u="sng" dirty="0" err="1" smtClean="0">
                <a:solidFill>
                  <a:schemeClr val="accent3">
                    <a:lumMod val="50000"/>
                  </a:schemeClr>
                </a:solidFill>
              </a:rPr>
              <a:t>modalitats</a:t>
            </a:r>
            <a:r>
              <a:rPr lang="es-ES_tradnl" dirty="0" smtClean="0">
                <a:solidFill>
                  <a:schemeClr val="accent3">
                    <a:lumMod val="50000"/>
                  </a:schemeClr>
                </a:solidFill>
              </a:rPr>
              <a:t>:  </a:t>
            </a:r>
            <a:endParaRPr lang="es-ES_tradnl" dirty="0">
              <a:solidFill>
                <a:schemeClr val="accent3">
                  <a:lumMod val="50000"/>
                </a:schemeClr>
              </a:solidFill>
            </a:endParaRPr>
          </a:p>
        </p:txBody>
      </p:sp>
      <p:sp>
        <p:nvSpPr>
          <p:cNvPr id="20" name="QuadreDeText 19"/>
          <p:cNvSpPr txBox="1"/>
          <p:nvPr/>
        </p:nvSpPr>
        <p:spPr>
          <a:xfrm>
            <a:off x="285721" y="2564904"/>
            <a:ext cx="3979343" cy="3847207"/>
          </a:xfrm>
          <a:prstGeom prst="rect">
            <a:avLst/>
          </a:prstGeom>
          <a:solidFill>
            <a:schemeClr val="accent3">
              <a:lumMod val="50000"/>
            </a:schemeClr>
          </a:solidFill>
          <a:ln>
            <a:solidFill>
              <a:schemeClr val="accent3">
                <a:lumMod val="50000"/>
              </a:schemeClr>
            </a:solidFill>
          </a:ln>
        </p:spPr>
        <p:txBody>
          <a:bodyPr wrap="square" rtlCol="0">
            <a:spAutoFit/>
          </a:bodyPr>
          <a:lstStyle/>
          <a:p>
            <a:pPr marL="177800" indent="-177800" defTabSz="1289050"/>
            <a:r>
              <a:rPr lang="es-ES_tradnl" sz="2000" dirty="0" err="1" smtClean="0">
                <a:solidFill>
                  <a:schemeClr val="bg1">
                    <a:lumMod val="95000"/>
                  </a:schemeClr>
                </a:solidFill>
                <a:cs typeface="Arial" pitchFamily="34" charset="0"/>
              </a:rPr>
              <a:t>Dins</a:t>
            </a:r>
            <a:r>
              <a:rPr lang="es-ES_tradnl" sz="2000" dirty="0" smtClean="0">
                <a:solidFill>
                  <a:schemeClr val="bg1">
                    <a:lumMod val="95000"/>
                  </a:schemeClr>
                </a:solidFill>
                <a:cs typeface="Arial" pitchFamily="34" charset="0"/>
              </a:rPr>
              <a:t> de </a:t>
            </a:r>
            <a:r>
              <a:rPr lang="es-ES_tradnl" sz="2000" dirty="0" err="1" smtClean="0">
                <a:solidFill>
                  <a:schemeClr val="bg1">
                    <a:lumMod val="95000"/>
                  </a:schemeClr>
                </a:solidFill>
                <a:cs typeface="Arial" pitchFamily="34" charset="0"/>
              </a:rPr>
              <a:t>l’àmbit</a:t>
            </a:r>
            <a:r>
              <a:rPr lang="es-ES_tradnl" sz="2000" dirty="0" smtClean="0">
                <a:solidFill>
                  <a:schemeClr val="bg1">
                    <a:lumMod val="95000"/>
                  </a:schemeClr>
                </a:solidFill>
                <a:cs typeface="Arial" pitchFamily="34" charset="0"/>
              </a:rPr>
              <a:t> de </a:t>
            </a:r>
            <a:r>
              <a:rPr lang="es-ES_tradnl" sz="2000" b="1" dirty="0" smtClean="0">
                <a:solidFill>
                  <a:schemeClr val="bg1">
                    <a:lumMod val="95000"/>
                  </a:schemeClr>
                </a:solidFill>
                <a:cs typeface="Arial" pitchFamily="34" charset="0"/>
              </a:rPr>
              <a:t>DISTRICTE</a:t>
            </a:r>
            <a:r>
              <a:rPr lang="es-ES_tradnl" sz="2000" dirty="0" smtClean="0">
                <a:solidFill>
                  <a:schemeClr val="bg1">
                    <a:lumMod val="95000"/>
                  </a:schemeClr>
                </a:solidFill>
                <a:cs typeface="Arial" pitchFamily="34" charset="0"/>
              </a:rPr>
              <a:t>: </a:t>
            </a:r>
          </a:p>
          <a:p>
            <a:pPr marL="177800" indent="-177800"/>
            <a:endParaRPr lang="es-ES_tradnl" sz="2400" dirty="0" smtClean="0">
              <a:solidFill>
                <a:schemeClr val="bg1">
                  <a:lumMod val="95000"/>
                </a:schemeClr>
              </a:solidFill>
              <a:cs typeface="Arial" pitchFamily="34" charset="0"/>
            </a:endParaRPr>
          </a:p>
          <a:p>
            <a:pPr marL="177800" indent="-177800">
              <a:buFont typeface="Arial" pitchFamily="34" charset="0"/>
              <a:buChar char="•"/>
            </a:pPr>
            <a:r>
              <a:rPr lang="es-ES_tradnl" sz="2400" dirty="0" smtClean="0">
                <a:solidFill>
                  <a:schemeClr val="bg1">
                    <a:lumMod val="95000"/>
                  </a:schemeClr>
                </a:solidFill>
                <a:cs typeface="Arial" pitchFamily="34" charset="0"/>
              </a:rPr>
              <a:t>No es </a:t>
            </a:r>
            <a:r>
              <a:rPr lang="es-ES_tradnl" sz="2400" dirty="0" err="1" smtClean="0">
                <a:solidFill>
                  <a:schemeClr val="bg1">
                    <a:lumMod val="95000"/>
                  </a:schemeClr>
                </a:solidFill>
                <a:cs typeface="Arial" pitchFamily="34" charset="0"/>
              </a:rPr>
              <a:t>pot</a:t>
            </a:r>
            <a:r>
              <a:rPr lang="es-ES_tradnl" sz="2400" dirty="0" smtClean="0">
                <a:solidFill>
                  <a:schemeClr val="bg1">
                    <a:lumMod val="95000"/>
                  </a:schemeClr>
                </a:solidFill>
                <a:cs typeface="Arial" pitchFamily="34" charset="0"/>
              </a:rPr>
              <a:t> presentar </a:t>
            </a:r>
            <a:r>
              <a:rPr lang="es-ES_tradnl" sz="2400" dirty="0" err="1" smtClean="0">
                <a:solidFill>
                  <a:schemeClr val="bg1">
                    <a:lumMod val="95000"/>
                  </a:schemeClr>
                </a:solidFill>
                <a:cs typeface="Arial" pitchFamily="34" charset="0"/>
              </a:rPr>
              <a:t>més</a:t>
            </a:r>
            <a:r>
              <a:rPr lang="es-ES_tradnl" sz="2400" dirty="0" smtClean="0">
                <a:solidFill>
                  <a:schemeClr val="bg1">
                    <a:lumMod val="95000"/>
                  </a:schemeClr>
                </a:solidFill>
                <a:cs typeface="Arial" pitchFamily="34" charset="0"/>
              </a:rPr>
              <a:t> </a:t>
            </a:r>
            <a:r>
              <a:rPr lang="es-ES_tradnl" sz="2400" dirty="0" err="1" smtClean="0">
                <a:solidFill>
                  <a:schemeClr val="bg1">
                    <a:lumMod val="95000"/>
                  </a:schemeClr>
                </a:solidFill>
                <a:cs typeface="Arial" pitchFamily="34" charset="0"/>
              </a:rPr>
              <a:t>d’</a:t>
            </a:r>
            <a:r>
              <a:rPr lang="es-ES_tradnl" sz="2400" b="1" dirty="0" err="1" smtClean="0">
                <a:solidFill>
                  <a:schemeClr val="bg1">
                    <a:lumMod val="95000"/>
                  </a:schemeClr>
                </a:solidFill>
                <a:cs typeface="Arial" pitchFamily="34" charset="0"/>
              </a:rPr>
              <a:t>una</a:t>
            </a:r>
            <a:r>
              <a:rPr lang="es-ES_tradnl" sz="2400" b="1" dirty="0" smtClean="0">
                <a:solidFill>
                  <a:schemeClr val="bg1">
                    <a:lumMod val="95000"/>
                  </a:schemeClr>
                </a:solidFill>
                <a:cs typeface="Arial" pitchFamily="34" charset="0"/>
              </a:rPr>
              <a:t> </a:t>
            </a:r>
            <a:r>
              <a:rPr lang="es-ES_tradnl" sz="2400" b="1" dirty="0" err="1" smtClean="0">
                <a:solidFill>
                  <a:schemeClr val="bg1">
                    <a:lumMod val="95000"/>
                  </a:schemeClr>
                </a:solidFill>
                <a:cs typeface="Arial" pitchFamily="34" charset="0"/>
              </a:rPr>
              <a:t>sol·licitud</a:t>
            </a:r>
            <a:r>
              <a:rPr lang="es-ES_tradnl" sz="2400" dirty="0" smtClean="0">
                <a:solidFill>
                  <a:schemeClr val="bg1">
                    <a:lumMod val="95000"/>
                  </a:schemeClr>
                </a:solidFill>
                <a:cs typeface="Arial" pitchFamily="34" charset="0"/>
              </a:rPr>
              <a:t> del </a:t>
            </a:r>
            <a:r>
              <a:rPr lang="es-ES_tradnl" sz="2400" dirty="0" err="1" smtClean="0">
                <a:solidFill>
                  <a:schemeClr val="bg1">
                    <a:lumMod val="95000"/>
                  </a:schemeClr>
                </a:solidFill>
                <a:cs typeface="Arial" pitchFamily="34" charset="0"/>
              </a:rPr>
              <a:t>mateix</a:t>
            </a:r>
            <a:r>
              <a:rPr lang="es-ES_tradnl" sz="2400" dirty="0" smtClean="0">
                <a:solidFill>
                  <a:schemeClr val="bg1">
                    <a:lumMod val="95000"/>
                  </a:schemeClr>
                </a:solidFill>
                <a:cs typeface="Arial" pitchFamily="34" charset="0"/>
              </a:rPr>
              <a:t> </a:t>
            </a:r>
            <a:r>
              <a:rPr lang="es-ES_tradnl" sz="2400" dirty="0" err="1" smtClean="0">
                <a:solidFill>
                  <a:schemeClr val="bg1">
                    <a:lumMod val="95000"/>
                  </a:schemeClr>
                </a:solidFill>
                <a:cs typeface="Arial" pitchFamily="34" charset="0"/>
              </a:rPr>
              <a:t>projecte</a:t>
            </a:r>
            <a:r>
              <a:rPr lang="es-ES_tradnl" sz="2400" dirty="0" smtClean="0">
                <a:solidFill>
                  <a:schemeClr val="bg1">
                    <a:lumMod val="95000"/>
                  </a:schemeClr>
                </a:solidFill>
                <a:cs typeface="Arial" pitchFamily="34" charset="0"/>
              </a:rPr>
              <a:t> a un </a:t>
            </a:r>
            <a:r>
              <a:rPr lang="es-ES_tradnl" sz="2400" dirty="0" err="1" smtClean="0">
                <a:solidFill>
                  <a:schemeClr val="bg1">
                    <a:lumMod val="95000"/>
                  </a:schemeClr>
                </a:solidFill>
                <a:cs typeface="Arial" pitchFamily="34" charset="0"/>
              </a:rPr>
              <a:t>mateix</a:t>
            </a:r>
            <a:r>
              <a:rPr lang="es-ES_tradnl" sz="2400" dirty="0" smtClean="0">
                <a:solidFill>
                  <a:schemeClr val="bg1">
                    <a:lumMod val="95000"/>
                  </a:schemeClr>
                </a:solidFill>
                <a:cs typeface="Arial" pitchFamily="34" charset="0"/>
              </a:rPr>
              <a:t> </a:t>
            </a:r>
            <a:r>
              <a:rPr lang="es-ES_tradnl" sz="2400" dirty="0" err="1" smtClean="0">
                <a:solidFill>
                  <a:schemeClr val="bg1">
                    <a:lumMod val="95000"/>
                  </a:schemeClr>
                </a:solidFill>
                <a:cs typeface="Arial" pitchFamily="34" charset="0"/>
              </a:rPr>
              <a:t>districte</a:t>
            </a:r>
            <a:r>
              <a:rPr lang="es-ES_tradnl" sz="2400" dirty="0" smtClean="0">
                <a:solidFill>
                  <a:schemeClr val="bg1">
                    <a:lumMod val="95000"/>
                  </a:schemeClr>
                </a:solidFill>
                <a:cs typeface="Arial" pitchFamily="34" charset="0"/>
              </a:rPr>
              <a:t>.</a:t>
            </a:r>
          </a:p>
          <a:p>
            <a:endParaRPr lang="es-ES_tradnl" sz="2400" dirty="0" smtClean="0">
              <a:solidFill>
                <a:schemeClr val="bg1">
                  <a:lumMod val="95000"/>
                </a:schemeClr>
              </a:solidFill>
              <a:cs typeface="Arial" pitchFamily="34" charset="0"/>
            </a:endParaRPr>
          </a:p>
          <a:p>
            <a:endParaRPr lang="es-ES_tradnl" sz="2400" dirty="0" smtClean="0">
              <a:solidFill>
                <a:schemeClr val="bg1">
                  <a:lumMod val="95000"/>
                </a:schemeClr>
              </a:solidFill>
              <a:cs typeface="Arial" pitchFamily="34" charset="0"/>
            </a:endParaRPr>
          </a:p>
          <a:p>
            <a:endParaRPr lang="es-ES_tradnl" sz="2400" dirty="0">
              <a:solidFill>
                <a:schemeClr val="bg1">
                  <a:lumMod val="95000"/>
                </a:schemeClr>
              </a:solidFill>
              <a:cs typeface="Arial" pitchFamily="34" charset="0"/>
            </a:endParaRPr>
          </a:p>
          <a:p>
            <a:r>
              <a:rPr lang="ca-ES" sz="1600" i="1" dirty="0" smtClean="0">
                <a:solidFill>
                  <a:schemeClr val="bg1"/>
                </a:solidFill>
              </a:rPr>
              <a:t>Exemple</a:t>
            </a:r>
            <a:r>
              <a:rPr lang="ca-ES" sz="1600" i="1" dirty="0">
                <a:solidFill>
                  <a:schemeClr val="bg1"/>
                </a:solidFill>
              </a:rPr>
              <a:t>: no es pot presentar el mateix projecte a Ca1 i Ha1. </a:t>
            </a:r>
            <a:endParaRPr lang="es-ES_tradnl" sz="1600" dirty="0">
              <a:solidFill>
                <a:schemeClr val="bg1"/>
              </a:solidFill>
              <a:cs typeface="Arial" pitchFamily="34" charset="0"/>
            </a:endParaRPr>
          </a:p>
        </p:txBody>
      </p:sp>
      <p:sp>
        <p:nvSpPr>
          <p:cNvPr id="8" name="Rectangle 7"/>
          <p:cNvSpPr/>
          <p:nvPr/>
        </p:nvSpPr>
        <p:spPr>
          <a:xfrm>
            <a:off x="213712" y="1340768"/>
            <a:ext cx="4718328" cy="216024"/>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9" name="Title 1"/>
          <p:cNvSpPr txBox="1">
            <a:spLocks/>
          </p:cNvSpPr>
          <p:nvPr/>
        </p:nvSpPr>
        <p:spPr bwMode="auto">
          <a:xfrm>
            <a:off x="107504" y="530641"/>
            <a:ext cx="7344816" cy="15982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ca-ES" sz="1800" b="1" dirty="0" smtClean="0">
                <a:solidFill>
                  <a:schemeClr val="accent3">
                    <a:lumMod val="50000"/>
                  </a:schemeClr>
                </a:solidFill>
                <a:latin typeface="Arial" pitchFamily="34" charset="0"/>
                <a:cs typeface="Arial" pitchFamily="34" charset="0"/>
              </a:rPr>
              <a:t>Què he de tenir en compte per presentar una sol·licitud? </a:t>
            </a:r>
            <a:r>
              <a:rPr lang="ca-ES" sz="1800" b="1" dirty="0" smtClean="0">
                <a:solidFill>
                  <a:schemeClr val="bg2">
                    <a:lumMod val="25000"/>
                  </a:schemeClr>
                </a:solidFill>
                <a:latin typeface="Arial" pitchFamily="34" charset="0"/>
                <a:cs typeface="Arial" pitchFamily="34" charset="0"/>
              </a:rPr>
              <a:t/>
            </a:r>
            <a:br>
              <a:rPr lang="ca-ES" sz="1800" b="1" dirty="0" smtClean="0">
                <a:solidFill>
                  <a:schemeClr val="bg2">
                    <a:lumMod val="25000"/>
                  </a:schemeClr>
                </a:solidFill>
                <a:latin typeface="Arial" pitchFamily="34" charset="0"/>
                <a:cs typeface="Arial" pitchFamily="34" charset="0"/>
              </a:rPr>
            </a:br>
            <a:r>
              <a:rPr lang="ca-ES" sz="1600" b="1" dirty="0" smtClean="0">
                <a:solidFill>
                  <a:schemeClr val="bg1"/>
                </a:solidFill>
                <a:latin typeface="Arial" pitchFamily="34" charset="0"/>
                <a:cs typeface="Arial" pitchFamily="34" charset="0"/>
              </a:rPr>
              <a:t>Document bàsic 1: Instància de sol·licitud</a:t>
            </a:r>
            <a:endParaRPr lang="ca-ES" sz="1600" b="1" dirty="0">
              <a:solidFill>
                <a:schemeClr val="bg1"/>
              </a:solidFill>
              <a:latin typeface="Arial" pitchFamily="34" charset="0"/>
              <a:cs typeface="Arial" pitchFamily="34" charset="0"/>
            </a:endParaRPr>
          </a:p>
        </p:txBody>
      </p:sp>
      <p:sp>
        <p:nvSpPr>
          <p:cNvPr id="10" name="Rectangle 9"/>
          <p:cNvSpPr/>
          <p:nvPr/>
        </p:nvSpPr>
        <p:spPr>
          <a:xfrm>
            <a:off x="213712" y="1656239"/>
            <a:ext cx="4718328" cy="288032"/>
          </a:xfrm>
          <a:prstGeom prst="rect">
            <a:avLst/>
          </a:prstGeom>
          <a:solidFill>
            <a:schemeClr val="bg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sz="1400" b="1" dirty="0" err="1">
                <a:solidFill>
                  <a:schemeClr val="accent3">
                    <a:lumMod val="50000"/>
                  </a:schemeClr>
                </a:solidFill>
                <a:latin typeface="Arial" pitchFamily="34" charset="0"/>
                <a:cs typeface="Arial" pitchFamily="34" charset="0"/>
              </a:rPr>
              <a:t>Incomptabilitats</a:t>
            </a:r>
            <a:r>
              <a:rPr lang="es-ES_tradnl" sz="1400" b="1" dirty="0">
                <a:solidFill>
                  <a:schemeClr val="accent3">
                    <a:lumMod val="50000"/>
                  </a:schemeClr>
                </a:solidFill>
                <a:latin typeface="Arial" pitchFamily="34" charset="0"/>
                <a:cs typeface="Arial" pitchFamily="34" charset="0"/>
              </a:rPr>
              <a:t> en la </a:t>
            </a:r>
            <a:r>
              <a:rPr lang="es-ES_tradnl" sz="1400" b="1" dirty="0" err="1">
                <a:solidFill>
                  <a:schemeClr val="accent3">
                    <a:lumMod val="50000"/>
                  </a:schemeClr>
                </a:solidFill>
                <a:latin typeface="Arial" pitchFamily="34" charset="0"/>
                <a:cs typeface="Arial" pitchFamily="34" charset="0"/>
              </a:rPr>
              <a:t>presentació</a:t>
            </a:r>
            <a:r>
              <a:rPr lang="es-ES_tradnl" sz="1400" b="1" dirty="0">
                <a:solidFill>
                  <a:schemeClr val="accent3">
                    <a:lumMod val="50000"/>
                  </a:schemeClr>
                </a:solidFill>
                <a:latin typeface="Arial" pitchFamily="34" charset="0"/>
                <a:cs typeface="Arial" pitchFamily="34" charset="0"/>
              </a:rPr>
              <a:t> de </a:t>
            </a:r>
            <a:r>
              <a:rPr lang="es-ES_tradnl" sz="1400" b="1" dirty="0" err="1">
                <a:solidFill>
                  <a:schemeClr val="accent3">
                    <a:lumMod val="50000"/>
                  </a:schemeClr>
                </a:solidFill>
                <a:latin typeface="Arial" pitchFamily="34" charset="0"/>
                <a:cs typeface="Arial" pitchFamily="34" charset="0"/>
              </a:rPr>
              <a:t>projectes</a:t>
            </a:r>
            <a:endParaRPr lang="ca-ES" sz="1400" b="1" dirty="0">
              <a:solidFill>
                <a:schemeClr val="accent3">
                  <a:lumMod val="50000"/>
                </a:schemeClr>
              </a:solidFill>
              <a:latin typeface="Arial" pitchFamily="34" charset="0"/>
              <a:cs typeface="Arial" pitchFamily="34" charset="0"/>
            </a:endParaRPr>
          </a:p>
        </p:txBody>
      </p:sp>
      <p:sp>
        <p:nvSpPr>
          <p:cNvPr id="11" name="QuadreDeText 10"/>
          <p:cNvSpPr txBox="1"/>
          <p:nvPr/>
        </p:nvSpPr>
        <p:spPr>
          <a:xfrm>
            <a:off x="4362128" y="2564904"/>
            <a:ext cx="3967857" cy="3170099"/>
          </a:xfrm>
          <a:prstGeom prst="rect">
            <a:avLst/>
          </a:prstGeom>
          <a:solidFill>
            <a:schemeClr val="accent3">
              <a:lumMod val="50000"/>
            </a:schemeClr>
          </a:solidFill>
          <a:ln>
            <a:solidFill>
              <a:schemeClr val="accent3">
                <a:lumMod val="50000"/>
              </a:schemeClr>
            </a:solidFill>
          </a:ln>
        </p:spPr>
        <p:txBody>
          <a:bodyPr wrap="square" rtlCol="0">
            <a:spAutoFit/>
          </a:bodyPr>
          <a:lstStyle>
            <a:defPPr>
              <a:defRPr lang="ca-ES"/>
            </a:defPPr>
            <a:lvl1pPr marL="177800" indent="-177800" defTabSz="1289050">
              <a:defRPr sz="2000">
                <a:solidFill>
                  <a:schemeClr val="bg1">
                    <a:lumMod val="95000"/>
                  </a:schemeClr>
                </a:solidFill>
                <a:cs typeface="Arial" pitchFamily="34" charset="0"/>
              </a:defRPr>
            </a:lvl1pPr>
          </a:lstStyle>
          <a:p>
            <a:r>
              <a:rPr lang="es-ES_tradnl" dirty="0" err="1"/>
              <a:t>Dins</a:t>
            </a:r>
            <a:r>
              <a:rPr lang="es-ES_tradnl" dirty="0"/>
              <a:t> de </a:t>
            </a:r>
            <a:r>
              <a:rPr lang="es-ES_tradnl" dirty="0" err="1"/>
              <a:t>l’àmbit</a:t>
            </a:r>
            <a:r>
              <a:rPr lang="es-ES_tradnl" dirty="0"/>
              <a:t> de CIUTAT: </a:t>
            </a:r>
          </a:p>
          <a:p>
            <a:endParaRPr lang="es-ES_tradnl" dirty="0"/>
          </a:p>
          <a:p>
            <a:r>
              <a:rPr lang="ca-ES" dirty="0"/>
              <a:t>No es podrà presentar més d’una sol·licitud del mateix projecte entre programes d’un mateix àmbit temàtic. </a:t>
            </a:r>
          </a:p>
          <a:p>
            <a:endParaRPr lang="es-ES_tradnl" dirty="0"/>
          </a:p>
          <a:p>
            <a:endParaRPr lang="es-ES_tradnl" dirty="0"/>
          </a:p>
          <a:p>
            <a:r>
              <a:rPr lang="ca-ES" dirty="0"/>
              <a:t>Exemple: no es pot presentar el mateix projecte a Fa11 i a Fb11. </a:t>
            </a:r>
            <a:endParaRPr lang="es-ES_tradnl" dirty="0"/>
          </a:p>
        </p:txBody>
      </p:sp>
      <p:pic>
        <p:nvPicPr>
          <p:cNvPr id="13" name="Imatge 1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79512" y="260648"/>
            <a:ext cx="2079680" cy="539987"/>
          </a:xfrm>
          <a:prstGeom prst="rect">
            <a:avLst/>
          </a:prstGeom>
        </p:spPr>
      </p:pic>
      <p:sp>
        <p:nvSpPr>
          <p:cNvPr id="15" name="QuadreDeText 14"/>
          <p:cNvSpPr txBox="1"/>
          <p:nvPr/>
        </p:nvSpPr>
        <p:spPr>
          <a:xfrm>
            <a:off x="6084168" y="361364"/>
            <a:ext cx="2808312" cy="338554"/>
          </a:xfrm>
          <a:prstGeom prst="rect">
            <a:avLst/>
          </a:prstGeom>
          <a:noFill/>
        </p:spPr>
        <p:txBody>
          <a:bodyPr wrap="square" rtlCol="0">
            <a:spAutoFit/>
          </a:bodyPr>
          <a:lstStyle/>
          <a:p>
            <a:pPr algn="r"/>
            <a:r>
              <a:rPr lang="es-ES_tradnl" sz="800" b="1" dirty="0" err="1" smtClean="0"/>
              <a:t>Convocatòria</a:t>
            </a:r>
            <a:r>
              <a:rPr lang="es-ES_tradnl" sz="800" b="1" dirty="0" smtClean="0"/>
              <a:t> general de </a:t>
            </a:r>
            <a:r>
              <a:rPr lang="es-ES_tradnl" sz="800" b="1" dirty="0" err="1" smtClean="0"/>
              <a:t>subvencions</a:t>
            </a:r>
            <a:r>
              <a:rPr lang="es-ES_tradnl" sz="800" b="1" dirty="0" smtClean="0"/>
              <a:t> 2017</a:t>
            </a:r>
          </a:p>
          <a:p>
            <a:pPr algn="r"/>
            <a:r>
              <a:rPr lang="es-ES_tradnl" sz="800" i="1" dirty="0" err="1" smtClean="0"/>
              <a:t>Informació</a:t>
            </a:r>
            <a:r>
              <a:rPr lang="es-ES_tradnl" sz="800" i="1" dirty="0" smtClean="0"/>
              <a:t> </a:t>
            </a:r>
            <a:r>
              <a:rPr lang="es-ES_tradnl" sz="800" i="1" dirty="0" err="1" smtClean="0"/>
              <a:t>als</a:t>
            </a:r>
            <a:r>
              <a:rPr lang="es-ES_tradnl" sz="800" i="1" dirty="0" smtClean="0"/>
              <a:t> </a:t>
            </a:r>
            <a:r>
              <a:rPr lang="es-ES_tradnl" sz="800" i="1" dirty="0" err="1" smtClean="0"/>
              <a:t>sol·licitants</a:t>
            </a:r>
            <a:endParaRPr lang="ca-ES" sz="800" i="1" dirty="0"/>
          </a:p>
        </p:txBody>
      </p:sp>
      <p:sp>
        <p:nvSpPr>
          <p:cNvPr id="17" name="Contenidor de número de diapositiva 2"/>
          <p:cNvSpPr>
            <a:spLocks noGrp="1"/>
          </p:cNvSpPr>
          <p:nvPr>
            <p:ph type="sldNum" sz="quarter" idx="12"/>
          </p:nvPr>
        </p:nvSpPr>
        <p:spPr>
          <a:xfrm>
            <a:off x="6758880" y="6453336"/>
            <a:ext cx="2133600" cy="365125"/>
          </a:xfrm>
        </p:spPr>
        <p:txBody>
          <a:bodyPr/>
          <a:lstStyle/>
          <a:p>
            <a:pPr>
              <a:defRPr/>
            </a:pPr>
            <a:fld id="{33EF4D8F-6159-427C-8E27-9F1436355618}" type="slidenum">
              <a:rPr lang="ca-ES" sz="800" smtClean="0">
                <a:solidFill>
                  <a:schemeClr val="tx1"/>
                </a:solidFill>
                <a:cs typeface="Arial" pitchFamily="34" charset="0"/>
              </a:rPr>
              <a:pPr>
                <a:defRPr/>
              </a:pPr>
              <a:t>12</a:t>
            </a:fld>
            <a:endParaRPr lang="ca-ES" sz="800" dirty="0">
              <a:solidFill>
                <a:schemeClr val="tx1"/>
              </a:solidFill>
              <a:cs typeface="Arial" pitchFamily="34" charset="0"/>
            </a:endParaRPr>
          </a:p>
        </p:txBody>
      </p:sp>
      <p:sp>
        <p:nvSpPr>
          <p:cNvPr id="18" name="QuadreDeText 17"/>
          <p:cNvSpPr txBox="1"/>
          <p:nvPr/>
        </p:nvSpPr>
        <p:spPr>
          <a:xfrm>
            <a:off x="107504" y="6528176"/>
            <a:ext cx="1404156" cy="215444"/>
          </a:xfrm>
          <a:prstGeom prst="rect">
            <a:avLst/>
          </a:prstGeom>
          <a:noFill/>
        </p:spPr>
        <p:txBody>
          <a:bodyPr wrap="square" rtlCol="0">
            <a:spAutoFit/>
          </a:bodyPr>
          <a:lstStyle/>
          <a:p>
            <a:r>
              <a:rPr lang="es-ES_tradnl" sz="800" i="1" dirty="0" err="1" smtClean="0"/>
              <a:t>Gener</a:t>
            </a:r>
            <a:r>
              <a:rPr lang="es-ES_tradnl" sz="800" i="1" dirty="0" smtClean="0"/>
              <a:t> ‘17</a:t>
            </a:r>
            <a:endParaRPr lang="ca-ES" sz="800" i="1" dirty="0"/>
          </a:p>
        </p:txBody>
      </p:sp>
    </p:spTree>
    <p:extLst>
      <p:ext uri="{BB962C8B-B14F-4D97-AF65-F5344CB8AC3E}">
        <p14:creationId xmlns:p14="http://schemas.microsoft.com/office/powerpoint/2010/main" val="18006639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88251" y="1052736"/>
            <a:ext cx="8077200" cy="1080120"/>
          </a:xfrm>
        </p:spPr>
        <p:txBody>
          <a:bodyPr/>
          <a:lstStyle/>
          <a:p>
            <a:pPr algn="l"/>
            <a:r>
              <a:rPr lang="ca-ES" sz="1800" b="1" i="1" u="sng" dirty="0" smtClean="0">
                <a:solidFill>
                  <a:srgbClr val="7030A0"/>
                </a:solidFill>
                <a:latin typeface="Arial" pitchFamily="34" charset="0"/>
                <a:cs typeface="Arial" pitchFamily="34" charset="0"/>
              </a:rPr>
              <a:t/>
            </a:r>
            <a:br>
              <a:rPr lang="ca-ES" sz="1800" b="1" i="1" u="sng" dirty="0" smtClean="0">
                <a:solidFill>
                  <a:srgbClr val="7030A0"/>
                </a:solidFill>
                <a:latin typeface="Arial" pitchFamily="34" charset="0"/>
                <a:cs typeface="Arial" pitchFamily="34" charset="0"/>
              </a:rPr>
            </a:br>
            <a:r>
              <a:rPr lang="ca-ES" sz="1800" b="1" i="1" u="sng" dirty="0" smtClean="0">
                <a:solidFill>
                  <a:srgbClr val="7030A0"/>
                </a:solidFill>
                <a:latin typeface="Arial" pitchFamily="34" charset="0"/>
                <a:cs typeface="Arial" pitchFamily="34" charset="0"/>
              </a:rPr>
              <a:t/>
            </a:r>
            <a:br>
              <a:rPr lang="ca-ES" sz="1800" b="1" i="1" u="sng" dirty="0" smtClean="0">
                <a:solidFill>
                  <a:srgbClr val="7030A0"/>
                </a:solidFill>
                <a:latin typeface="Arial" pitchFamily="34" charset="0"/>
                <a:cs typeface="Arial" pitchFamily="34" charset="0"/>
              </a:rPr>
            </a:br>
            <a:r>
              <a:rPr lang="ca-ES" sz="1800" b="1" i="1" u="sng" dirty="0">
                <a:solidFill>
                  <a:srgbClr val="7030A0"/>
                </a:solidFill>
                <a:latin typeface="Arial" pitchFamily="34" charset="0"/>
                <a:cs typeface="Arial" pitchFamily="34" charset="0"/>
              </a:rPr>
              <a:t/>
            </a:r>
            <a:br>
              <a:rPr lang="ca-ES" sz="1800" b="1" i="1" u="sng" dirty="0">
                <a:solidFill>
                  <a:srgbClr val="7030A0"/>
                </a:solidFill>
                <a:latin typeface="Arial" pitchFamily="34" charset="0"/>
                <a:cs typeface="Arial" pitchFamily="34" charset="0"/>
              </a:rPr>
            </a:br>
            <a:endParaRPr lang="ca-ES" sz="1800" b="1" i="1" u="sng" dirty="0">
              <a:solidFill>
                <a:srgbClr val="7030A0"/>
              </a:solidFill>
              <a:latin typeface="Arial" pitchFamily="34" charset="0"/>
              <a:cs typeface="Arial" pitchFamily="34" charset="0"/>
            </a:endParaRPr>
          </a:p>
        </p:txBody>
      </p:sp>
      <p:sp>
        <p:nvSpPr>
          <p:cNvPr id="19" name="QuadreDeText 18"/>
          <p:cNvSpPr txBox="1"/>
          <p:nvPr/>
        </p:nvSpPr>
        <p:spPr>
          <a:xfrm>
            <a:off x="285720" y="1944271"/>
            <a:ext cx="7958688" cy="1477328"/>
          </a:xfrm>
          <a:prstGeom prst="rect">
            <a:avLst/>
          </a:prstGeom>
          <a:noFill/>
        </p:spPr>
        <p:txBody>
          <a:bodyPr wrap="square" rtlCol="0">
            <a:spAutoFit/>
          </a:bodyPr>
          <a:lstStyle/>
          <a:p>
            <a:pPr marL="285750" indent="-285750">
              <a:buFont typeface="Arial" pitchFamily="34" charset="0"/>
              <a:buChar char="•"/>
            </a:pPr>
            <a:r>
              <a:rPr lang="ca-ES" b="1" dirty="0"/>
              <a:t>Existeixen altres incompatibilitats en la presentació de projectes, </a:t>
            </a:r>
            <a:r>
              <a:rPr lang="ca-ES" dirty="0"/>
              <a:t>en funció dels àmbits temàtics als quals es presenti la sol·licitud. </a:t>
            </a:r>
          </a:p>
          <a:p>
            <a:pPr marL="285750" indent="-285750">
              <a:buFont typeface="Arial" pitchFamily="34" charset="0"/>
              <a:buChar char="•"/>
            </a:pPr>
            <a:r>
              <a:rPr lang="ca-ES" dirty="0" smtClean="0"/>
              <a:t>Us recomanem </a:t>
            </a:r>
            <a:r>
              <a:rPr lang="ca-ES" b="1" dirty="0" smtClean="0"/>
              <a:t>consultar el llibret de convocatòria (punt 15)</a:t>
            </a:r>
            <a:r>
              <a:rPr lang="ca-ES" dirty="0" smtClean="0"/>
              <a:t>. </a:t>
            </a:r>
          </a:p>
          <a:p>
            <a:endParaRPr lang="es-ES_tradnl" dirty="0"/>
          </a:p>
          <a:p>
            <a:r>
              <a:rPr lang="es-ES_tradnl" i="1" dirty="0" err="1" smtClean="0"/>
              <a:t>Exemples</a:t>
            </a:r>
            <a:r>
              <a:rPr lang="es-ES_tradnl" i="1" dirty="0" smtClean="0"/>
              <a:t>: </a:t>
            </a:r>
            <a:endParaRPr lang="es-ES_tradnl" i="1" dirty="0"/>
          </a:p>
        </p:txBody>
      </p:sp>
      <p:sp>
        <p:nvSpPr>
          <p:cNvPr id="8" name="Rectangle 7"/>
          <p:cNvSpPr/>
          <p:nvPr/>
        </p:nvSpPr>
        <p:spPr>
          <a:xfrm>
            <a:off x="213712" y="1196752"/>
            <a:ext cx="4718328" cy="288032"/>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9" name="Title 1"/>
          <p:cNvSpPr txBox="1">
            <a:spLocks/>
          </p:cNvSpPr>
          <p:nvPr/>
        </p:nvSpPr>
        <p:spPr bwMode="auto">
          <a:xfrm>
            <a:off x="107504" y="476672"/>
            <a:ext cx="7920880" cy="146759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ca-ES" sz="1800" b="1" dirty="0" smtClean="0">
                <a:solidFill>
                  <a:schemeClr val="accent3">
                    <a:lumMod val="50000"/>
                  </a:schemeClr>
                </a:solidFill>
                <a:latin typeface="Arial" pitchFamily="34" charset="0"/>
                <a:cs typeface="Arial" pitchFamily="34" charset="0"/>
              </a:rPr>
              <a:t>Què he de tenir en compte per presentar una sol·licitud? </a:t>
            </a:r>
            <a:br>
              <a:rPr lang="ca-ES" sz="1800" b="1" dirty="0" smtClean="0">
                <a:solidFill>
                  <a:schemeClr val="accent3">
                    <a:lumMod val="50000"/>
                  </a:schemeClr>
                </a:solidFill>
                <a:latin typeface="Arial" pitchFamily="34" charset="0"/>
                <a:cs typeface="Arial" pitchFamily="34" charset="0"/>
              </a:rPr>
            </a:br>
            <a:r>
              <a:rPr lang="ca-ES" sz="1800" b="1" dirty="0" smtClean="0">
                <a:solidFill>
                  <a:schemeClr val="bg1"/>
                </a:solidFill>
                <a:latin typeface="Arial" pitchFamily="34" charset="0"/>
                <a:cs typeface="Arial" pitchFamily="34" charset="0"/>
              </a:rPr>
              <a:t>Document bàsic 1: Instància de sol·licitud</a:t>
            </a:r>
            <a:endParaRPr lang="ca-ES" sz="1800" b="1" dirty="0">
              <a:solidFill>
                <a:schemeClr val="bg1"/>
              </a:solidFill>
              <a:latin typeface="Arial" pitchFamily="34" charset="0"/>
              <a:cs typeface="Arial" pitchFamily="34" charset="0"/>
            </a:endParaRPr>
          </a:p>
        </p:txBody>
      </p:sp>
      <p:sp>
        <p:nvSpPr>
          <p:cNvPr id="10" name="Rectangle 9"/>
          <p:cNvSpPr/>
          <p:nvPr/>
        </p:nvSpPr>
        <p:spPr>
          <a:xfrm>
            <a:off x="213712" y="1556792"/>
            <a:ext cx="4718328" cy="288032"/>
          </a:xfrm>
          <a:prstGeom prst="rect">
            <a:avLst/>
          </a:prstGeom>
          <a:solidFill>
            <a:schemeClr val="bg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sz="1400" b="1" dirty="0" err="1">
                <a:solidFill>
                  <a:schemeClr val="accent3">
                    <a:lumMod val="50000"/>
                  </a:schemeClr>
                </a:solidFill>
                <a:latin typeface="Arial" pitchFamily="34" charset="0"/>
                <a:cs typeface="Arial" pitchFamily="34" charset="0"/>
              </a:rPr>
              <a:t>Incomptabilitats</a:t>
            </a:r>
            <a:r>
              <a:rPr lang="es-ES_tradnl" sz="1400" b="1" dirty="0">
                <a:solidFill>
                  <a:schemeClr val="accent3">
                    <a:lumMod val="50000"/>
                  </a:schemeClr>
                </a:solidFill>
                <a:latin typeface="Arial" pitchFamily="34" charset="0"/>
                <a:cs typeface="Arial" pitchFamily="34" charset="0"/>
              </a:rPr>
              <a:t> en la </a:t>
            </a:r>
            <a:r>
              <a:rPr lang="es-ES_tradnl" sz="1400" b="1" dirty="0" err="1">
                <a:solidFill>
                  <a:schemeClr val="accent3">
                    <a:lumMod val="50000"/>
                  </a:schemeClr>
                </a:solidFill>
                <a:latin typeface="Arial" pitchFamily="34" charset="0"/>
                <a:cs typeface="Arial" pitchFamily="34" charset="0"/>
              </a:rPr>
              <a:t>presentació</a:t>
            </a:r>
            <a:r>
              <a:rPr lang="es-ES_tradnl" sz="1400" b="1" dirty="0">
                <a:solidFill>
                  <a:schemeClr val="accent3">
                    <a:lumMod val="50000"/>
                  </a:schemeClr>
                </a:solidFill>
                <a:latin typeface="Arial" pitchFamily="34" charset="0"/>
                <a:cs typeface="Arial" pitchFamily="34" charset="0"/>
              </a:rPr>
              <a:t> de </a:t>
            </a:r>
            <a:r>
              <a:rPr lang="es-ES_tradnl" sz="1400" b="1" dirty="0" err="1">
                <a:solidFill>
                  <a:schemeClr val="accent3">
                    <a:lumMod val="50000"/>
                  </a:schemeClr>
                </a:solidFill>
                <a:latin typeface="Arial" pitchFamily="34" charset="0"/>
                <a:cs typeface="Arial" pitchFamily="34" charset="0"/>
              </a:rPr>
              <a:t>projectes</a:t>
            </a:r>
            <a:endParaRPr lang="ca-ES" sz="1400" b="1" dirty="0">
              <a:solidFill>
                <a:schemeClr val="accent3">
                  <a:lumMod val="50000"/>
                </a:schemeClr>
              </a:solidFill>
              <a:latin typeface="Arial" pitchFamily="34" charset="0"/>
              <a:cs typeface="Arial" pitchFamily="34" charset="0"/>
            </a:endParaRPr>
          </a:p>
        </p:txBody>
      </p:sp>
      <p:sp>
        <p:nvSpPr>
          <p:cNvPr id="2" name="Rectangle 1"/>
          <p:cNvSpPr/>
          <p:nvPr/>
        </p:nvSpPr>
        <p:spPr>
          <a:xfrm>
            <a:off x="268437" y="3421599"/>
            <a:ext cx="4502304" cy="2816156"/>
          </a:xfrm>
          <a:prstGeom prst="rect">
            <a:avLst/>
          </a:prstGeom>
          <a:solidFill>
            <a:schemeClr val="accent3">
              <a:lumMod val="50000"/>
            </a:schemeClr>
          </a:solidFill>
        </p:spPr>
        <p:txBody>
          <a:bodyPr wrap="square">
            <a:spAutoFit/>
          </a:bodyPr>
          <a:lstStyle/>
          <a:p>
            <a:r>
              <a:rPr lang="ca-ES" sz="1100" dirty="0" smtClean="0"/>
              <a:t>En </a:t>
            </a:r>
            <a:r>
              <a:rPr lang="ca-ES" sz="1100" dirty="0"/>
              <a:t>l’àmbit CIUTAT (11)</a:t>
            </a:r>
            <a:r>
              <a:rPr lang="ca-ES" sz="1100" b="1" dirty="0"/>
              <a:t>, no es podran presentar més de </a:t>
            </a:r>
            <a:r>
              <a:rPr lang="ca-ES" sz="1100" b="1" dirty="0" smtClean="0"/>
              <a:t>dues  </a:t>
            </a:r>
            <a:r>
              <a:rPr lang="ca-ES" sz="1100" b="1" dirty="0"/>
              <a:t>sol·licituds del mateix projecte entre els àmbits temàtics de D-Salut, E-Gent gran, F-Dones, G-Joventut, H-Infància i adolescència, </a:t>
            </a:r>
            <a:endParaRPr lang="ca-ES" sz="1100" dirty="0"/>
          </a:p>
          <a:p>
            <a:r>
              <a:rPr lang="ca-ES" sz="1100" b="1" dirty="0"/>
              <a:t>K-Immigració-Acollida, P-Persones amb discapacitat i/o diversitat funcional, W-LGTBI i </a:t>
            </a:r>
            <a:r>
              <a:rPr lang="ca-ES" sz="1100" b="1" dirty="0" smtClean="0"/>
              <a:t>V-Inclusió</a:t>
            </a:r>
            <a:r>
              <a:rPr lang="ca-ES" sz="1100" b="1" dirty="0"/>
              <a:t>. </a:t>
            </a:r>
            <a:endParaRPr lang="ca-ES" sz="1100" dirty="0"/>
          </a:p>
          <a:p>
            <a:r>
              <a:rPr lang="ca-ES" sz="1100" i="1" dirty="0"/>
              <a:t>Exemple: un sol·licitant no pot presentar el mateix projecte a Da11, Ea11 i Fa11; sí que podria presentar-lo a dues d’aquestes modalitats. </a:t>
            </a:r>
            <a:endParaRPr lang="ca-ES" sz="1100" dirty="0"/>
          </a:p>
          <a:p>
            <a:endParaRPr lang="ca-ES" sz="1100" dirty="0" smtClean="0"/>
          </a:p>
          <a:p>
            <a:r>
              <a:rPr lang="ca-ES" sz="1100" dirty="0"/>
              <a:t>En l’àmbit CIUTAT (11), </a:t>
            </a:r>
            <a:r>
              <a:rPr lang="ca-ES" sz="1100" b="1" dirty="0"/>
              <a:t>no es podran presentar més de tres projectes per part d’un mateix sol·licitant entre els àmbits temàtics de I11-Participació ciutadana, J11-Associacionisme, Q11-Acció comunitària, S11-Afers religiosos, X11-Drets de ciutadania i </a:t>
            </a:r>
            <a:r>
              <a:rPr lang="ca-ES" sz="1100" b="1" dirty="0" err="1"/>
              <a:t>Y11</a:t>
            </a:r>
            <a:r>
              <a:rPr lang="ca-ES" sz="1100" b="1" dirty="0"/>
              <a:t>-Promoció </a:t>
            </a:r>
            <a:r>
              <a:rPr lang="ca-ES" sz="1100" b="1" dirty="0" smtClean="0"/>
              <a:t>de la diversitat des de la mirada intercultural. </a:t>
            </a:r>
            <a:endParaRPr lang="ca-ES" sz="1100" dirty="0"/>
          </a:p>
          <a:p>
            <a:endParaRPr lang="ca-ES" sz="1200" dirty="0"/>
          </a:p>
        </p:txBody>
      </p:sp>
      <p:sp>
        <p:nvSpPr>
          <p:cNvPr id="4" name="Rectangle 3"/>
          <p:cNvSpPr/>
          <p:nvPr/>
        </p:nvSpPr>
        <p:spPr>
          <a:xfrm>
            <a:off x="5042791" y="3421599"/>
            <a:ext cx="3469805" cy="2631490"/>
          </a:xfrm>
          <a:prstGeom prst="rect">
            <a:avLst/>
          </a:prstGeom>
          <a:solidFill>
            <a:schemeClr val="accent3">
              <a:lumMod val="50000"/>
            </a:schemeClr>
          </a:solidFill>
          <a:ln>
            <a:solidFill>
              <a:schemeClr val="accent3">
                <a:lumMod val="50000"/>
              </a:schemeClr>
            </a:solidFill>
          </a:ln>
        </p:spPr>
        <p:txBody>
          <a:bodyPr wrap="square">
            <a:spAutoFit/>
          </a:bodyPr>
          <a:lstStyle/>
          <a:p>
            <a:pPr lvl="0"/>
            <a:r>
              <a:rPr lang="ca-ES" sz="1100" dirty="0">
                <a:solidFill>
                  <a:prstClr val="black"/>
                </a:solidFill>
              </a:rPr>
              <a:t>En l’àmbit CIUTAT (11), </a:t>
            </a:r>
            <a:r>
              <a:rPr lang="ca-ES" sz="1100" b="1" dirty="0">
                <a:solidFill>
                  <a:prstClr val="black"/>
                </a:solidFill>
              </a:rPr>
              <a:t>no es podran presentar més de dos projectes (diferents) per sol·licitant en l’àmbit temàtic de D11-Salut. </a:t>
            </a:r>
            <a:endParaRPr lang="ca-ES" sz="1100" dirty="0">
              <a:solidFill>
                <a:prstClr val="black"/>
              </a:solidFill>
            </a:endParaRPr>
          </a:p>
          <a:p>
            <a:pPr lvl="0"/>
            <a:r>
              <a:rPr lang="pt-BR" sz="1100" i="1" dirty="0" err="1">
                <a:solidFill>
                  <a:prstClr val="black"/>
                </a:solidFill>
              </a:rPr>
              <a:t>Només</a:t>
            </a:r>
            <a:r>
              <a:rPr lang="pt-BR" sz="1100" i="1" dirty="0">
                <a:solidFill>
                  <a:prstClr val="black"/>
                </a:solidFill>
              </a:rPr>
              <a:t> </a:t>
            </a:r>
            <a:r>
              <a:rPr lang="pt-BR" sz="1100" i="1" dirty="0" err="1">
                <a:solidFill>
                  <a:prstClr val="black"/>
                </a:solidFill>
              </a:rPr>
              <a:t>podrà</a:t>
            </a:r>
            <a:r>
              <a:rPr lang="pt-BR" sz="1100" i="1" dirty="0">
                <a:solidFill>
                  <a:prstClr val="black"/>
                </a:solidFill>
              </a:rPr>
              <a:t> </a:t>
            </a:r>
            <a:r>
              <a:rPr lang="pt-BR" sz="1100" i="1" dirty="0" err="1">
                <a:solidFill>
                  <a:prstClr val="black"/>
                </a:solidFill>
              </a:rPr>
              <a:t>presentar-ne</a:t>
            </a:r>
            <a:r>
              <a:rPr lang="pt-BR" sz="1100" i="1" dirty="0">
                <a:solidFill>
                  <a:prstClr val="black"/>
                </a:solidFill>
              </a:rPr>
              <a:t> dos (a Da11 i Db11, per exemple).</a:t>
            </a:r>
          </a:p>
          <a:p>
            <a:pPr lvl="0"/>
            <a:endParaRPr lang="pt-BR" sz="1100" i="1" dirty="0">
              <a:solidFill>
                <a:prstClr val="black"/>
              </a:solidFill>
            </a:endParaRPr>
          </a:p>
          <a:p>
            <a:pPr lvl="0"/>
            <a:endParaRPr lang="ca-ES" sz="1100" dirty="0" smtClean="0">
              <a:solidFill>
                <a:prstClr val="black"/>
              </a:solidFill>
            </a:endParaRPr>
          </a:p>
          <a:p>
            <a:pPr lvl="0"/>
            <a:endParaRPr lang="es-ES_tradnl" sz="1100" dirty="0" smtClean="0">
              <a:solidFill>
                <a:prstClr val="black"/>
              </a:solidFill>
            </a:endParaRPr>
          </a:p>
          <a:p>
            <a:pPr lvl="0"/>
            <a:endParaRPr lang="es-ES_tradnl" sz="1100" dirty="0">
              <a:solidFill>
                <a:prstClr val="black"/>
              </a:solidFill>
            </a:endParaRPr>
          </a:p>
          <a:p>
            <a:pPr lvl="0"/>
            <a:r>
              <a:rPr lang="ca-ES" sz="1100" dirty="0" smtClean="0">
                <a:solidFill>
                  <a:prstClr val="black"/>
                </a:solidFill>
              </a:rPr>
              <a:t>En </a:t>
            </a:r>
            <a:r>
              <a:rPr lang="ca-ES" sz="1100" dirty="0">
                <a:solidFill>
                  <a:prstClr val="black"/>
                </a:solidFill>
              </a:rPr>
              <a:t>l’àmbit CIUTAT (11), </a:t>
            </a:r>
            <a:r>
              <a:rPr lang="ca-ES" sz="1100" b="1" dirty="0">
                <a:solidFill>
                  <a:prstClr val="black"/>
                </a:solidFill>
              </a:rPr>
              <a:t>només es podrà presentar un projecte a l’àmbit temàtic G-Joventut</a:t>
            </a:r>
            <a:r>
              <a:rPr lang="ca-ES" sz="1100" dirty="0">
                <a:solidFill>
                  <a:prstClr val="black"/>
                </a:solidFill>
              </a:rPr>
              <a:t>, a escollir entre els seus programes a) o b). </a:t>
            </a:r>
            <a:r>
              <a:rPr lang="pt-BR" sz="1100" i="1" dirty="0">
                <a:solidFill>
                  <a:prstClr val="black"/>
                </a:solidFill>
              </a:rPr>
              <a:t> </a:t>
            </a:r>
            <a:endParaRPr lang="pt-BR" sz="1100" i="1" dirty="0" smtClean="0">
              <a:solidFill>
                <a:prstClr val="black"/>
              </a:solidFill>
            </a:endParaRPr>
          </a:p>
          <a:p>
            <a:pPr lvl="0"/>
            <a:endParaRPr lang="pt-BR" sz="1100" i="1" dirty="0">
              <a:solidFill>
                <a:prstClr val="black"/>
              </a:solidFill>
            </a:endParaRPr>
          </a:p>
          <a:p>
            <a:pPr lvl="0"/>
            <a:endParaRPr lang="pt-BR" sz="1100" i="1" dirty="0" smtClean="0">
              <a:solidFill>
                <a:prstClr val="black"/>
              </a:solidFill>
            </a:endParaRPr>
          </a:p>
          <a:p>
            <a:pPr lvl="0"/>
            <a:endParaRPr lang="ca-ES" sz="1100" dirty="0">
              <a:solidFill>
                <a:prstClr val="black"/>
              </a:solidFill>
            </a:endParaRPr>
          </a:p>
        </p:txBody>
      </p:sp>
      <p:pic>
        <p:nvPicPr>
          <p:cNvPr id="21" name="Imatge 2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79512" y="260648"/>
            <a:ext cx="2079680" cy="539987"/>
          </a:xfrm>
          <a:prstGeom prst="rect">
            <a:avLst/>
          </a:prstGeom>
        </p:spPr>
      </p:pic>
      <p:sp>
        <p:nvSpPr>
          <p:cNvPr id="22" name="QuadreDeText 21"/>
          <p:cNvSpPr txBox="1"/>
          <p:nvPr/>
        </p:nvSpPr>
        <p:spPr>
          <a:xfrm>
            <a:off x="6084168" y="361364"/>
            <a:ext cx="2808312" cy="338554"/>
          </a:xfrm>
          <a:prstGeom prst="rect">
            <a:avLst/>
          </a:prstGeom>
          <a:noFill/>
        </p:spPr>
        <p:txBody>
          <a:bodyPr wrap="square" rtlCol="0">
            <a:spAutoFit/>
          </a:bodyPr>
          <a:lstStyle/>
          <a:p>
            <a:pPr algn="r"/>
            <a:r>
              <a:rPr lang="es-ES_tradnl" sz="800" b="1" dirty="0" err="1" smtClean="0"/>
              <a:t>Convocatòria</a:t>
            </a:r>
            <a:r>
              <a:rPr lang="es-ES_tradnl" sz="800" b="1" dirty="0" smtClean="0"/>
              <a:t> general de </a:t>
            </a:r>
            <a:r>
              <a:rPr lang="es-ES_tradnl" sz="800" b="1" dirty="0" err="1" smtClean="0"/>
              <a:t>subvencions</a:t>
            </a:r>
            <a:r>
              <a:rPr lang="es-ES_tradnl" sz="800" b="1" dirty="0" smtClean="0"/>
              <a:t> 2017</a:t>
            </a:r>
          </a:p>
          <a:p>
            <a:pPr algn="r"/>
            <a:r>
              <a:rPr lang="es-ES_tradnl" sz="800" i="1" dirty="0" err="1" smtClean="0"/>
              <a:t>Informació</a:t>
            </a:r>
            <a:r>
              <a:rPr lang="es-ES_tradnl" sz="800" i="1" dirty="0" smtClean="0"/>
              <a:t> </a:t>
            </a:r>
            <a:r>
              <a:rPr lang="es-ES_tradnl" sz="800" i="1" dirty="0" err="1" smtClean="0"/>
              <a:t>als</a:t>
            </a:r>
            <a:r>
              <a:rPr lang="es-ES_tradnl" sz="800" i="1" dirty="0" smtClean="0"/>
              <a:t> </a:t>
            </a:r>
            <a:r>
              <a:rPr lang="es-ES_tradnl" sz="800" i="1" dirty="0" err="1" smtClean="0"/>
              <a:t>sol·licitants</a:t>
            </a:r>
            <a:endParaRPr lang="ca-ES" sz="800" i="1"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593" y="6525344"/>
            <a:ext cx="1401763"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83559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13712" y="1196752"/>
            <a:ext cx="4718328" cy="288032"/>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9" name="Title 1"/>
          <p:cNvSpPr txBox="1">
            <a:spLocks/>
          </p:cNvSpPr>
          <p:nvPr/>
        </p:nvSpPr>
        <p:spPr bwMode="auto">
          <a:xfrm>
            <a:off x="107504" y="361364"/>
            <a:ext cx="8136904" cy="161588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ca-ES" sz="1800" b="1" dirty="0" smtClean="0">
                <a:solidFill>
                  <a:schemeClr val="accent3">
                    <a:lumMod val="50000"/>
                  </a:schemeClr>
                </a:solidFill>
                <a:latin typeface="Arial" pitchFamily="34" charset="0"/>
                <a:cs typeface="Arial" pitchFamily="34" charset="0"/>
              </a:rPr>
              <a:t>Què he de tenir en compte per presentar una sol·licitud? </a:t>
            </a:r>
            <a:br>
              <a:rPr lang="ca-ES" sz="1800" b="1" dirty="0" smtClean="0">
                <a:solidFill>
                  <a:schemeClr val="accent3">
                    <a:lumMod val="50000"/>
                  </a:schemeClr>
                </a:solidFill>
                <a:latin typeface="Arial" pitchFamily="34" charset="0"/>
                <a:cs typeface="Arial" pitchFamily="34" charset="0"/>
              </a:rPr>
            </a:br>
            <a:r>
              <a:rPr lang="ca-ES" sz="1800" b="1" dirty="0" smtClean="0">
                <a:solidFill>
                  <a:schemeClr val="bg1"/>
                </a:solidFill>
                <a:latin typeface="Arial" pitchFamily="34" charset="0"/>
                <a:cs typeface="Arial" pitchFamily="34" charset="0"/>
              </a:rPr>
              <a:t>Document bàsic 1: Instància de sol·licitud</a:t>
            </a:r>
            <a:endParaRPr lang="ca-ES" sz="1800" b="1" dirty="0">
              <a:solidFill>
                <a:schemeClr val="bg1"/>
              </a:solidFill>
              <a:latin typeface="Arial" pitchFamily="34" charset="0"/>
              <a:cs typeface="Arial" pitchFamily="34" charset="0"/>
            </a:endParaRPr>
          </a:p>
        </p:txBody>
      </p:sp>
      <p:sp>
        <p:nvSpPr>
          <p:cNvPr id="10" name="Rectangle 9"/>
          <p:cNvSpPr/>
          <p:nvPr/>
        </p:nvSpPr>
        <p:spPr>
          <a:xfrm>
            <a:off x="213712" y="1556792"/>
            <a:ext cx="4718328" cy="288032"/>
          </a:xfrm>
          <a:prstGeom prst="rect">
            <a:avLst/>
          </a:prstGeom>
          <a:solidFill>
            <a:schemeClr val="bg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sz="1400" b="1" dirty="0" err="1">
                <a:solidFill>
                  <a:schemeClr val="accent3">
                    <a:lumMod val="50000"/>
                  </a:schemeClr>
                </a:solidFill>
                <a:latin typeface="Arial" pitchFamily="34" charset="0"/>
                <a:cs typeface="Arial" pitchFamily="34" charset="0"/>
              </a:rPr>
              <a:t>Import</a:t>
            </a:r>
            <a:r>
              <a:rPr lang="es-ES_tradnl" sz="1400" b="1" dirty="0">
                <a:solidFill>
                  <a:schemeClr val="accent3">
                    <a:lumMod val="50000"/>
                  </a:schemeClr>
                </a:solidFill>
                <a:latin typeface="Arial" pitchFamily="34" charset="0"/>
                <a:cs typeface="Arial" pitchFamily="34" charset="0"/>
              </a:rPr>
              <a:t> </a:t>
            </a:r>
            <a:r>
              <a:rPr lang="es-ES_tradnl" sz="1400" b="1" dirty="0" err="1">
                <a:solidFill>
                  <a:schemeClr val="accent3">
                    <a:lumMod val="50000"/>
                  </a:schemeClr>
                </a:solidFill>
                <a:latin typeface="Arial" pitchFamily="34" charset="0"/>
                <a:cs typeface="Arial" pitchFamily="34" charset="0"/>
              </a:rPr>
              <a:t>màxim</a:t>
            </a:r>
            <a:r>
              <a:rPr lang="es-ES_tradnl" sz="1400" b="1" dirty="0">
                <a:solidFill>
                  <a:schemeClr val="accent3">
                    <a:lumMod val="50000"/>
                  </a:schemeClr>
                </a:solidFill>
                <a:latin typeface="Arial" pitchFamily="34" charset="0"/>
                <a:cs typeface="Arial" pitchFamily="34" charset="0"/>
              </a:rPr>
              <a:t> per </a:t>
            </a:r>
            <a:r>
              <a:rPr lang="es-ES_tradnl" sz="1400" b="1" dirty="0" err="1">
                <a:solidFill>
                  <a:schemeClr val="accent3">
                    <a:lumMod val="50000"/>
                  </a:schemeClr>
                </a:solidFill>
                <a:latin typeface="Arial" pitchFamily="34" charset="0"/>
                <a:cs typeface="Arial" pitchFamily="34" charset="0"/>
              </a:rPr>
              <a:t>sol·licitud</a:t>
            </a:r>
            <a:endParaRPr lang="ca-ES" sz="1400" b="1" dirty="0">
              <a:solidFill>
                <a:schemeClr val="accent3">
                  <a:lumMod val="50000"/>
                </a:schemeClr>
              </a:solidFill>
              <a:latin typeface="Arial" pitchFamily="34" charset="0"/>
              <a:cs typeface="Arial" pitchFamily="34" charset="0"/>
            </a:endParaRPr>
          </a:p>
        </p:txBody>
      </p:sp>
      <p:pic>
        <p:nvPicPr>
          <p:cNvPr id="11" name="Imatge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79512" y="260648"/>
            <a:ext cx="2079680" cy="539987"/>
          </a:xfrm>
          <a:prstGeom prst="rect">
            <a:avLst/>
          </a:prstGeom>
        </p:spPr>
      </p:pic>
      <p:sp>
        <p:nvSpPr>
          <p:cNvPr id="13" name="QuadreDeText 12"/>
          <p:cNvSpPr txBox="1"/>
          <p:nvPr/>
        </p:nvSpPr>
        <p:spPr>
          <a:xfrm>
            <a:off x="6084168" y="361364"/>
            <a:ext cx="2808312" cy="338554"/>
          </a:xfrm>
          <a:prstGeom prst="rect">
            <a:avLst/>
          </a:prstGeom>
          <a:noFill/>
        </p:spPr>
        <p:txBody>
          <a:bodyPr wrap="square" rtlCol="0">
            <a:spAutoFit/>
          </a:bodyPr>
          <a:lstStyle/>
          <a:p>
            <a:pPr algn="r"/>
            <a:r>
              <a:rPr lang="es-ES_tradnl" sz="800" b="1" dirty="0" err="1" smtClean="0"/>
              <a:t>Convocatòria</a:t>
            </a:r>
            <a:r>
              <a:rPr lang="es-ES_tradnl" sz="800" b="1" dirty="0" smtClean="0"/>
              <a:t> general de </a:t>
            </a:r>
            <a:r>
              <a:rPr lang="es-ES_tradnl" sz="800" b="1" dirty="0" err="1" smtClean="0"/>
              <a:t>subvencions</a:t>
            </a:r>
            <a:r>
              <a:rPr lang="es-ES_tradnl" sz="800" b="1" dirty="0" smtClean="0"/>
              <a:t> 2017</a:t>
            </a:r>
          </a:p>
          <a:p>
            <a:pPr algn="r"/>
            <a:r>
              <a:rPr lang="es-ES_tradnl" sz="800" i="1" dirty="0" err="1" smtClean="0"/>
              <a:t>Informació</a:t>
            </a:r>
            <a:r>
              <a:rPr lang="es-ES_tradnl" sz="800" i="1" dirty="0" smtClean="0"/>
              <a:t> </a:t>
            </a:r>
            <a:r>
              <a:rPr lang="es-ES_tradnl" sz="800" i="1" dirty="0" err="1" smtClean="0"/>
              <a:t>als</a:t>
            </a:r>
            <a:r>
              <a:rPr lang="es-ES_tradnl" sz="800" i="1" dirty="0" smtClean="0"/>
              <a:t> </a:t>
            </a:r>
            <a:r>
              <a:rPr lang="es-ES_tradnl" sz="800" i="1" dirty="0" err="1" smtClean="0"/>
              <a:t>sol·licitants</a:t>
            </a:r>
            <a:endParaRPr lang="ca-ES" sz="800" i="1" dirty="0"/>
          </a:p>
        </p:txBody>
      </p:sp>
      <p:sp>
        <p:nvSpPr>
          <p:cNvPr id="15" name="Contenidor de número de diapositiva 2"/>
          <p:cNvSpPr>
            <a:spLocks noGrp="1"/>
          </p:cNvSpPr>
          <p:nvPr>
            <p:ph type="sldNum" sz="quarter" idx="12"/>
          </p:nvPr>
        </p:nvSpPr>
        <p:spPr>
          <a:xfrm>
            <a:off x="6758880" y="6453336"/>
            <a:ext cx="2133600" cy="365125"/>
          </a:xfrm>
        </p:spPr>
        <p:txBody>
          <a:bodyPr/>
          <a:lstStyle/>
          <a:p>
            <a:pPr>
              <a:defRPr/>
            </a:pPr>
            <a:fld id="{33EF4D8F-6159-427C-8E27-9F1436355618}" type="slidenum">
              <a:rPr lang="ca-ES" sz="800" smtClean="0">
                <a:solidFill>
                  <a:schemeClr val="tx1"/>
                </a:solidFill>
                <a:cs typeface="Arial" pitchFamily="34" charset="0"/>
              </a:rPr>
              <a:pPr>
                <a:defRPr/>
              </a:pPr>
              <a:t>14</a:t>
            </a:fld>
            <a:endParaRPr lang="ca-ES" sz="800" dirty="0">
              <a:solidFill>
                <a:schemeClr val="tx1"/>
              </a:solidFill>
              <a:cs typeface="Arial" pitchFamily="34" charset="0"/>
            </a:endParaRPr>
          </a:p>
        </p:txBody>
      </p:sp>
      <p:sp>
        <p:nvSpPr>
          <p:cNvPr id="16" name="QuadreDeText 15"/>
          <p:cNvSpPr txBox="1"/>
          <p:nvPr/>
        </p:nvSpPr>
        <p:spPr>
          <a:xfrm>
            <a:off x="107504" y="6528176"/>
            <a:ext cx="1404156" cy="215444"/>
          </a:xfrm>
          <a:prstGeom prst="rect">
            <a:avLst/>
          </a:prstGeom>
          <a:noFill/>
        </p:spPr>
        <p:txBody>
          <a:bodyPr wrap="square" rtlCol="0">
            <a:spAutoFit/>
          </a:bodyPr>
          <a:lstStyle/>
          <a:p>
            <a:r>
              <a:rPr lang="es-ES_tradnl" sz="800" i="1" dirty="0" err="1" smtClean="0"/>
              <a:t>Gener</a:t>
            </a:r>
            <a:r>
              <a:rPr lang="es-ES_tradnl" sz="800" i="1" dirty="0" smtClean="0"/>
              <a:t> ‘17</a:t>
            </a:r>
            <a:endParaRPr lang="ca-ES" sz="800" i="1" dirty="0"/>
          </a:p>
        </p:txBody>
      </p:sp>
      <p:pic>
        <p:nvPicPr>
          <p:cNvPr id="307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23728" y="1941190"/>
            <a:ext cx="9951914" cy="4881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77779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2"/>
          <p:cNvSpPr>
            <a:spLocks noChangeArrowheads="1"/>
          </p:cNvSpPr>
          <p:nvPr/>
        </p:nvSpPr>
        <p:spPr bwMode="auto">
          <a:xfrm>
            <a:off x="348952" y="1988840"/>
            <a:ext cx="7823448" cy="4103688"/>
          </a:xfrm>
          <a:prstGeom prst="rect">
            <a:avLst/>
          </a:prstGeom>
          <a:noFill/>
          <a:ln w="9525" algn="ctr">
            <a:noFill/>
            <a:miter lim="800000"/>
            <a:headEnd/>
            <a:tailEnd/>
          </a:ln>
        </p:spPr>
        <p:txBody>
          <a:bodyPr wrap="square">
            <a:spAutoFit/>
          </a:bodyPr>
          <a:lstStyle/>
          <a:p>
            <a:pPr marL="444500" lvl="2" indent="-444500" algn="just">
              <a:spcBef>
                <a:spcPts val="400"/>
              </a:spcBef>
              <a:spcAft>
                <a:spcPts val="400"/>
              </a:spcAft>
              <a:buClr>
                <a:schemeClr val="accent3">
                  <a:lumMod val="50000"/>
                </a:schemeClr>
              </a:buClr>
              <a:buSzPct val="140000"/>
              <a:buFont typeface="Wingdings 3" pitchFamily="18" charset="2"/>
              <a:buChar char="}"/>
              <a:tabLst>
                <a:tab pos="990600" algn="l"/>
              </a:tabLst>
            </a:pPr>
            <a:r>
              <a:rPr lang="ca-ES" dirty="0" smtClean="0">
                <a:cs typeface="Arial" pitchFamily="34" charset="0"/>
              </a:rPr>
              <a:t>Hem fet el document de projecte </a:t>
            </a:r>
            <a:r>
              <a:rPr lang="ca-ES" b="1" dirty="0" smtClean="0">
                <a:cs typeface="Arial" pitchFamily="34" charset="0"/>
              </a:rPr>
              <a:t>més entenedor</a:t>
            </a:r>
            <a:r>
              <a:rPr lang="es-ES_tradnl" b="1" dirty="0" smtClean="0">
                <a:cs typeface="Arial" pitchFamily="34" charset="0"/>
              </a:rPr>
              <a:t>. </a:t>
            </a:r>
            <a:endParaRPr lang="ca-ES" b="1" dirty="0" smtClean="0">
              <a:cs typeface="Arial" pitchFamily="34" charset="0"/>
            </a:endParaRPr>
          </a:p>
          <a:p>
            <a:pPr marL="444500" lvl="2" indent="-444500" algn="just">
              <a:spcBef>
                <a:spcPts val="400"/>
              </a:spcBef>
              <a:spcAft>
                <a:spcPts val="400"/>
              </a:spcAft>
              <a:buClr>
                <a:schemeClr val="accent3">
                  <a:lumMod val="50000"/>
                </a:schemeClr>
              </a:buClr>
              <a:buSzPct val="140000"/>
              <a:buFont typeface="Wingdings 3" pitchFamily="18" charset="2"/>
              <a:buChar char="}"/>
              <a:tabLst>
                <a:tab pos="990600" algn="l"/>
              </a:tabLst>
            </a:pPr>
            <a:r>
              <a:rPr lang="ca-ES" b="1" dirty="0" smtClean="0">
                <a:cs typeface="Arial" pitchFamily="34" charset="0"/>
              </a:rPr>
              <a:t>Emplenar adequadament el formulari </a:t>
            </a:r>
            <a:r>
              <a:rPr lang="ca-ES" dirty="0" smtClean="0">
                <a:cs typeface="Arial" pitchFamily="34" charset="0"/>
              </a:rPr>
              <a:t>del projecte per què es pugui valorar correctament.</a:t>
            </a:r>
          </a:p>
          <a:p>
            <a:pPr marL="444500" lvl="2" indent="-444500" algn="just">
              <a:spcBef>
                <a:spcPts val="400"/>
              </a:spcBef>
              <a:spcAft>
                <a:spcPts val="400"/>
              </a:spcAft>
              <a:buClr>
                <a:schemeClr val="accent3">
                  <a:lumMod val="50000"/>
                </a:schemeClr>
              </a:buClr>
              <a:buSzPct val="140000"/>
              <a:buFont typeface="Wingdings 3" pitchFamily="18" charset="2"/>
              <a:buChar char="}"/>
              <a:tabLst>
                <a:tab pos="990600" algn="l"/>
              </a:tabLst>
            </a:pPr>
            <a:r>
              <a:rPr lang="ca-ES" dirty="0" smtClean="0">
                <a:cs typeface="Arial" pitchFamily="34" charset="0"/>
              </a:rPr>
              <a:t>Ha d’estar </a:t>
            </a:r>
            <a:r>
              <a:rPr lang="ca-ES" b="1" dirty="0" smtClean="0">
                <a:cs typeface="Arial" pitchFamily="34" charset="0"/>
              </a:rPr>
              <a:t>signat per la mateixa persona que ha signat la sol·licitud </a:t>
            </a:r>
            <a:r>
              <a:rPr lang="ca-ES" dirty="0" smtClean="0">
                <a:cs typeface="Arial" pitchFamily="34" charset="0"/>
              </a:rPr>
              <a:t>(document bàsic 1).</a:t>
            </a:r>
          </a:p>
          <a:p>
            <a:pPr marL="444500" lvl="2" indent="-444500" algn="just">
              <a:spcBef>
                <a:spcPts val="400"/>
              </a:spcBef>
              <a:spcAft>
                <a:spcPts val="400"/>
              </a:spcAft>
              <a:buClr>
                <a:schemeClr val="accent3">
                  <a:lumMod val="50000"/>
                </a:schemeClr>
              </a:buClr>
              <a:buSzPct val="140000"/>
              <a:buFont typeface="Wingdings 3" pitchFamily="18" charset="2"/>
              <a:buChar char="}"/>
              <a:tabLst>
                <a:tab pos="990600" algn="l"/>
              </a:tabLst>
            </a:pPr>
            <a:r>
              <a:rPr lang="ca-ES" dirty="0" smtClean="0">
                <a:cs typeface="Arial" pitchFamily="34" charset="0"/>
              </a:rPr>
              <a:t>En relació al punt 8. PLA DE VIABILITAT ECONÒMICA DEL PROJECTE, s’ha de tenir en compte que l’import que figuri al </a:t>
            </a:r>
            <a:r>
              <a:rPr lang="ca-ES" b="1" dirty="0" smtClean="0">
                <a:cs typeface="Arial" pitchFamily="34" charset="0"/>
              </a:rPr>
              <a:t>Total de despeses previstes</a:t>
            </a:r>
            <a:r>
              <a:rPr lang="ca-ES" dirty="0" smtClean="0">
                <a:cs typeface="Arial" pitchFamily="34" charset="0"/>
              </a:rPr>
              <a:t>, </a:t>
            </a:r>
            <a:r>
              <a:rPr lang="ca-ES" b="1" dirty="0" smtClean="0">
                <a:cs typeface="Arial" pitchFamily="34" charset="0"/>
              </a:rPr>
              <a:t>haurà de coincidir amb l’import de la Despesa total del projecte, </a:t>
            </a:r>
            <a:r>
              <a:rPr lang="ca-ES" dirty="0" smtClean="0">
                <a:cs typeface="Arial" pitchFamily="34" charset="0"/>
              </a:rPr>
              <a:t>indicat al Document Bàsic 1.</a:t>
            </a:r>
          </a:p>
          <a:p>
            <a:pPr marL="444500" lvl="2" indent="-444500" algn="just">
              <a:spcBef>
                <a:spcPts val="400"/>
              </a:spcBef>
              <a:spcAft>
                <a:spcPts val="400"/>
              </a:spcAft>
              <a:buClr>
                <a:schemeClr val="accent3">
                  <a:lumMod val="50000"/>
                </a:schemeClr>
              </a:buClr>
              <a:buSzPct val="140000"/>
              <a:buFont typeface="Wingdings 3" pitchFamily="18" charset="2"/>
              <a:buChar char="}"/>
              <a:tabLst>
                <a:tab pos="990600" algn="l"/>
              </a:tabLst>
            </a:pPr>
            <a:r>
              <a:rPr lang="ca-ES" dirty="0" smtClean="0">
                <a:cs typeface="Arial" pitchFamily="34" charset="0"/>
              </a:rPr>
              <a:t>En cas de resultar beneficiari, en el moment de la Justificació l’import total de </a:t>
            </a:r>
            <a:r>
              <a:rPr lang="ca-ES" b="1" dirty="0" smtClean="0">
                <a:cs typeface="Arial" pitchFamily="34" charset="0"/>
              </a:rPr>
              <a:t>les factures</a:t>
            </a:r>
            <a:r>
              <a:rPr lang="ca-ES" dirty="0" smtClean="0">
                <a:cs typeface="Arial" pitchFamily="34" charset="0"/>
              </a:rPr>
              <a:t> relacionades a la Memòria Econòmica, haurà de coincidir amb l’import de la Despesa total del projecte</a:t>
            </a:r>
            <a:r>
              <a:rPr lang="ca-ES" dirty="0">
                <a:cs typeface="Arial" pitchFamily="34" charset="0"/>
              </a:rPr>
              <a:t> </a:t>
            </a:r>
            <a:r>
              <a:rPr lang="ca-ES" dirty="0" smtClean="0">
                <a:cs typeface="Arial" pitchFamily="34" charset="0"/>
              </a:rPr>
              <a:t>(no amb l’import subvencionat per l’Ajuntament de Barcelona). </a:t>
            </a:r>
          </a:p>
        </p:txBody>
      </p:sp>
      <p:sp>
        <p:nvSpPr>
          <p:cNvPr id="7" name="Rectangle 6"/>
          <p:cNvSpPr/>
          <p:nvPr/>
        </p:nvSpPr>
        <p:spPr>
          <a:xfrm>
            <a:off x="213712" y="1340768"/>
            <a:ext cx="4718328" cy="288032"/>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10" name="Title 1"/>
          <p:cNvSpPr txBox="1">
            <a:spLocks/>
          </p:cNvSpPr>
          <p:nvPr/>
        </p:nvSpPr>
        <p:spPr bwMode="auto">
          <a:xfrm>
            <a:off x="107504" y="530641"/>
            <a:ext cx="7488832" cy="160221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ca-ES" sz="1800" b="1" dirty="0" smtClean="0">
                <a:solidFill>
                  <a:schemeClr val="accent3">
                    <a:lumMod val="50000"/>
                  </a:schemeClr>
                </a:solidFill>
                <a:latin typeface="Arial" pitchFamily="34" charset="0"/>
                <a:cs typeface="Arial" pitchFamily="34" charset="0"/>
              </a:rPr>
              <a:t>Què he de tenir en compte per presentar una sol·licitud? </a:t>
            </a:r>
            <a:br>
              <a:rPr lang="ca-ES" sz="1800" b="1" dirty="0" smtClean="0">
                <a:solidFill>
                  <a:schemeClr val="accent3">
                    <a:lumMod val="50000"/>
                  </a:schemeClr>
                </a:solidFill>
                <a:latin typeface="Arial" pitchFamily="34" charset="0"/>
                <a:cs typeface="Arial" pitchFamily="34" charset="0"/>
              </a:rPr>
            </a:br>
            <a:r>
              <a:rPr lang="ca-ES" sz="1800" b="1" dirty="0" smtClean="0">
                <a:solidFill>
                  <a:schemeClr val="bg1"/>
                </a:solidFill>
                <a:latin typeface="Arial" pitchFamily="34" charset="0"/>
                <a:cs typeface="Arial" pitchFamily="34" charset="0"/>
              </a:rPr>
              <a:t>Document bàsic 2: Projecte</a:t>
            </a:r>
            <a:endParaRPr lang="ca-ES" sz="1800" b="1" dirty="0">
              <a:solidFill>
                <a:schemeClr val="bg1"/>
              </a:solidFill>
              <a:latin typeface="Arial" pitchFamily="34" charset="0"/>
              <a:cs typeface="Arial" pitchFamily="34" charset="0"/>
            </a:endParaRPr>
          </a:p>
        </p:txBody>
      </p:sp>
      <p:sp>
        <p:nvSpPr>
          <p:cNvPr id="13" name="Rectangle 12"/>
          <p:cNvSpPr/>
          <p:nvPr/>
        </p:nvSpPr>
        <p:spPr>
          <a:xfrm>
            <a:off x="213712" y="1700808"/>
            <a:ext cx="4718328" cy="288032"/>
          </a:xfrm>
          <a:prstGeom prst="rect">
            <a:avLst/>
          </a:prstGeom>
          <a:solidFill>
            <a:schemeClr val="bg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sz="1400" b="1" dirty="0" err="1">
                <a:solidFill>
                  <a:schemeClr val="accent3">
                    <a:lumMod val="50000"/>
                  </a:schemeClr>
                </a:solidFill>
                <a:latin typeface="Arial" pitchFamily="34" charset="0"/>
                <a:cs typeface="Arial" pitchFamily="34" charset="0"/>
              </a:rPr>
              <a:t>Com</a:t>
            </a:r>
            <a:r>
              <a:rPr lang="es-ES_tradnl" sz="1400" b="1" dirty="0">
                <a:solidFill>
                  <a:schemeClr val="accent3">
                    <a:lumMod val="50000"/>
                  </a:schemeClr>
                </a:solidFill>
                <a:latin typeface="Arial" pitchFamily="34" charset="0"/>
                <a:cs typeface="Arial" pitchFamily="34" charset="0"/>
              </a:rPr>
              <a:t> </a:t>
            </a:r>
            <a:r>
              <a:rPr lang="es-ES_tradnl" sz="1400" b="1" dirty="0" err="1">
                <a:solidFill>
                  <a:schemeClr val="accent3">
                    <a:lumMod val="50000"/>
                  </a:schemeClr>
                </a:solidFill>
                <a:latin typeface="Arial" pitchFamily="34" charset="0"/>
                <a:cs typeface="Arial" pitchFamily="34" charset="0"/>
              </a:rPr>
              <a:t>emplenar</a:t>
            </a:r>
            <a:r>
              <a:rPr lang="es-ES_tradnl" sz="1400" b="1" dirty="0">
                <a:solidFill>
                  <a:schemeClr val="accent3">
                    <a:lumMod val="50000"/>
                  </a:schemeClr>
                </a:solidFill>
                <a:latin typeface="Arial" pitchFamily="34" charset="0"/>
                <a:cs typeface="Arial" pitchFamily="34" charset="0"/>
              </a:rPr>
              <a:t> </a:t>
            </a:r>
            <a:r>
              <a:rPr lang="es-ES_tradnl" sz="1400" b="1" dirty="0" smtClean="0">
                <a:solidFill>
                  <a:schemeClr val="accent3">
                    <a:lumMod val="50000"/>
                  </a:schemeClr>
                </a:solidFill>
                <a:latin typeface="Arial" pitchFamily="34" charset="0"/>
                <a:cs typeface="Arial" pitchFamily="34" charset="0"/>
              </a:rPr>
              <a:t>el </a:t>
            </a:r>
            <a:r>
              <a:rPr lang="es-ES_tradnl" sz="1400" b="1" dirty="0" err="1" smtClean="0">
                <a:solidFill>
                  <a:schemeClr val="accent3">
                    <a:lumMod val="50000"/>
                  </a:schemeClr>
                </a:solidFill>
                <a:latin typeface="Arial" pitchFamily="34" charset="0"/>
                <a:cs typeface="Arial" pitchFamily="34" charset="0"/>
              </a:rPr>
              <a:t>model</a:t>
            </a:r>
            <a:r>
              <a:rPr lang="es-ES_tradnl" sz="1400" b="1" dirty="0" smtClean="0">
                <a:solidFill>
                  <a:schemeClr val="accent3">
                    <a:lumMod val="50000"/>
                  </a:schemeClr>
                </a:solidFill>
                <a:latin typeface="Arial" pitchFamily="34" charset="0"/>
                <a:cs typeface="Arial" pitchFamily="34" charset="0"/>
              </a:rPr>
              <a:t> de </a:t>
            </a:r>
            <a:r>
              <a:rPr lang="es-ES_tradnl" sz="1400" b="1" dirty="0" err="1" smtClean="0">
                <a:solidFill>
                  <a:schemeClr val="accent3">
                    <a:lumMod val="50000"/>
                  </a:schemeClr>
                </a:solidFill>
                <a:latin typeface="Arial" pitchFamily="34" charset="0"/>
                <a:cs typeface="Arial" pitchFamily="34" charset="0"/>
              </a:rPr>
              <a:t>projecte</a:t>
            </a:r>
            <a:endParaRPr lang="ca-ES" sz="1400" b="1" dirty="0">
              <a:solidFill>
                <a:schemeClr val="accent3">
                  <a:lumMod val="50000"/>
                </a:schemeClr>
              </a:solidFill>
              <a:latin typeface="Arial" pitchFamily="34" charset="0"/>
              <a:cs typeface="Arial" pitchFamily="34" charset="0"/>
            </a:endParaRPr>
          </a:p>
        </p:txBody>
      </p:sp>
      <p:pic>
        <p:nvPicPr>
          <p:cNvPr id="14" name="Imatge 1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79512" y="260648"/>
            <a:ext cx="2079680" cy="539987"/>
          </a:xfrm>
          <a:prstGeom prst="rect">
            <a:avLst/>
          </a:prstGeom>
        </p:spPr>
      </p:pic>
      <p:sp>
        <p:nvSpPr>
          <p:cNvPr id="15" name="QuadreDeText 14"/>
          <p:cNvSpPr txBox="1"/>
          <p:nvPr/>
        </p:nvSpPr>
        <p:spPr>
          <a:xfrm>
            <a:off x="6084168" y="361364"/>
            <a:ext cx="2808312" cy="338554"/>
          </a:xfrm>
          <a:prstGeom prst="rect">
            <a:avLst/>
          </a:prstGeom>
          <a:noFill/>
        </p:spPr>
        <p:txBody>
          <a:bodyPr wrap="square" rtlCol="0">
            <a:spAutoFit/>
          </a:bodyPr>
          <a:lstStyle/>
          <a:p>
            <a:pPr algn="r"/>
            <a:r>
              <a:rPr lang="es-ES_tradnl" sz="800" b="1" dirty="0" err="1" smtClean="0"/>
              <a:t>Convocatòria</a:t>
            </a:r>
            <a:r>
              <a:rPr lang="es-ES_tradnl" sz="800" b="1" dirty="0" smtClean="0"/>
              <a:t> general de </a:t>
            </a:r>
            <a:r>
              <a:rPr lang="es-ES_tradnl" sz="800" b="1" dirty="0" err="1" smtClean="0"/>
              <a:t>subvencions</a:t>
            </a:r>
            <a:r>
              <a:rPr lang="es-ES_tradnl" sz="800" b="1" dirty="0" smtClean="0"/>
              <a:t> 2017</a:t>
            </a:r>
          </a:p>
          <a:p>
            <a:pPr algn="r"/>
            <a:r>
              <a:rPr lang="es-ES_tradnl" sz="800" i="1" dirty="0" err="1" smtClean="0"/>
              <a:t>Informació</a:t>
            </a:r>
            <a:r>
              <a:rPr lang="es-ES_tradnl" sz="800" i="1" dirty="0" smtClean="0"/>
              <a:t> </a:t>
            </a:r>
            <a:r>
              <a:rPr lang="es-ES_tradnl" sz="800" i="1" dirty="0" err="1" smtClean="0"/>
              <a:t>als</a:t>
            </a:r>
            <a:r>
              <a:rPr lang="es-ES_tradnl" sz="800" i="1" dirty="0" smtClean="0"/>
              <a:t> </a:t>
            </a:r>
            <a:r>
              <a:rPr lang="es-ES_tradnl" sz="800" i="1" dirty="0" err="1" smtClean="0"/>
              <a:t>sol·licitants</a:t>
            </a:r>
            <a:endParaRPr lang="ca-ES" sz="800" i="1" dirty="0"/>
          </a:p>
        </p:txBody>
      </p:sp>
      <p:sp>
        <p:nvSpPr>
          <p:cNvPr id="17" name="Contenidor de número de diapositiva 2"/>
          <p:cNvSpPr>
            <a:spLocks noGrp="1"/>
          </p:cNvSpPr>
          <p:nvPr>
            <p:ph type="sldNum" sz="quarter" idx="12"/>
          </p:nvPr>
        </p:nvSpPr>
        <p:spPr>
          <a:xfrm>
            <a:off x="6758880" y="6453336"/>
            <a:ext cx="2133600" cy="365125"/>
          </a:xfrm>
        </p:spPr>
        <p:txBody>
          <a:bodyPr/>
          <a:lstStyle/>
          <a:p>
            <a:pPr>
              <a:defRPr/>
            </a:pPr>
            <a:fld id="{33EF4D8F-6159-427C-8E27-9F1436355618}" type="slidenum">
              <a:rPr lang="ca-ES" sz="800" smtClean="0">
                <a:solidFill>
                  <a:schemeClr val="tx1"/>
                </a:solidFill>
                <a:cs typeface="Arial" pitchFamily="34" charset="0"/>
              </a:rPr>
              <a:pPr>
                <a:defRPr/>
              </a:pPr>
              <a:t>15</a:t>
            </a:fld>
            <a:endParaRPr lang="ca-ES" sz="800" dirty="0">
              <a:solidFill>
                <a:schemeClr val="tx1"/>
              </a:solidFill>
              <a:cs typeface="Arial" pitchFamily="34" charset="0"/>
            </a:endParaRPr>
          </a:p>
        </p:txBody>
      </p:sp>
      <p:sp>
        <p:nvSpPr>
          <p:cNvPr id="18" name="QuadreDeText 17"/>
          <p:cNvSpPr txBox="1"/>
          <p:nvPr/>
        </p:nvSpPr>
        <p:spPr>
          <a:xfrm>
            <a:off x="107504" y="6528176"/>
            <a:ext cx="1404156" cy="215444"/>
          </a:xfrm>
          <a:prstGeom prst="rect">
            <a:avLst/>
          </a:prstGeom>
          <a:noFill/>
        </p:spPr>
        <p:txBody>
          <a:bodyPr wrap="square" rtlCol="0">
            <a:spAutoFit/>
          </a:bodyPr>
          <a:lstStyle/>
          <a:p>
            <a:r>
              <a:rPr lang="es-ES_tradnl" sz="800" i="1" dirty="0" err="1" smtClean="0"/>
              <a:t>Gener</a:t>
            </a:r>
            <a:r>
              <a:rPr lang="es-ES_tradnl" sz="800" i="1" dirty="0" smtClean="0"/>
              <a:t> ‘17</a:t>
            </a:r>
            <a:endParaRPr lang="ca-ES" sz="800" i="1" dirty="0"/>
          </a:p>
        </p:txBody>
      </p:sp>
    </p:spTree>
    <p:extLst>
      <p:ext uri="{BB962C8B-B14F-4D97-AF65-F5344CB8AC3E}">
        <p14:creationId xmlns:p14="http://schemas.microsoft.com/office/powerpoint/2010/main" val="31375962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13712" y="1268760"/>
            <a:ext cx="4718328" cy="216024"/>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9" name="Title 1"/>
          <p:cNvSpPr txBox="1">
            <a:spLocks/>
          </p:cNvSpPr>
          <p:nvPr/>
        </p:nvSpPr>
        <p:spPr bwMode="auto">
          <a:xfrm>
            <a:off x="107504" y="530641"/>
            <a:ext cx="7272808" cy="138619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ca-ES" sz="1800" b="1" dirty="0" smtClean="0">
                <a:solidFill>
                  <a:schemeClr val="accent3">
                    <a:lumMod val="50000"/>
                  </a:schemeClr>
                </a:solidFill>
                <a:latin typeface="Arial" pitchFamily="34" charset="0"/>
                <a:cs typeface="Arial" pitchFamily="34" charset="0"/>
              </a:rPr>
              <a:t>Què he de tenir en compte per presentar una sol·licitud? </a:t>
            </a:r>
            <a:r>
              <a:rPr lang="ca-ES" sz="1800" b="1" dirty="0" smtClean="0">
                <a:solidFill>
                  <a:schemeClr val="bg2">
                    <a:lumMod val="25000"/>
                  </a:schemeClr>
                </a:solidFill>
                <a:latin typeface="Arial" pitchFamily="34" charset="0"/>
                <a:cs typeface="Arial" pitchFamily="34" charset="0"/>
              </a:rPr>
              <a:t/>
            </a:r>
            <a:br>
              <a:rPr lang="ca-ES" sz="1800" b="1" dirty="0" smtClean="0">
                <a:solidFill>
                  <a:schemeClr val="bg2">
                    <a:lumMod val="25000"/>
                  </a:schemeClr>
                </a:solidFill>
                <a:latin typeface="Arial" pitchFamily="34" charset="0"/>
                <a:cs typeface="Arial" pitchFamily="34" charset="0"/>
              </a:rPr>
            </a:br>
            <a:r>
              <a:rPr lang="ca-ES" sz="1600" b="1" dirty="0" smtClean="0">
                <a:solidFill>
                  <a:schemeClr val="bg1"/>
                </a:solidFill>
                <a:latin typeface="Arial" pitchFamily="34" charset="0"/>
                <a:cs typeface="Arial" pitchFamily="34" charset="0"/>
              </a:rPr>
              <a:t>Document bàsic 2: Projecte</a:t>
            </a:r>
            <a:endParaRPr lang="ca-ES" sz="1600" b="1" dirty="0">
              <a:solidFill>
                <a:schemeClr val="bg1"/>
              </a:solidFill>
              <a:latin typeface="Arial" pitchFamily="34" charset="0"/>
              <a:cs typeface="Arial" pitchFamily="34" charset="0"/>
            </a:endParaRPr>
          </a:p>
        </p:txBody>
      </p:sp>
      <p:sp>
        <p:nvSpPr>
          <p:cNvPr id="10" name="Rectangle 9"/>
          <p:cNvSpPr/>
          <p:nvPr/>
        </p:nvSpPr>
        <p:spPr>
          <a:xfrm>
            <a:off x="213712" y="1556792"/>
            <a:ext cx="4718328" cy="288032"/>
          </a:xfrm>
          <a:prstGeom prst="rect">
            <a:avLst/>
          </a:prstGeom>
          <a:solidFill>
            <a:schemeClr val="bg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sz="1400" b="1" dirty="0" err="1">
                <a:solidFill>
                  <a:schemeClr val="accent3">
                    <a:lumMod val="50000"/>
                  </a:schemeClr>
                </a:solidFill>
                <a:latin typeface="Arial" pitchFamily="34" charset="0"/>
                <a:cs typeface="Arial" pitchFamily="34" charset="0"/>
              </a:rPr>
              <a:t>Com</a:t>
            </a:r>
            <a:r>
              <a:rPr lang="es-ES_tradnl" sz="1400" b="1" dirty="0">
                <a:solidFill>
                  <a:schemeClr val="accent3">
                    <a:lumMod val="50000"/>
                  </a:schemeClr>
                </a:solidFill>
                <a:latin typeface="Arial" pitchFamily="34" charset="0"/>
                <a:cs typeface="Arial" pitchFamily="34" charset="0"/>
              </a:rPr>
              <a:t> </a:t>
            </a:r>
            <a:r>
              <a:rPr lang="es-ES_tradnl" sz="1400" b="1" dirty="0" err="1">
                <a:solidFill>
                  <a:schemeClr val="accent3">
                    <a:lumMod val="50000"/>
                  </a:schemeClr>
                </a:solidFill>
                <a:latin typeface="Arial" pitchFamily="34" charset="0"/>
                <a:cs typeface="Arial" pitchFamily="34" charset="0"/>
              </a:rPr>
              <a:t>emplenar</a:t>
            </a:r>
            <a:r>
              <a:rPr lang="es-ES_tradnl" sz="1400" b="1" dirty="0">
                <a:solidFill>
                  <a:schemeClr val="accent3">
                    <a:lumMod val="50000"/>
                  </a:schemeClr>
                </a:solidFill>
                <a:latin typeface="Arial" pitchFamily="34" charset="0"/>
                <a:cs typeface="Arial" pitchFamily="34" charset="0"/>
              </a:rPr>
              <a:t> </a:t>
            </a:r>
            <a:r>
              <a:rPr lang="es-ES_tradnl" sz="1400" b="1" dirty="0" smtClean="0">
                <a:solidFill>
                  <a:schemeClr val="accent3">
                    <a:lumMod val="50000"/>
                  </a:schemeClr>
                </a:solidFill>
                <a:latin typeface="Arial" pitchFamily="34" charset="0"/>
                <a:cs typeface="Arial" pitchFamily="34" charset="0"/>
              </a:rPr>
              <a:t>el </a:t>
            </a:r>
            <a:r>
              <a:rPr lang="es-ES_tradnl" sz="1400" b="1" dirty="0" err="1" smtClean="0">
                <a:solidFill>
                  <a:schemeClr val="accent3">
                    <a:lumMod val="50000"/>
                  </a:schemeClr>
                </a:solidFill>
                <a:latin typeface="Arial" pitchFamily="34" charset="0"/>
                <a:cs typeface="Arial" pitchFamily="34" charset="0"/>
              </a:rPr>
              <a:t>model</a:t>
            </a:r>
            <a:r>
              <a:rPr lang="es-ES_tradnl" sz="1400" b="1" dirty="0" smtClean="0">
                <a:solidFill>
                  <a:schemeClr val="accent3">
                    <a:lumMod val="50000"/>
                  </a:schemeClr>
                </a:solidFill>
                <a:latin typeface="Arial" pitchFamily="34" charset="0"/>
                <a:cs typeface="Arial" pitchFamily="34" charset="0"/>
              </a:rPr>
              <a:t> de </a:t>
            </a:r>
            <a:r>
              <a:rPr lang="es-ES_tradnl" sz="1400" b="1" dirty="0" err="1" smtClean="0">
                <a:solidFill>
                  <a:schemeClr val="accent3">
                    <a:lumMod val="50000"/>
                  </a:schemeClr>
                </a:solidFill>
                <a:latin typeface="Arial" pitchFamily="34" charset="0"/>
                <a:cs typeface="Arial" pitchFamily="34" charset="0"/>
              </a:rPr>
              <a:t>projecte</a:t>
            </a:r>
            <a:endParaRPr lang="ca-ES" sz="1400" b="1" dirty="0">
              <a:solidFill>
                <a:schemeClr val="accent3">
                  <a:lumMod val="50000"/>
                </a:schemeClr>
              </a:solidFill>
              <a:latin typeface="Arial" pitchFamily="34" charset="0"/>
              <a:cs typeface="Arial" pitchFamily="34" charset="0"/>
            </a:endParaRPr>
          </a:p>
        </p:txBody>
      </p:sp>
      <p:pic>
        <p:nvPicPr>
          <p:cNvPr id="12" name="Imatge 1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79512" y="260648"/>
            <a:ext cx="2079680" cy="539987"/>
          </a:xfrm>
          <a:prstGeom prst="rect">
            <a:avLst/>
          </a:prstGeom>
        </p:spPr>
      </p:pic>
      <p:sp>
        <p:nvSpPr>
          <p:cNvPr id="13" name="QuadreDeText 12"/>
          <p:cNvSpPr txBox="1"/>
          <p:nvPr/>
        </p:nvSpPr>
        <p:spPr>
          <a:xfrm>
            <a:off x="6084168" y="361364"/>
            <a:ext cx="2808312" cy="338554"/>
          </a:xfrm>
          <a:prstGeom prst="rect">
            <a:avLst/>
          </a:prstGeom>
          <a:noFill/>
        </p:spPr>
        <p:txBody>
          <a:bodyPr wrap="square" rtlCol="0">
            <a:spAutoFit/>
          </a:bodyPr>
          <a:lstStyle/>
          <a:p>
            <a:pPr algn="r"/>
            <a:r>
              <a:rPr lang="es-ES_tradnl" sz="800" b="1" dirty="0" err="1" smtClean="0"/>
              <a:t>Convocatòria</a:t>
            </a:r>
            <a:r>
              <a:rPr lang="es-ES_tradnl" sz="800" b="1" dirty="0" smtClean="0"/>
              <a:t> general de </a:t>
            </a:r>
            <a:r>
              <a:rPr lang="es-ES_tradnl" sz="800" b="1" dirty="0" err="1" smtClean="0"/>
              <a:t>subvencions</a:t>
            </a:r>
            <a:r>
              <a:rPr lang="es-ES_tradnl" sz="800" b="1" dirty="0" smtClean="0"/>
              <a:t> 2017</a:t>
            </a:r>
          </a:p>
          <a:p>
            <a:pPr algn="r"/>
            <a:r>
              <a:rPr lang="es-ES_tradnl" sz="800" i="1" dirty="0" err="1" smtClean="0"/>
              <a:t>Informació</a:t>
            </a:r>
            <a:r>
              <a:rPr lang="es-ES_tradnl" sz="800" i="1" dirty="0" smtClean="0"/>
              <a:t> </a:t>
            </a:r>
            <a:r>
              <a:rPr lang="es-ES_tradnl" sz="800" i="1" dirty="0" err="1" smtClean="0"/>
              <a:t>als</a:t>
            </a:r>
            <a:r>
              <a:rPr lang="es-ES_tradnl" sz="800" i="1" dirty="0" smtClean="0"/>
              <a:t> </a:t>
            </a:r>
            <a:r>
              <a:rPr lang="es-ES_tradnl" sz="800" i="1" dirty="0" err="1" smtClean="0"/>
              <a:t>sol·licitants</a:t>
            </a:r>
            <a:endParaRPr lang="ca-ES" sz="800" i="1" dirty="0"/>
          </a:p>
        </p:txBody>
      </p:sp>
      <p:sp>
        <p:nvSpPr>
          <p:cNvPr id="15" name="Contenidor de número de diapositiva 2"/>
          <p:cNvSpPr>
            <a:spLocks noGrp="1"/>
          </p:cNvSpPr>
          <p:nvPr>
            <p:ph type="sldNum" sz="quarter" idx="12"/>
          </p:nvPr>
        </p:nvSpPr>
        <p:spPr>
          <a:xfrm>
            <a:off x="6758880" y="6453336"/>
            <a:ext cx="2133600" cy="365125"/>
          </a:xfrm>
        </p:spPr>
        <p:txBody>
          <a:bodyPr/>
          <a:lstStyle/>
          <a:p>
            <a:pPr>
              <a:defRPr/>
            </a:pPr>
            <a:fld id="{33EF4D8F-6159-427C-8E27-9F1436355618}" type="slidenum">
              <a:rPr lang="ca-ES" sz="800" smtClean="0">
                <a:solidFill>
                  <a:schemeClr val="tx1"/>
                </a:solidFill>
                <a:cs typeface="Arial" pitchFamily="34" charset="0"/>
              </a:rPr>
              <a:pPr>
                <a:defRPr/>
              </a:pPr>
              <a:t>16</a:t>
            </a:fld>
            <a:endParaRPr lang="ca-ES" sz="800" dirty="0">
              <a:solidFill>
                <a:schemeClr val="tx1"/>
              </a:solidFill>
              <a:cs typeface="Arial" pitchFamily="34" charset="0"/>
            </a:endParaRPr>
          </a:p>
        </p:txBody>
      </p:sp>
      <p:graphicFrame>
        <p:nvGraphicFramePr>
          <p:cNvPr id="2" name="Taula 1"/>
          <p:cNvGraphicFramePr>
            <a:graphicFrameLocks noGrp="1"/>
          </p:cNvGraphicFramePr>
          <p:nvPr>
            <p:extLst>
              <p:ext uri="{D42A27DB-BD31-4B8C-83A1-F6EECF244321}">
                <p14:modId xmlns:p14="http://schemas.microsoft.com/office/powerpoint/2010/main" val="2995035252"/>
              </p:ext>
            </p:extLst>
          </p:nvPr>
        </p:nvGraphicFramePr>
        <p:xfrm>
          <a:off x="213712" y="1916833"/>
          <a:ext cx="4142258" cy="5229363"/>
        </p:xfrm>
        <a:graphic>
          <a:graphicData uri="http://schemas.openxmlformats.org/drawingml/2006/table">
            <a:tbl>
              <a:tblPr firstRow="1" firstCol="1" bandRow="1"/>
              <a:tblGrid>
                <a:gridCol w="632615"/>
                <a:gridCol w="385527"/>
                <a:gridCol w="522993"/>
                <a:gridCol w="555510"/>
                <a:gridCol w="117630"/>
                <a:gridCol w="117630"/>
                <a:gridCol w="117630"/>
                <a:gridCol w="117630"/>
                <a:gridCol w="117630"/>
                <a:gridCol w="117630"/>
                <a:gridCol w="281163"/>
                <a:gridCol w="117630"/>
                <a:gridCol w="117630"/>
                <a:gridCol w="117630"/>
                <a:gridCol w="117630"/>
                <a:gridCol w="117630"/>
                <a:gridCol w="117630"/>
                <a:gridCol w="117630"/>
                <a:gridCol w="117630"/>
                <a:gridCol w="117630"/>
              </a:tblGrid>
              <a:tr h="93414">
                <a:tc gridSpan="7">
                  <a:txBody>
                    <a:bodyPr/>
                    <a:lstStyle/>
                    <a:p>
                      <a:pPr algn="just">
                        <a:lnSpc>
                          <a:spcPct val="115000"/>
                        </a:lnSpc>
                        <a:spcAft>
                          <a:spcPts val="0"/>
                        </a:spcAft>
                      </a:pPr>
                      <a:r>
                        <a:rPr lang="ca-ES" sz="600" b="1" spc="10" dirty="0">
                          <a:solidFill>
                            <a:srgbClr val="000000"/>
                          </a:solidFill>
                          <a:effectLst/>
                          <a:latin typeface="Arial Narrow"/>
                          <a:ea typeface="Times New Roman"/>
                          <a:cs typeface="Arial"/>
                        </a:rPr>
                        <a:t>Document bàsic 2</a:t>
                      </a:r>
                      <a:endParaRPr lang="ca-ES" sz="500" dirty="0">
                        <a:effectLst/>
                        <a:latin typeface="Calibri"/>
                        <a:ea typeface="Times New Roman"/>
                        <a:cs typeface="Times New Roman"/>
                      </a:endParaRPr>
                    </a:p>
                  </a:txBody>
                  <a:tcPr marL="7657" marR="7657" marT="0" marB="0" anchor="b">
                    <a:lnL>
                      <a:noFill/>
                    </a:lnL>
                    <a:lnR>
                      <a:noFill/>
                    </a:lnR>
                    <a:lnT>
                      <a:noFill/>
                    </a:lnT>
                    <a:lnB>
                      <a:noFill/>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gridSpan="13">
                  <a:txBody>
                    <a:bodyPr/>
                    <a:lstStyle/>
                    <a:p>
                      <a:pPr>
                        <a:lnSpc>
                          <a:spcPct val="115000"/>
                        </a:lnSpc>
                        <a:spcAft>
                          <a:spcPts val="1000"/>
                        </a:spcAft>
                      </a:pPr>
                      <a:r>
                        <a:rPr lang="ca-ES" sz="500">
                          <a:effectLst/>
                          <a:latin typeface="Calibri"/>
                          <a:ea typeface="Times New Roman"/>
                          <a:cs typeface="Times New Roman"/>
                        </a:rPr>
                        <a:t> </a:t>
                      </a:r>
                    </a:p>
                  </a:txBody>
                  <a:tcPr marL="0" marR="0" marT="0" marB="0" anchor="ctr">
                    <a:lnL>
                      <a:noFill/>
                    </a:lnL>
                    <a:lnR>
                      <a:noFill/>
                    </a:lnR>
                    <a:lnT>
                      <a:noFill/>
                    </a:lnT>
                    <a:lnB>
                      <a:noFill/>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r>
              <a:tr h="194049">
                <a:tc gridSpan="19">
                  <a:txBody>
                    <a:bodyPr/>
                    <a:lstStyle/>
                    <a:p>
                      <a:pPr>
                        <a:spcAft>
                          <a:spcPts val="0"/>
                        </a:spcAft>
                      </a:pPr>
                      <a:r>
                        <a:rPr lang="ca-ES" sz="600" b="1">
                          <a:solidFill>
                            <a:srgbClr val="404F21"/>
                          </a:solidFill>
                          <a:effectLst/>
                          <a:latin typeface="Arial Narrow"/>
                          <a:ea typeface="Times New Roman"/>
                          <a:cs typeface="Arial"/>
                        </a:rPr>
                        <a:t>Descripció bàsica del projecte</a:t>
                      </a:r>
                      <a:endParaRPr lang="ca-ES" sz="500">
                        <a:solidFill>
                          <a:srgbClr val="000000"/>
                        </a:solidFill>
                        <a:effectLst/>
                        <a:latin typeface="Arial Narrow"/>
                        <a:ea typeface="Times New Roman"/>
                        <a:cs typeface="Arial Narrow"/>
                      </a:endParaRPr>
                    </a:p>
                    <a:p>
                      <a:pPr>
                        <a:lnSpc>
                          <a:spcPts val="1000"/>
                        </a:lnSpc>
                        <a:spcAft>
                          <a:spcPts val="0"/>
                        </a:spcAft>
                      </a:pPr>
                      <a:r>
                        <a:rPr lang="ca-ES" sz="400">
                          <a:solidFill>
                            <a:srgbClr val="000000"/>
                          </a:solidFill>
                          <a:effectLst/>
                          <a:latin typeface="Arial Narrow"/>
                          <a:ea typeface="Times New Roman"/>
                          <a:cs typeface="Arial"/>
                        </a:rPr>
                        <a:t>Per descriure el projecte, el/la sol·licitant pot escollir emplenar aquest model o bé seguir el “Guió – Descripció bàsica del projecte”.</a:t>
                      </a:r>
                      <a:endParaRPr lang="ca-ES" sz="500">
                        <a:solidFill>
                          <a:srgbClr val="000000"/>
                        </a:solidFill>
                        <a:effectLst/>
                        <a:latin typeface="Arial Narrow"/>
                        <a:ea typeface="Times New Roman"/>
                        <a:cs typeface="Arial Narrow"/>
                      </a:endParaRPr>
                    </a:p>
                  </a:txBody>
                  <a:tcPr marL="7657" marR="7657" marT="0" marB="0" anchor="b">
                    <a:lnL>
                      <a:noFill/>
                    </a:lnL>
                    <a:lnR>
                      <a:noFill/>
                    </a:lnR>
                    <a:lnT>
                      <a:noFill/>
                    </a:lnT>
                    <a:lnB>
                      <a:noFill/>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a:txBody>
                    <a:bodyPr/>
                    <a:lstStyle/>
                    <a:p>
                      <a:pPr>
                        <a:lnSpc>
                          <a:spcPct val="115000"/>
                        </a:lnSpc>
                        <a:spcAft>
                          <a:spcPts val="1000"/>
                        </a:spcAft>
                      </a:pPr>
                      <a:r>
                        <a:rPr lang="ca-ES" sz="500">
                          <a:effectLst/>
                          <a:latin typeface="Calibri"/>
                          <a:ea typeface="Times New Roman"/>
                          <a:cs typeface="Times New Roman"/>
                        </a:rPr>
                        <a:t> </a:t>
                      </a:r>
                    </a:p>
                  </a:txBody>
                  <a:tcPr marL="0" marR="0" marT="0" marB="0" anchor="ctr">
                    <a:lnL>
                      <a:noFill/>
                    </a:lnL>
                    <a:lnR>
                      <a:noFill/>
                    </a:lnR>
                    <a:lnT>
                      <a:noFill/>
                    </a:lnT>
                    <a:lnB>
                      <a:noFill/>
                    </a:lnB>
                  </a:tcPr>
                </a:tc>
              </a:tr>
              <a:tr h="99544">
                <a:tc gridSpan="19">
                  <a:txBody>
                    <a:bodyPr/>
                    <a:lstStyle/>
                    <a:p>
                      <a:pPr>
                        <a:spcAft>
                          <a:spcPts val="0"/>
                        </a:spcAft>
                      </a:pPr>
                      <a:r>
                        <a:rPr lang="ca-ES" sz="600" b="1">
                          <a:solidFill>
                            <a:srgbClr val="000000"/>
                          </a:solidFill>
                          <a:effectLst/>
                          <a:latin typeface="Arial Narrow"/>
                          <a:ea typeface="Times New Roman"/>
                          <a:cs typeface="Arial"/>
                        </a:rPr>
                        <a:t>A. SOBRE L'ENTITAT</a:t>
                      </a:r>
                      <a:endParaRPr lang="ca-ES" sz="500">
                        <a:solidFill>
                          <a:srgbClr val="000000"/>
                        </a:solidFill>
                        <a:effectLst/>
                        <a:latin typeface="Arial Narrow"/>
                        <a:ea typeface="Times New Roman"/>
                        <a:cs typeface="Arial Narrow"/>
                      </a:endParaRPr>
                    </a:p>
                  </a:txBody>
                  <a:tcPr marL="7657" marR="7657" marT="0" marB="0" anchor="b">
                    <a:lnL>
                      <a:noFill/>
                    </a:lnL>
                    <a:lnR>
                      <a:noFill/>
                    </a:lnR>
                    <a:lnT>
                      <a:noFill/>
                    </a:lnT>
                    <a:lnB>
                      <a:noFill/>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a:txBody>
                    <a:bodyPr/>
                    <a:lstStyle/>
                    <a:p>
                      <a:pPr>
                        <a:lnSpc>
                          <a:spcPct val="115000"/>
                        </a:lnSpc>
                        <a:spcAft>
                          <a:spcPts val="1000"/>
                        </a:spcAft>
                      </a:pPr>
                      <a:r>
                        <a:rPr lang="ca-ES" sz="500">
                          <a:effectLst/>
                          <a:latin typeface="Calibri"/>
                          <a:ea typeface="Times New Roman"/>
                          <a:cs typeface="Times New Roman"/>
                        </a:rPr>
                        <a:t> </a:t>
                      </a:r>
                    </a:p>
                  </a:txBody>
                  <a:tcPr marL="0" marR="0" marT="0" marB="0" anchor="ctr">
                    <a:lnL>
                      <a:noFill/>
                    </a:lnL>
                    <a:lnR>
                      <a:noFill/>
                    </a:lnR>
                    <a:lnT>
                      <a:noFill/>
                    </a:lnT>
                    <a:lnB>
                      <a:noFill/>
                    </a:lnB>
                  </a:tcPr>
                </a:tc>
              </a:tr>
              <a:tr h="77845">
                <a:tc gridSpan="19">
                  <a:txBody>
                    <a:bodyPr/>
                    <a:lstStyle/>
                    <a:p>
                      <a:pPr>
                        <a:spcAft>
                          <a:spcPts val="0"/>
                        </a:spcAft>
                      </a:pPr>
                      <a:r>
                        <a:rPr lang="ca-ES" sz="500" b="1">
                          <a:solidFill>
                            <a:srgbClr val="404F21"/>
                          </a:solidFill>
                          <a:effectLst/>
                          <a:latin typeface="Arial Narrow"/>
                          <a:ea typeface="Times New Roman"/>
                          <a:cs typeface="Arial"/>
                        </a:rPr>
                        <a:t>1. DADES BÀSIQUES</a:t>
                      </a:r>
                      <a:endParaRPr lang="ca-ES" sz="500">
                        <a:solidFill>
                          <a:srgbClr val="000000"/>
                        </a:solidFill>
                        <a:effectLst/>
                        <a:latin typeface="Arial Narrow"/>
                        <a:ea typeface="Times New Roman"/>
                        <a:cs typeface="Arial Narrow"/>
                      </a:endParaRPr>
                    </a:p>
                  </a:txBody>
                  <a:tcPr marL="7657" marR="7657" marT="0" marB="0" anchor="b">
                    <a:lnL>
                      <a:noFill/>
                    </a:lnL>
                    <a:lnR>
                      <a:noFill/>
                    </a:lnR>
                    <a:lnT>
                      <a:noFill/>
                    </a:lnT>
                    <a:lnB>
                      <a:noFill/>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a:txBody>
                    <a:bodyPr/>
                    <a:lstStyle/>
                    <a:p>
                      <a:pPr>
                        <a:lnSpc>
                          <a:spcPct val="115000"/>
                        </a:lnSpc>
                        <a:spcAft>
                          <a:spcPts val="1000"/>
                        </a:spcAft>
                      </a:pPr>
                      <a:r>
                        <a:rPr lang="ca-ES" sz="500">
                          <a:effectLst/>
                          <a:latin typeface="Calibri"/>
                          <a:ea typeface="Times New Roman"/>
                          <a:cs typeface="Times New Roman"/>
                        </a:rPr>
                        <a:t> </a:t>
                      </a:r>
                    </a:p>
                  </a:txBody>
                  <a:tcPr marL="0" marR="0" marT="0" marB="0" anchor="ctr">
                    <a:lnL>
                      <a:noFill/>
                    </a:lnL>
                    <a:lnR>
                      <a:noFill/>
                    </a:lnR>
                    <a:lnT>
                      <a:noFill/>
                    </a:lnT>
                    <a:lnB>
                      <a:noFill/>
                    </a:lnB>
                  </a:tcPr>
                </a:tc>
              </a:tr>
              <a:tr h="112819">
                <a:tc gridSpan="4">
                  <a:txBody>
                    <a:bodyPr/>
                    <a:lstStyle/>
                    <a:p>
                      <a:pPr>
                        <a:lnSpc>
                          <a:spcPts val="1000"/>
                        </a:lnSpc>
                        <a:spcAft>
                          <a:spcPts val="0"/>
                        </a:spcAft>
                      </a:pPr>
                      <a:r>
                        <a:rPr lang="ca-ES" sz="300">
                          <a:solidFill>
                            <a:srgbClr val="404F21"/>
                          </a:solidFill>
                          <a:effectLst/>
                          <a:latin typeface="Arial Narrow"/>
                          <a:ea typeface="Times New Roman"/>
                          <a:cs typeface="Arial"/>
                        </a:rPr>
                        <a:t>Nom del o la  sol·licitant:</a:t>
                      </a:r>
                      <a:endParaRPr lang="ca-ES" sz="500">
                        <a:solidFill>
                          <a:srgbClr val="000000"/>
                        </a:solidFill>
                        <a:effectLst/>
                        <a:latin typeface="Arial Narrow"/>
                        <a:ea typeface="Times New Roman"/>
                        <a:cs typeface="Arial Narrow"/>
                      </a:endParaRPr>
                    </a:p>
                  </a:txBody>
                  <a:tcPr marL="7657" marR="7657" marT="0" marB="0" anchor="b">
                    <a:lnL>
                      <a:noFill/>
                    </a:lnL>
                    <a:lnR>
                      <a:noFill/>
                    </a:lnR>
                    <a:lnT>
                      <a:noFill/>
                    </a:lnT>
                    <a:lnB w="12700" cap="flat" cmpd="sng" algn="ctr">
                      <a:solidFill>
                        <a:srgbClr val="404F21"/>
                      </a:solidFill>
                      <a:prstDash val="solid"/>
                      <a:round/>
                      <a:headEnd type="none" w="med" len="med"/>
                      <a:tailEnd type="none" w="med" len="med"/>
                    </a:lnB>
                  </a:tcPr>
                </a:tc>
                <a:tc hMerge="1">
                  <a:txBody>
                    <a:bodyPr/>
                    <a:lstStyle/>
                    <a:p>
                      <a:endParaRPr lang="ca-ES"/>
                    </a:p>
                  </a:txBody>
                  <a:tcPr/>
                </a:tc>
                <a:tc hMerge="1">
                  <a:txBody>
                    <a:bodyPr/>
                    <a:lstStyle/>
                    <a:p>
                      <a:endParaRPr lang="ca-ES"/>
                    </a:p>
                  </a:txBody>
                  <a:tcPr/>
                </a:tc>
                <a:tc hMerge="1">
                  <a:txBody>
                    <a:bodyPr/>
                    <a:lstStyle/>
                    <a:p>
                      <a:endParaRPr lang="ca-ES"/>
                    </a:p>
                  </a:txBody>
                  <a:tcPr/>
                </a:tc>
                <a:tc gridSpan="11">
                  <a:txBody>
                    <a:bodyPr/>
                    <a:lstStyle/>
                    <a:p>
                      <a:pPr>
                        <a:lnSpc>
                          <a:spcPts val="1000"/>
                        </a:lnSpc>
                        <a:spcAft>
                          <a:spcPts val="0"/>
                        </a:spcAft>
                      </a:pPr>
                      <a:r>
                        <a:rPr lang="ca-ES" sz="300">
                          <a:solidFill>
                            <a:srgbClr val="76923C"/>
                          </a:solidFill>
                          <a:effectLst/>
                          <a:highlight>
                            <a:srgbClr val="FFFF00"/>
                          </a:highlight>
                          <a:latin typeface="Arial Narrow"/>
                          <a:ea typeface="Times New Roman"/>
                          <a:cs typeface="Arial"/>
                        </a:rPr>
                        <a:t> </a:t>
                      </a:r>
                      <a:endParaRPr lang="ca-ES" sz="500">
                        <a:solidFill>
                          <a:srgbClr val="000000"/>
                        </a:solidFill>
                        <a:effectLst/>
                        <a:latin typeface="Arial Narrow"/>
                        <a:ea typeface="Times New Roman"/>
                        <a:cs typeface="Arial Narrow"/>
                      </a:endParaRPr>
                    </a:p>
                  </a:txBody>
                  <a:tcPr marL="29536" marR="29536" marT="0" marB="0" anchor="b">
                    <a:lnL>
                      <a:noFill/>
                    </a:lnL>
                    <a:lnR>
                      <a:noFill/>
                    </a:lnR>
                    <a:lnT>
                      <a:noFill/>
                    </a:lnT>
                    <a:lnB w="12700" cap="flat" cmpd="sng" algn="ctr">
                      <a:solidFill>
                        <a:srgbClr val="404F21"/>
                      </a:solidFill>
                      <a:prstDash val="solid"/>
                      <a:round/>
                      <a:headEnd type="none" w="med" len="med"/>
                      <a:tailEnd type="none" w="med" len="med"/>
                    </a:lnB>
                    <a:solidFill>
                      <a:srgbClr val="EAF1DD"/>
                    </a:solidFill>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gridSpan="2">
                  <a:txBody>
                    <a:bodyPr/>
                    <a:lstStyle/>
                    <a:p>
                      <a:pPr>
                        <a:lnSpc>
                          <a:spcPts val="1000"/>
                        </a:lnSpc>
                        <a:spcAft>
                          <a:spcPts val="0"/>
                        </a:spcAft>
                      </a:pPr>
                      <a:r>
                        <a:rPr lang="ca-ES" sz="400">
                          <a:solidFill>
                            <a:srgbClr val="404F21"/>
                          </a:solidFill>
                          <a:effectLst/>
                          <a:latin typeface="Arial Narrow"/>
                          <a:ea typeface="Times New Roman"/>
                          <a:cs typeface="Arial"/>
                        </a:rPr>
                        <a:t>NIF:</a:t>
                      </a:r>
                      <a:endParaRPr lang="ca-ES" sz="500">
                        <a:solidFill>
                          <a:srgbClr val="000000"/>
                        </a:solidFill>
                        <a:effectLst/>
                        <a:latin typeface="Arial Narrow"/>
                        <a:ea typeface="Times New Roman"/>
                        <a:cs typeface="Arial Narrow"/>
                      </a:endParaRPr>
                    </a:p>
                  </a:txBody>
                  <a:tcPr marL="29536" marR="29536" marT="0" marB="0" anchor="b">
                    <a:lnL>
                      <a:noFill/>
                    </a:lnL>
                    <a:lnR>
                      <a:noFill/>
                    </a:lnR>
                    <a:lnT>
                      <a:noFill/>
                    </a:lnT>
                    <a:lnB w="12700" cap="flat" cmpd="sng" algn="ctr">
                      <a:solidFill>
                        <a:srgbClr val="404F21"/>
                      </a:solidFill>
                      <a:prstDash val="solid"/>
                      <a:round/>
                      <a:headEnd type="none" w="med" len="med"/>
                      <a:tailEnd type="none" w="med" len="med"/>
                    </a:lnB>
                  </a:tcPr>
                </a:tc>
                <a:tc hMerge="1">
                  <a:txBody>
                    <a:bodyPr/>
                    <a:lstStyle/>
                    <a:p>
                      <a:endParaRPr lang="ca-ES"/>
                    </a:p>
                  </a:txBody>
                  <a:tcPr/>
                </a:tc>
                <a:tc gridSpan="2">
                  <a:txBody>
                    <a:bodyPr/>
                    <a:lstStyle/>
                    <a:p>
                      <a:pPr>
                        <a:lnSpc>
                          <a:spcPts val="1000"/>
                        </a:lnSpc>
                        <a:spcAft>
                          <a:spcPts val="0"/>
                        </a:spcAft>
                      </a:pPr>
                      <a:r>
                        <a:rPr lang="ca-ES" sz="300">
                          <a:solidFill>
                            <a:srgbClr val="000000"/>
                          </a:solidFill>
                          <a:effectLst/>
                          <a:latin typeface="Arial Narrow"/>
                          <a:ea typeface="Times New Roman"/>
                          <a:cs typeface="Arial"/>
                        </a:rPr>
                        <a:t> </a:t>
                      </a:r>
                      <a:endParaRPr lang="ca-ES" sz="500">
                        <a:solidFill>
                          <a:srgbClr val="000000"/>
                        </a:solidFill>
                        <a:effectLst/>
                        <a:latin typeface="Arial Narrow"/>
                        <a:ea typeface="Times New Roman"/>
                        <a:cs typeface="Arial Narrow"/>
                      </a:endParaRPr>
                    </a:p>
                  </a:txBody>
                  <a:tcPr marL="29536" marR="29536" marT="0" marB="0" anchor="b">
                    <a:lnL>
                      <a:noFill/>
                    </a:lnL>
                    <a:lnR>
                      <a:noFill/>
                    </a:lnR>
                    <a:lnT>
                      <a:noFill/>
                    </a:lnT>
                    <a:lnB w="12700" cap="flat" cmpd="sng" algn="ctr">
                      <a:solidFill>
                        <a:srgbClr val="404F21"/>
                      </a:solidFill>
                      <a:prstDash val="solid"/>
                      <a:round/>
                      <a:headEnd type="none" w="med" len="med"/>
                      <a:tailEnd type="none" w="med" len="med"/>
                    </a:lnB>
                    <a:solidFill>
                      <a:srgbClr val="EAF1DD"/>
                    </a:solidFill>
                  </a:tcPr>
                </a:tc>
                <a:tc hMerge="1">
                  <a:txBody>
                    <a:bodyPr/>
                    <a:lstStyle/>
                    <a:p>
                      <a:endParaRPr lang="ca-ES"/>
                    </a:p>
                  </a:txBody>
                  <a:tcPr/>
                </a:tc>
                <a:tc>
                  <a:txBody>
                    <a:bodyPr/>
                    <a:lstStyle/>
                    <a:p>
                      <a:pPr>
                        <a:lnSpc>
                          <a:spcPct val="115000"/>
                        </a:lnSpc>
                        <a:spcAft>
                          <a:spcPts val="1000"/>
                        </a:spcAft>
                      </a:pPr>
                      <a:r>
                        <a:rPr lang="ca-ES" sz="500">
                          <a:effectLst/>
                          <a:latin typeface="Calibri"/>
                          <a:ea typeface="Times New Roman"/>
                          <a:cs typeface="Times New Roman"/>
                        </a:rPr>
                        <a:t> </a:t>
                      </a:r>
                    </a:p>
                  </a:txBody>
                  <a:tcPr marL="0" marR="0" marT="0" marB="0" anchor="ctr">
                    <a:lnL>
                      <a:noFill/>
                    </a:lnL>
                    <a:lnR>
                      <a:noFill/>
                    </a:lnR>
                    <a:lnT>
                      <a:noFill/>
                    </a:lnT>
                    <a:lnB>
                      <a:noFill/>
                    </a:lnB>
                  </a:tcPr>
                </a:tc>
              </a:tr>
              <a:tr h="82019">
                <a:tc gridSpan="19">
                  <a:txBody>
                    <a:bodyPr/>
                    <a:lstStyle/>
                    <a:p>
                      <a:pPr>
                        <a:spcAft>
                          <a:spcPts val="0"/>
                        </a:spcAft>
                      </a:pPr>
                      <a:r>
                        <a:rPr lang="ca-ES" sz="500" b="1">
                          <a:solidFill>
                            <a:srgbClr val="404F21"/>
                          </a:solidFill>
                          <a:effectLst/>
                          <a:latin typeface="Arial Narrow"/>
                          <a:ea typeface="Times New Roman"/>
                          <a:cs typeface="Arial"/>
                        </a:rPr>
                        <a:t>2. ÀMBIT TEMÀTIC, TERRITORIAL I POBLACIONAL D'INTERVENCIÓ DE L'ENTITAT</a:t>
                      </a:r>
                      <a:endParaRPr lang="ca-ES" sz="500">
                        <a:solidFill>
                          <a:srgbClr val="000000"/>
                        </a:solidFill>
                        <a:effectLst/>
                        <a:latin typeface="Arial Narrow"/>
                        <a:ea typeface="Times New Roman"/>
                        <a:cs typeface="Arial Narrow"/>
                      </a:endParaRPr>
                    </a:p>
                  </a:txBody>
                  <a:tcPr marL="7657" marR="7657" marT="0" marB="0" anchor="b">
                    <a:lnL>
                      <a:noFill/>
                    </a:lnL>
                    <a:lnR>
                      <a:noFill/>
                    </a:lnR>
                    <a:lnT w="12700" cap="flat" cmpd="sng" algn="ctr">
                      <a:solidFill>
                        <a:srgbClr val="404F21"/>
                      </a:solidFill>
                      <a:prstDash val="solid"/>
                      <a:round/>
                      <a:headEnd type="none" w="med" len="med"/>
                      <a:tailEnd type="none" w="med" len="med"/>
                    </a:lnT>
                    <a:lnB>
                      <a:noFill/>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a:txBody>
                    <a:bodyPr/>
                    <a:lstStyle/>
                    <a:p>
                      <a:pPr>
                        <a:lnSpc>
                          <a:spcPct val="115000"/>
                        </a:lnSpc>
                        <a:spcAft>
                          <a:spcPts val="1000"/>
                        </a:spcAft>
                      </a:pPr>
                      <a:r>
                        <a:rPr lang="ca-ES" sz="500">
                          <a:effectLst/>
                          <a:latin typeface="Calibri"/>
                          <a:ea typeface="Times New Roman"/>
                          <a:cs typeface="Times New Roman"/>
                        </a:rPr>
                        <a:t> </a:t>
                      </a:r>
                    </a:p>
                  </a:txBody>
                  <a:tcPr marL="0" marR="0" marT="0" marB="0" anchor="ctr">
                    <a:lnL>
                      <a:noFill/>
                    </a:lnL>
                    <a:lnR>
                      <a:noFill/>
                    </a:lnR>
                    <a:lnT>
                      <a:noFill/>
                    </a:lnT>
                    <a:lnB>
                      <a:noFill/>
                    </a:lnB>
                  </a:tcPr>
                </a:tc>
              </a:tr>
              <a:tr h="112819">
                <a:tc gridSpan="8">
                  <a:txBody>
                    <a:bodyPr/>
                    <a:lstStyle/>
                    <a:p>
                      <a:pPr>
                        <a:lnSpc>
                          <a:spcPts val="1000"/>
                        </a:lnSpc>
                        <a:spcAft>
                          <a:spcPts val="0"/>
                        </a:spcAft>
                      </a:pPr>
                      <a:r>
                        <a:rPr lang="ca-ES" sz="300">
                          <a:solidFill>
                            <a:srgbClr val="404F21"/>
                          </a:solidFill>
                          <a:effectLst/>
                          <a:latin typeface="Arial Narrow"/>
                          <a:ea typeface="Times New Roman"/>
                          <a:cs typeface="Arial"/>
                        </a:rPr>
                        <a:t>Àmbit/s d’actuació prioritària del sol·licitant:</a:t>
                      </a:r>
                      <a:endParaRPr lang="ca-ES" sz="500">
                        <a:solidFill>
                          <a:srgbClr val="000000"/>
                        </a:solidFill>
                        <a:effectLst/>
                        <a:latin typeface="Arial Narrow"/>
                        <a:ea typeface="Times New Roman"/>
                        <a:cs typeface="Arial Narrow"/>
                      </a:endParaRPr>
                    </a:p>
                  </a:txBody>
                  <a:tcPr marL="7657" marR="7657" marT="0" marB="0" anchor="b">
                    <a:lnL>
                      <a:noFill/>
                    </a:lnL>
                    <a:lnR>
                      <a:noFill/>
                    </a:lnR>
                    <a:lnT>
                      <a:noFill/>
                    </a:lnT>
                    <a:lnB w="12700" cap="flat" cmpd="sng" algn="ctr">
                      <a:solidFill>
                        <a:srgbClr val="404F21"/>
                      </a:solidFill>
                      <a:prstDash val="solid"/>
                      <a:round/>
                      <a:headEnd type="none" w="med" len="med"/>
                      <a:tailEnd type="none" w="med" len="med"/>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gridSpan="11">
                  <a:txBody>
                    <a:bodyPr/>
                    <a:lstStyle/>
                    <a:p>
                      <a:pPr>
                        <a:lnSpc>
                          <a:spcPts val="1000"/>
                        </a:lnSpc>
                        <a:spcAft>
                          <a:spcPts val="0"/>
                        </a:spcAft>
                      </a:pPr>
                      <a:r>
                        <a:rPr lang="ca-ES" sz="300">
                          <a:solidFill>
                            <a:srgbClr val="000000"/>
                          </a:solidFill>
                          <a:effectLst/>
                          <a:latin typeface="Arial Narrow"/>
                          <a:ea typeface="Times New Roman"/>
                          <a:cs typeface="Arial"/>
                        </a:rPr>
                        <a:t> </a:t>
                      </a:r>
                      <a:endParaRPr lang="ca-ES" sz="500">
                        <a:solidFill>
                          <a:srgbClr val="000000"/>
                        </a:solidFill>
                        <a:effectLst/>
                        <a:latin typeface="Arial Narrow"/>
                        <a:ea typeface="Times New Roman"/>
                        <a:cs typeface="Arial Narrow"/>
                      </a:endParaRPr>
                    </a:p>
                  </a:txBody>
                  <a:tcPr marL="29536" marR="29536" marT="0" marB="0" anchor="b">
                    <a:lnL>
                      <a:noFill/>
                    </a:lnL>
                    <a:lnR>
                      <a:noFill/>
                    </a:lnR>
                    <a:lnT>
                      <a:noFill/>
                    </a:lnT>
                    <a:lnB w="12700" cap="flat" cmpd="sng" algn="ctr">
                      <a:solidFill>
                        <a:srgbClr val="404F21"/>
                      </a:solidFill>
                      <a:prstDash val="solid"/>
                      <a:round/>
                      <a:headEnd type="none" w="med" len="med"/>
                      <a:tailEnd type="none" w="med" len="med"/>
                    </a:lnB>
                    <a:solidFill>
                      <a:srgbClr val="EAF1DD"/>
                    </a:solidFill>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a:txBody>
                    <a:bodyPr/>
                    <a:lstStyle/>
                    <a:p>
                      <a:pPr>
                        <a:lnSpc>
                          <a:spcPct val="115000"/>
                        </a:lnSpc>
                        <a:spcAft>
                          <a:spcPts val="1000"/>
                        </a:spcAft>
                      </a:pPr>
                      <a:r>
                        <a:rPr lang="ca-ES" sz="500">
                          <a:effectLst/>
                          <a:latin typeface="Calibri"/>
                          <a:ea typeface="Times New Roman"/>
                          <a:cs typeface="Times New Roman"/>
                        </a:rPr>
                        <a:t> </a:t>
                      </a:r>
                    </a:p>
                  </a:txBody>
                  <a:tcPr marL="0" marR="0" marT="0" marB="0" anchor="ctr">
                    <a:lnL>
                      <a:noFill/>
                    </a:lnL>
                    <a:lnR>
                      <a:noFill/>
                    </a:lnR>
                    <a:lnT>
                      <a:noFill/>
                    </a:lnT>
                    <a:lnB>
                      <a:noFill/>
                    </a:lnB>
                  </a:tcPr>
                </a:tc>
              </a:tr>
              <a:tr h="154284">
                <a:tc gridSpan="19">
                  <a:txBody>
                    <a:bodyPr/>
                    <a:lstStyle/>
                    <a:p>
                      <a:pPr algn="just">
                        <a:spcBef>
                          <a:spcPts val="300"/>
                        </a:spcBef>
                        <a:spcAft>
                          <a:spcPts val="0"/>
                        </a:spcAft>
                      </a:pPr>
                      <a:r>
                        <a:rPr lang="ca-ES" sz="300">
                          <a:solidFill>
                            <a:srgbClr val="000000"/>
                          </a:solidFill>
                          <a:effectLst/>
                          <a:latin typeface="Arial Narrow"/>
                          <a:ea typeface="Times New Roman"/>
                          <a:cs typeface="Arial"/>
                        </a:rPr>
                        <a:t>Cultura, Esports, Educació, Salut, Gent gran, Dones, Joventut, Infància i adolescència, Participació, Associacionisme, Immigració-Acollida, Civisme i Convivència, Drets dels animals, Foment d’activitats organitzatives, Comerç de proximitat i Promoció Econòmica, Persones amb discapacitat i /o diversitat funcional, Acció comunitària, Temps i economia de les cures, Afers religiosos, Ecologia, urbanisme i mobilitat, Consum responsable, Inclusió, LGTBI, Drets de ciutadania, Promoció de la convivència i interculturalitat.</a:t>
                      </a:r>
                      <a:endParaRPr lang="ca-ES" sz="500">
                        <a:solidFill>
                          <a:srgbClr val="000000"/>
                        </a:solidFill>
                        <a:effectLst/>
                        <a:latin typeface="Arial Narrow"/>
                        <a:ea typeface="Times New Roman"/>
                        <a:cs typeface="Arial Narrow"/>
                      </a:endParaRPr>
                    </a:p>
                  </a:txBody>
                  <a:tcPr marL="7657" marR="7657" marT="0" marB="0">
                    <a:lnL>
                      <a:noFill/>
                    </a:lnL>
                    <a:lnR>
                      <a:noFill/>
                    </a:lnR>
                    <a:lnT w="12700" cap="flat" cmpd="sng" algn="ctr">
                      <a:solidFill>
                        <a:srgbClr val="404F21"/>
                      </a:solidFill>
                      <a:prstDash val="solid"/>
                      <a:round/>
                      <a:headEnd type="none" w="med" len="med"/>
                      <a:tailEnd type="none" w="med" len="med"/>
                    </a:lnT>
                    <a:lnB>
                      <a:noFill/>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a:txBody>
                    <a:bodyPr/>
                    <a:lstStyle/>
                    <a:p>
                      <a:pPr>
                        <a:lnSpc>
                          <a:spcPct val="115000"/>
                        </a:lnSpc>
                        <a:spcAft>
                          <a:spcPts val="1000"/>
                        </a:spcAft>
                      </a:pPr>
                      <a:r>
                        <a:rPr lang="ca-ES" sz="500">
                          <a:effectLst/>
                          <a:latin typeface="Calibri"/>
                          <a:ea typeface="Times New Roman"/>
                          <a:cs typeface="Times New Roman"/>
                        </a:rPr>
                        <a:t> </a:t>
                      </a:r>
                    </a:p>
                  </a:txBody>
                  <a:tcPr marL="0" marR="0" marT="0" marB="0" anchor="ctr">
                    <a:lnL>
                      <a:noFill/>
                    </a:lnL>
                    <a:lnR>
                      <a:noFill/>
                    </a:lnR>
                    <a:lnT>
                      <a:noFill/>
                    </a:lnT>
                    <a:lnB>
                      <a:noFill/>
                    </a:lnB>
                  </a:tcPr>
                </a:tc>
              </a:tr>
              <a:tr h="112819">
                <a:tc gridSpan="8">
                  <a:txBody>
                    <a:bodyPr/>
                    <a:lstStyle/>
                    <a:p>
                      <a:pPr>
                        <a:lnSpc>
                          <a:spcPts val="1000"/>
                        </a:lnSpc>
                        <a:spcAft>
                          <a:spcPts val="0"/>
                        </a:spcAft>
                      </a:pPr>
                      <a:r>
                        <a:rPr lang="ca-ES" sz="400">
                          <a:solidFill>
                            <a:srgbClr val="404F21"/>
                          </a:solidFill>
                          <a:effectLst/>
                          <a:latin typeface="Arial Narrow"/>
                          <a:ea typeface="Times New Roman"/>
                          <a:cs typeface="Arial"/>
                        </a:rPr>
                        <a:t>Àmbit territorial o zona prioritària d'intervenció:</a:t>
                      </a:r>
                      <a:endParaRPr lang="ca-ES" sz="500">
                        <a:solidFill>
                          <a:srgbClr val="000000"/>
                        </a:solidFill>
                        <a:effectLst/>
                        <a:latin typeface="Arial Narrow"/>
                        <a:ea typeface="Times New Roman"/>
                        <a:cs typeface="Arial Narrow"/>
                      </a:endParaRPr>
                    </a:p>
                  </a:txBody>
                  <a:tcPr marL="7657" marR="7657" marT="0" marB="0" anchor="b">
                    <a:lnL>
                      <a:noFill/>
                    </a:lnL>
                    <a:lnR>
                      <a:noFill/>
                    </a:lnR>
                    <a:lnT>
                      <a:noFill/>
                    </a:lnT>
                    <a:lnB w="12700" cap="flat" cmpd="sng" algn="ctr">
                      <a:solidFill>
                        <a:srgbClr val="404F21"/>
                      </a:solidFill>
                      <a:prstDash val="solid"/>
                      <a:round/>
                      <a:headEnd type="none" w="med" len="med"/>
                      <a:tailEnd type="none" w="med" len="med"/>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gridSpan="11">
                  <a:txBody>
                    <a:bodyPr/>
                    <a:lstStyle/>
                    <a:p>
                      <a:pPr>
                        <a:lnSpc>
                          <a:spcPts val="1000"/>
                        </a:lnSpc>
                        <a:spcAft>
                          <a:spcPts val="0"/>
                        </a:spcAft>
                      </a:pPr>
                      <a:r>
                        <a:rPr lang="ca-ES" sz="300">
                          <a:solidFill>
                            <a:srgbClr val="000000"/>
                          </a:solidFill>
                          <a:effectLst/>
                          <a:latin typeface="Arial Narrow"/>
                          <a:ea typeface="Times New Roman"/>
                          <a:cs typeface="Arial"/>
                        </a:rPr>
                        <a:t> </a:t>
                      </a:r>
                      <a:endParaRPr lang="ca-ES" sz="500">
                        <a:solidFill>
                          <a:srgbClr val="000000"/>
                        </a:solidFill>
                        <a:effectLst/>
                        <a:latin typeface="Arial Narrow"/>
                        <a:ea typeface="Times New Roman"/>
                        <a:cs typeface="Arial Narrow"/>
                      </a:endParaRPr>
                    </a:p>
                  </a:txBody>
                  <a:tcPr marL="29536" marR="29536" marT="0" marB="0" anchor="b">
                    <a:lnL>
                      <a:noFill/>
                    </a:lnL>
                    <a:lnR>
                      <a:noFill/>
                    </a:lnR>
                    <a:lnT>
                      <a:noFill/>
                    </a:lnT>
                    <a:lnB w="12700" cap="flat" cmpd="sng" algn="ctr">
                      <a:solidFill>
                        <a:srgbClr val="404F21"/>
                      </a:solidFill>
                      <a:prstDash val="solid"/>
                      <a:round/>
                      <a:headEnd type="none" w="med" len="med"/>
                      <a:tailEnd type="none" w="med" len="med"/>
                    </a:lnB>
                    <a:solidFill>
                      <a:srgbClr val="EAF1DD"/>
                    </a:solidFill>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a:txBody>
                    <a:bodyPr/>
                    <a:lstStyle/>
                    <a:p>
                      <a:pPr>
                        <a:lnSpc>
                          <a:spcPct val="115000"/>
                        </a:lnSpc>
                        <a:spcAft>
                          <a:spcPts val="1000"/>
                        </a:spcAft>
                      </a:pPr>
                      <a:r>
                        <a:rPr lang="ca-ES" sz="500">
                          <a:effectLst/>
                          <a:latin typeface="Calibri"/>
                          <a:ea typeface="Times New Roman"/>
                          <a:cs typeface="Times New Roman"/>
                        </a:rPr>
                        <a:t> </a:t>
                      </a:r>
                    </a:p>
                  </a:txBody>
                  <a:tcPr marL="0" marR="0" marT="0" marB="0" anchor="ctr">
                    <a:lnL>
                      <a:noFill/>
                    </a:lnL>
                    <a:lnR>
                      <a:noFill/>
                    </a:lnR>
                    <a:lnT>
                      <a:noFill/>
                    </a:lnT>
                    <a:lnB>
                      <a:noFill/>
                    </a:lnB>
                  </a:tcPr>
                </a:tc>
              </a:tr>
              <a:tr h="112819">
                <a:tc gridSpan="19">
                  <a:txBody>
                    <a:bodyPr/>
                    <a:lstStyle/>
                    <a:p>
                      <a:pPr>
                        <a:lnSpc>
                          <a:spcPts val="1000"/>
                        </a:lnSpc>
                        <a:spcAft>
                          <a:spcPts val="0"/>
                        </a:spcAft>
                      </a:pPr>
                      <a:r>
                        <a:rPr lang="ca-ES" sz="300">
                          <a:solidFill>
                            <a:srgbClr val="000000"/>
                          </a:solidFill>
                          <a:effectLst/>
                          <a:latin typeface="Arial Narrow"/>
                          <a:ea typeface="Times New Roman"/>
                          <a:cs typeface="Arial"/>
                        </a:rPr>
                        <a:t>Quin barri? Quin districte? A tota la ciutat?</a:t>
                      </a:r>
                      <a:endParaRPr lang="ca-ES" sz="500">
                        <a:solidFill>
                          <a:srgbClr val="000000"/>
                        </a:solidFill>
                        <a:effectLst/>
                        <a:latin typeface="Arial Narrow"/>
                        <a:ea typeface="Times New Roman"/>
                        <a:cs typeface="Arial Narrow"/>
                      </a:endParaRPr>
                    </a:p>
                  </a:txBody>
                  <a:tcPr marL="7657" marR="7657" marT="0" marB="0">
                    <a:lnL>
                      <a:noFill/>
                    </a:lnL>
                    <a:lnR>
                      <a:noFill/>
                    </a:lnR>
                    <a:lnT w="12700" cap="flat" cmpd="sng" algn="ctr">
                      <a:solidFill>
                        <a:srgbClr val="404F21"/>
                      </a:solidFill>
                      <a:prstDash val="solid"/>
                      <a:round/>
                      <a:headEnd type="none" w="med" len="med"/>
                      <a:tailEnd type="none" w="med" len="med"/>
                    </a:lnT>
                    <a:lnB>
                      <a:noFill/>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a:txBody>
                    <a:bodyPr/>
                    <a:lstStyle/>
                    <a:p>
                      <a:pPr>
                        <a:lnSpc>
                          <a:spcPct val="115000"/>
                        </a:lnSpc>
                        <a:spcAft>
                          <a:spcPts val="1000"/>
                        </a:spcAft>
                      </a:pPr>
                      <a:r>
                        <a:rPr lang="ca-ES" sz="500">
                          <a:effectLst/>
                          <a:latin typeface="Calibri"/>
                          <a:ea typeface="Times New Roman"/>
                          <a:cs typeface="Times New Roman"/>
                        </a:rPr>
                        <a:t> </a:t>
                      </a:r>
                    </a:p>
                  </a:txBody>
                  <a:tcPr marL="0" marR="0" marT="0" marB="0" anchor="ctr">
                    <a:lnL>
                      <a:noFill/>
                    </a:lnL>
                    <a:lnR>
                      <a:noFill/>
                    </a:lnR>
                    <a:lnT>
                      <a:noFill/>
                    </a:lnT>
                    <a:lnB>
                      <a:noFill/>
                    </a:lnB>
                  </a:tcPr>
                </a:tc>
              </a:tr>
              <a:tr h="112819">
                <a:tc gridSpan="8">
                  <a:txBody>
                    <a:bodyPr/>
                    <a:lstStyle/>
                    <a:p>
                      <a:pPr>
                        <a:lnSpc>
                          <a:spcPts val="1000"/>
                        </a:lnSpc>
                        <a:spcAft>
                          <a:spcPts val="0"/>
                        </a:spcAft>
                      </a:pPr>
                      <a:r>
                        <a:rPr lang="ca-ES" sz="400">
                          <a:solidFill>
                            <a:srgbClr val="404F21"/>
                          </a:solidFill>
                          <a:effectLst/>
                          <a:latin typeface="Arial Narrow"/>
                          <a:ea typeface="Times New Roman"/>
                          <a:cs typeface="Arial"/>
                        </a:rPr>
                        <a:t>Àmbit poblacional o destinataris prioritaris:</a:t>
                      </a:r>
                      <a:endParaRPr lang="ca-ES" sz="500">
                        <a:solidFill>
                          <a:srgbClr val="000000"/>
                        </a:solidFill>
                        <a:effectLst/>
                        <a:latin typeface="Arial Narrow"/>
                        <a:ea typeface="Times New Roman"/>
                        <a:cs typeface="Arial Narrow"/>
                      </a:endParaRPr>
                    </a:p>
                  </a:txBody>
                  <a:tcPr marL="7657" marR="7657" marT="0" marB="0" anchor="b">
                    <a:lnL>
                      <a:noFill/>
                    </a:lnL>
                    <a:lnR>
                      <a:noFill/>
                    </a:lnR>
                    <a:lnT>
                      <a:noFill/>
                    </a:lnT>
                    <a:lnB w="12700" cap="flat" cmpd="sng" algn="ctr">
                      <a:solidFill>
                        <a:srgbClr val="404F21"/>
                      </a:solidFill>
                      <a:prstDash val="solid"/>
                      <a:round/>
                      <a:headEnd type="none" w="med" len="med"/>
                      <a:tailEnd type="none" w="med" len="med"/>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gridSpan="11">
                  <a:txBody>
                    <a:bodyPr/>
                    <a:lstStyle/>
                    <a:p>
                      <a:pPr>
                        <a:lnSpc>
                          <a:spcPts val="1000"/>
                        </a:lnSpc>
                        <a:spcAft>
                          <a:spcPts val="0"/>
                        </a:spcAft>
                      </a:pPr>
                      <a:r>
                        <a:rPr lang="ca-ES" sz="300">
                          <a:solidFill>
                            <a:srgbClr val="000000"/>
                          </a:solidFill>
                          <a:effectLst/>
                          <a:latin typeface="Arial Narrow"/>
                          <a:ea typeface="Times New Roman"/>
                          <a:cs typeface="Arial"/>
                        </a:rPr>
                        <a:t> </a:t>
                      </a:r>
                      <a:endParaRPr lang="ca-ES" sz="500">
                        <a:solidFill>
                          <a:srgbClr val="000000"/>
                        </a:solidFill>
                        <a:effectLst/>
                        <a:latin typeface="Arial Narrow"/>
                        <a:ea typeface="Times New Roman"/>
                        <a:cs typeface="Arial Narrow"/>
                      </a:endParaRPr>
                    </a:p>
                  </a:txBody>
                  <a:tcPr marL="29536" marR="29536" marT="0" marB="0" anchor="b">
                    <a:lnL>
                      <a:noFill/>
                    </a:lnL>
                    <a:lnR>
                      <a:noFill/>
                    </a:lnR>
                    <a:lnT>
                      <a:noFill/>
                    </a:lnT>
                    <a:lnB w="12700" cap="flat" cmpd="sng" algn="ctr">
                      <a:solidFill>
                        <a:srgbClr val="404F21"/>
                      </a:solidFill>
                      <a:prstDash val="solid"/>
                      <a:round/>
                      <a:headEnd type="none" w="med" len="med"/>
                      <a:tailEnd type="none" w="med" len="med"/>
                    </a:lnB>
                    <a:solidFill>
                      <a:srgbClr val="EAF1DD"/>
                    </a:solidFill>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a:txBody>
                    <a:bodyPr/>
                    <a:lstStyle/>
                    <a:p>
                      <a:pPr>
                        <a:lnSpc>
                          <a:spcPct val="115000"/>
                        </a:lnSpc>
                        <a:spcAft>
                          <a:spcPts val="1000"/>
                        </a:spcAft>
                      </a:pPr>
                      <a:r>
                        <a:rPr lang="ca-ES" sz="500">
                          <a:effectLst/>
                          <a:latin typeface="Calibri"/>
                          <a:ea typeface="Times New Roman"/>
                          <a:cs typeface="Times New Roman"/>
                        </a:rPr>
                        <a:t> </a:t>
                      </a:r>
                    </a:p>
                  </a:txBody>
                  <a:tcPr marL="0" marR="0" marT="0" marB="0" anchor="ctr">
                    <a:lnL>
                      <a:noFill/>
                    </a:lnL>
                    <a:lnR>
                      <a:noFill/>
                    </a:lnR>
                    <a:lnT>
                      <a:noFill/>
                    </a:lnT>
                    <a:lnB>
                      <a:noFill/>
                    </a:lnB>
                  </a:tcPr>
                </a:tc>
              </a:tr>
              <a:tr h="112819">
                <a:tc gridSpan="19">
                  <a:txBody>
                    <a:bodyPr/>
                    <a:lstStyle/>
                    <a:p>
                      <a:pPr>
                        <a:lnSpc>
                          <a:spcPts val="1000"/>
                        </a:lnSpc>
                        <a:spcAft>
                          <a:spcPts val="0"/>
                        </a:spcAft>
                      </a:pPr>
                      <a:r>
                        <a:rPr lang="ca-ES" sz="300">
                          <a:solidFill>
                            <a:srgbClr val="000000"/>
                          </a:solidFill>
                          <a:effectLst/>
                          <a:latin typeface="Arial Narrow"/>
                          <a:ea typeface="Times New Roman"/>
                          <a:cs typeface="Arial"/>
                        </a:rPr>
                        <a:t>Dones, infants, joventut, gent gran, persones nouvingudes, persones amb discapacitat i/o diversitat funcional, persones en general</a:t>
                      </a:r>
                      <a:endParaRPr lang="ca-ES" sz="500">
                        <a:solidFill>
                          <a:srgbClr val="000000"/>
                        </a:solidFill>
                        <a:effectLst/>
                        <a:latin typeface="Arial Narrow"/>
                        <a:ea typeface="Times New Roman"/>
                        <a:cs typeface="Arial Narrow"/>
                      </a:endParaRPr>
                    </a:p>
                  </a:txBody>
                  <a:tcPr marL="7657" marR="7657" marT="0" marB="0">
                    <a:lnL>
                      <a:noFill/>
                    </a:lnL>
                    <a:lnR>
                      <a:noFill/>
                    </a:lnR>
                    <a:lnT w="12700" cap="flat" cmpd="sng" algn="ctr">
                      <a:solidFill>
                        <a:srgbClr val="404F21"/>
                      </a:solidFill>
                      <a:prstDash val="solid"/>
                      <a:round/>
                      <a:headEnd type="none" w="med" len="med"/>
                      <a:tailEnd type="none" w="med" len="med"/>
                    </a:lnT>
                    <a:lnB>
                      <a:noFill/>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a:txBody>
                    <a:bodyPr/>
                    <a:lstStyle/>
                    <a:p>
                      <a:pPr>
                        <a:lnSpc>
                          <a:spcPct val="115000"/>
                        </a:lnSpc>
                        <a:spcAft>
                          <a:spcPts val="1000"/>
                        </a:spcAft>
                      </a:pPr>
                      <a:r>
                        <a:rPr lang="ca-ES" sz="500">
                          <a:effectLst/>
                          <a:latin typeface="Calibri"/>
                          <a:ea typeface="Times New Roman"/>
                          <a:cs typeface="Times New Roman"/>
                        </a:rPr>
                        <a:t> </a:t>
                      </a:r>
                    </a:p>
                  </a:txBody>
                  <a:tcPr marL="0" marR="0" marT="0" marB="0" anchor="ctr">
                    <a:lnL>
                      <a:noFill/>
                    </a:lnL>
                    <a:lnR>
                      <a:noFill/>
                    </a:lnR>
                    <a:lnT>
                      <a:noFill/>
                    </a:lnT>
                    <a:lnB>
                      <a:noFill/>
                    </a:lnB>
                  </a:tcPr>
                </a:tc>
              </a:tr>
              <a:tr h="82019">
                <a:tc gridSpan="19">
                  <a:txBody>
                    <a:bodyPr/>
                    <a:lstStyle/>
                    <a:p>
                      <a:pPr>
                        <a:spcAft>
                          <a:spcPts val="0"/>
                        </a:spcAft>
                      </a:pPr>
                      <a:r>
                        <a:rPr lang="ca-ES" sz="500" b="1">
                          <a:solidFill>
                            <a:srgbClr val="404F21"/>
                          </a:solidFill>
                          <a:effectLst/>
                          <a:latin typeface="Arial Narrow"/>
                          <a:ea typeface="Times New Roman"/>
                          <a:cs typeface="Arial"/>
                        </a:rPr>
                        <a:t>3. BREU DESCRIPCIÓ DEL/DE LA SOL·LICITANT </a:t>
                      </a:r>
                      <a:r>
                        <a:rPr lang="ca-ES" sz="400" b="1">
                          <a:solidFill>
                            <a:srgbClr val="404F21"/>
                          </a:solidFill>
                          <a:effectLst/>
                          <a:latin typeface="Arial Narrow"/>
                          <a:ea typeface="Times New Roman"/>
                          <a:cs typeface="Arial"/>
                        </a:rPr>
                        <a:t>(trajectòria, objectius i valors en els quals se sustenta la seva activitat)</a:t>
                      </a:r>
                      <a:endParaRPr lang="ca-ES" sz="500">
                        <a:solidFill>
                          <a:srgbClr val="000000"/>
                        </a:solidFill>
                        <a:effectLst/>
                        <a:latin typeface="Arial Narrow"/>
                        <a:ea typeface="Times New Roman"/>
                        <a:cs typeface="Arial Narrow"/>
                      </a:endParaRPr>
                    </a:p>
                  </a:txBody>
                  <a:tcPr marL="7657" marR="7657" marT="0" marB="0" anchor="b">
                    <a:lnL>
                      <a:noFill/>
                    </a:lnL>
                    <a:lnR>
                      <a:noFill/>
                    </a:lnR>
                    <a:lnT>
                      <a:noFill/>
                    </a:lnT>
                    <a:lnB>
                      <a:noFill/>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a:txBody>
                    <a:bodyPr/>
                    <a:lstStyle/>
                    <a:p>
                      <a:pPr>
                        <a:lnSpc>
                          <a:spcPct val="115000"/>
                        </a:lnSpc>
                        <a:spcAft>
                          <a:spcPts val="1000"/>
                        </a:spcAft>
                      </a:pPr>
                      <a:r>
                        <a:rPr lang="ca-ES" sz="500">
                          <a:effectLst/>
                          <a:latin typeface="Calibri"/>
                          <a:ea typeface="Times New Roman"/>
                          <a:cs typeface="Times New Roman"/>
                        </a:rPr>
                        <a:t> </a:t>
                      </a:r>
                    </a:p>
                  </a:txBody>
                  <a:tcPr marL="0" marR="0" marT="0" marB="0" anchor="ctr">
                    <a:lnL>
                      <a:noFill/>
                    </a:lnL>
                    <a:lnR>
                      <a:noFill/>
                    </a:lnR>
                    <a:lnT>
                      <a:noFill/>
                    </a:lnT>
                    <a:lnB>
                      <a:noFill/>
                    </a:lnB>
                  </a:tcPr>
                </a:tc>
              </a:tr>
              <a:tr h="225638">
                <a:tc gridSpan="5">
                  <a:txBody>
                    <a:bodyPr/>
                    <a:lstStyle/>
                    <a:p>
                      <a:pPr>
                        <a:lnSpc>
                          <a:spcPts val="1000"/>
                        </a:lnSpc>
                        <a:spcAft>
                          <a:spcPts val="0"/>
                        </a:spcAft>
                      </a:pPr>
                      <a:r>
                        <a:rPr lang="ca-ES" sz="400">
                          <a:solidFill>
                            <a:srgbClr val="404F21"/>
                          </a:solidFill>
                          <a:effectLst/>
                          <a:latin typeface="Arial Narrow"/>
                          <a:ea typeface="Times New Roman"/>
                          <a:cs typeface="Arial"/>
                        </a:rPr>
                        <a:t>Any de constitució:</a:t>
                      </a:r>
                      <a:endParaRPr lang="ca-ES" sz="500">
                        <a:solidFill>
                          <a:srgbClr val="000000"/>
                        </a:solidFill>
                        <a:effectLst/>
                        <a:latin typeface="Arial Narrow"/>
                        <a:ea typeface="Times New Roman"/>
                        <a:cs typeface="Arial Narrow"/>
                      </a:endParaRPr>
                    </a:p>
                  </a:txBody>
                  <a:tcPr marL="7657" marR="7657" marT="0" marB="0" anchor="b">
                    <a:lnL>
                      <a:noFill/>
                    </a:lnL>
                    <a:lnR>
                      <a:noFill/>
                    </a:lnR>
                    <a:lnT>
                      <a:noFill/>
                    </a:lnT>
                    <a:lnB w="12700" cap="flat" cmpd="sng" algn="ctr">
                      <a:solidFill>
                        <a:srgbClr val="404F21"/>
                      </a:solidFill>
                      <a:prstDash val="solid"/>
                      <a:round/>
                      <a:headEnd type="none" w="med" len="med"/>
                      <a:tailEnd type="none" w="med" len="med"/>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gridSpan="5">
                  <a:txBody>
                    <a:bodyPr/>
                    <a:lstStyle/>
                    <a:p>
                      <a:pPr>
                        <a:lnSpc>
                          <a:spcPts val="1000"/>
                        </a:lnSpc>
                        <a:spcAft>
                          <a:spcPts val="0"/>
                        </a:spcAft>
                      </a:pPr>
                      <a:r>
                        <a:rPr lang="ca-ES" sz="300">
                          <a:solidFill>
                            <a:srgbClr val="76923C"/>
                          </a:solidFill>
                          <a:effectLst/>
                          <a:latin typeface="Arial Narrow"/>
                          <a:ea typeface="Times New Roman"/>
                          <a:cs typeface="Arial"/>
                        </a:rPr>
                        <a:t> </a:t>
                      </a:r>
                      <a:endParaRPr lang="ca-ES" sz="500">
                        <a:solidFill>
                          <a:srgbClr val="000000"/>
                        </a:solidFill>
                        <a:effectLst/>
                        <a:latin typeface="Arial Narrow"/>
                        <a:ea typeface="Times New Roman"/>
                        <a:cs typeface="Arial Narrow"/>
                      </a:endParaRPr>
                    </a:p>
                  </a:txBody>
                  <a:tcPr marL="29536" marR="29536" marT="0" marB="0" anchor="b">
                    <a:lnL>
                      <a:noFill/>
                    </a:lnL>
                    <a:lnR>
                      <a:noFill/>
                    </a:lnR>
                    <a:lnT>
                      <a:noFill/>
                    </a:lnT>
                    <a:lnB w="12700" cap="flat" cmpd="sng" algn="ctr">
                      <a:solidFill>
                        <a:srgbClr val="404F21"/>
                      </a:solidFill>
                      <a:prstDash val="solid"/>
                      <a:round/>
                      <a:headEnd type="none" w="med" len="med"/>
                      <a:tailEnd type="none" w="med" len="med"/>
                    </a:lnB>
                    <a:solidFill>
                      <a:srgbClr val="EAF1DD"/>
                    </a:solidFill>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a:txBody>
                    <a:bodyPr/>
                    <a:lstStyle/>
                    <a:p>
                      <a:pPr>
                        <a:lnSpc>
                          <a:spcPts val="1000"/>
                        </a:lnSpc>
                        <a:spcAft>
                          <a:spcPts val="0"/>
                        </a:spcAft>
                      </a:pPr>
                      <a:r>
                        <a:rPr lang="ca-ES" sz="400">
                          <a:solidFill>
                            <a:srgbClr val="404F21"/>
                          </a:solidFill>
                          <a:effectLst/>
                          <a:latin typeface="Arial Narrow"/>
                          <a:ea typeface="Times New Roman"/>
                          <a:cs typeface="Arial"/>
                        </a:rPr>
                        <a:t>Anys en activitat:</a:t>
                      </a:r>
                      <a:endParaRPr lang="ca-ES" sz="500">
                        <a:solidFill>
                          <a:srgbClr val="000000"/>
                        </a:solidFill>
                        <a:effectLst/>
                        <a:latin typeface="Arial Narrow"/>
                        <a:ea typeface="Times New Roman"/>
                        <a:cs typeface="Arial Narrow"/>
                      </a:endParaRPr>
                    </a:p>
                  </a:txBody>
                  <a:tcPr marL="29536" marR="29536" marT="0" marB="0" anchor="b">
                    <a:lnL>
                      <a:noFill/>
                    </a:lnL>
                    <a:lnR>
                      <a:noFill/>
                    </a:lnR>
                    <a:lnT>
                      <a:noFill/>
                    </a:lnT>
                    <a:lnB w="12700" cap="flat" cmpd="sng" algn="ctr">
                      <a:solidFill>
                        <a:srgbClr val="404F21"/>
                      </a:solidFill>
                      <a:prstDash val="solid"/>
                      <a:round/>
                      <a:headEnd type="none" w="med" len="med"/>
                      <a:tailEnd type="none" w="med" len="med"/>
                    </a:lnB>
                  </a:tcPr>
                </a:tc>
                <a:tc gridSpan="8">
                  <a:txBody>
                    <a:bodyPr/>
                    <a:lstStyle/>
                    <a:p>
                      <a:pPr>
                        <a:lnSpc>
                          <a:spcPts val="1000"/>
                        </a:lnSpc>
                        <a:spcAft>
                          <a:spcPts val="0"/>
                        </a:spcAft>
                      </a:pPr>
                      <a:r>
                        <a:rPr lang="ca-ES" sz="300">
                          <a:solidFill>
                            <a:srgbClr val="76923C"/>
                          </a:solidFill>
                          <a:effectLst/>
                          <a:latin typeface="Arial Narrow"/>
                          <a:ea typeface="Times New Roman"/>
                          <a:cs typeface="Arial"/>
                        </a:rPr>
                        <a:t> </a:t>
                      </a:r>
                      <a:endParaRPr lang="ca-ES" sz="500">
                        <a:solidFill>
                          <a:srgbClr val="000000"/>
                        </a:solidFill>
                        <a:effectLst/>
                        <a:latin typeface="Arial Narrow"/>
                        <a:ea typeface="Times New Roman"/>
                        <a:cs typeface="Arial Narrow"/>
                      </a:endParaRPr>
                    </a:p>
                  </a:txBody>
                  <a:tcPr marL="29536" marR="29536" marT="0" marB="0" anchor="b">
                    <a:lnL>
                      <a:noFill/>
                    </a:lnL>
                    <a:lnR>
                      <a:noFill/>
                    </a:lnR>
                    <a:lnT>
                      <a:noFill/>
                    </a:lnT>
                    <a:lnB w="12700" cap="flat" cmpd="sng" algn="ctr">
                      <a:solidFill>
                        <a:srgbClr val="404F21"/>
                      </a:solidFill>
                      <a:prstDash val="solid"/>
                      <a:round/>
                      <a:headEnd type="none" w="med" len="med"/>
                      <a:tailEnd type="none" w="med" len="med"/>
                    </a:lnB>
                    <a:solidFill>
                      <a:srgbClr val="EAF1DD"/>
                    </a:solidFill>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a:txBody>
                    <a:bodyPr/>
                    <a:lstStyle/>
                    <a:p>
                      <a:pPr>
                        <a:lnSpc>
                          <a:spcPct val="115000"/>
                        </a:lnSpc>
                        <a:spcAft>
                          <a:spcPts val="1000"/>
                        </a:spcAft>
                      </a:pPr>
                      <a:r>
                        <a:rPr lang="ca-ES" sz="500">
                          <a:effectLst/>
                          <a:latin typeface="Calibri"/>
                          <a:ea typeface="Times New Roman"/>
                          <a:cs typeface="Times New Roman"/>
                        </a:rPr>
                        <a:t> </a:t>
                      </a:r>
                    </a:p>
                  </a:txBody>
                  <a:tcPr marL="0" marR="0" marT="0" marB="0" anchor="ctr">
                    <a:lnL>
                      <a:noFill/>
                    </a:lnL>
                    <a:lnR>
                      <a:noFill/>
                    </a:lnR>
                    <a:lnT>
                      <a:noFill/>
                    </a:lnT>
                    <a:lnB>
                      <a:noFill/>
                    </a:lnB>
                  </a:tcPr>
                </a:tc>
              </a:tr>
              <a:tr h="112819">
                <a:tc gridSpan="2">
                  <a:txBody>
                    <a:bodyPr/>
                    <a:lstStyle/>
                    <a:p>
                      <a:pPr>
                        <a:lnSpc>
                          <a:spcPts val="1000"/>
                        </a:lnSpc>
                        <a:spcAft>
                          <a:spcPts val="0"/>
                        </a:spcAft>
                      </a:pPr>
                      <a:r>
                        <a:rPr lang="ca-ES" sz="400">
                          <a:solidFill>
                            <a:srgbClr val="404F21"/>
                          </a:solidFill>
                          <a:effectLst/>
                          <a:latin typeface="Arial Narrow"/>
                          <a:ea typeface="Times New Roman"/>
                          <a:cs typeface="Arial"/>
                        </a:rPr>
                        <a:t>Objectius:</a:t>
                      </a:r>
                      <a:endParaRPr lang="ca-ES" sz="500">
                        <a:solidFill>
                          <a:srgbClr val="000000"/>
                        </a:solidFill>
                        <a:effectLst/>
                        <a:latin typeface="Arial Narrow"/>
                        <a:ea typeface="Times New Roman"/>
                        <a:cs typeface="Arial Narrow"/>
                      </a:endParaRPr>
                    </a:p>
                  </a:txBody>
                  <a:tcPr marL="7657" marR="7657" marT="0" marB="0" anchor="b">
                    <a:lnL>
                      <a:noFill/>
                    </a:lnL>
                    <a:lnR>
                      <a:noFill/>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tcPr>
                </a:tc>
                <a:tc hMerge="1">
                  <a:txBody>
                    <a:bodyPr/>
                    <a:lstStyle/>
                    <a:p>
                      <a:endParaRPr lang="ca-ES"/>
                    </a:p>
                  </a:txBody>
                  <a:tcPr/>
                </a:tc>
                <a:tc gridSpan="17">
                  <a:txBody>
                    <a:bodyPr/>
                    <a:lstStyle/>
                    <a:p>
                      <a:pPr>
                        <a:lnSpc>
                          <a:spcPts val="1000"/>
                        </a:lnSpc>
                        <a:spcAft>
                          <a:spcPts val="0"/>
                        </a:spcAft>
                      </a:pPr>
                      <a:r>
                        <a:rPr lang="ca-ES" sz="400">
                          <a:solidFill>
                            <a:srgbClr val="76923C"/>
                          </a:solidFill>
                          <a:effectLst/>
                          <a:latin typeface="Arial Narrow"/>
                          <a:ea typeface="Times New Roman"/>
                          <a:cs typeface="Arial"/>
                        </a:rPr>
                        <a:t> </a:t>
                      </a:r>
                      <a:endParaRPr lang="ca-ES" sz="500">
                        <a:solidFill>
                          <a:srgbClr val="000000"/>
                        </a:solidFill>
                        <a:effectLst/>
                        <a:latin typeface="Arial Narrow"/>
                        <a:ea typeface="Times New Roman"/>
                        <a:cs typeface="Arial Narrow"/>
                      </a:endParaRPr>
                    </a:p>
                  </a:txBody>
                  <a:tcPr marL="29536" marR="29536" marT="0" marB="0" anchor="b">
                    <a:lnL>
                      <a:noFill/>
                    </a:lnL>
                    <a:lnR>
                      <a:noFill/>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a:txBody>
                    <a:bodyPr/>
                    <a:lstStyle/>
                    <a:p>
                      <a:pPr>
                        <a:lnSpc>
                          <a:spcPct val="115000"/>
                        </a:lnSpc>
                        <a:spcAft>
                          <a:spcPts val="1000"/>
                        </a:spcAft>
                      </a:pPr>
                      <a:r>
                        <a:rPr lang="ca-ES" sz="500">
                          <a:effectLst/>
                          <a:latin typeface="Calibri"/>
                          <a:ea typeface="Times New Roman"/>
                          <a:cs typeface="Times New Roman"/>
                        </a:rPr>
                        <a:t> </a:t>
                      </a:r>
                    </a:p>
                  </a:txBody>
                  <a:tcPr marL="0" marR="0" marT="0" marB="0" anchor="ctr">
                    <a:lnL>
                      <a:noFill/>
                    </a:lnL>
                    <a:lnR>
                      <a:noFill/>
                    </a:lnR>
                    <a:lnT>
                      <a:noFill/>
                    </a:lnT>
                    <a:lnB>
                      <a:noFill/>
                    </a:lnB>
                  </a:tcPr>
                </a:tc>
              </a:tr>
              <a:tr h="121042">
                <a:tc gridSpan="19">
                  <a:txBody>
                    <a:bodyPr/>
                    <a:lstStyle/>
                    <a:p>
                      <a:pPr marR="70485">
                        <a:spcAft>
                          <a:spcPts val="0"/>
                        </a:spcAft>
                      </a:pPr>
                      <a:r>
                        <a:rPr lang="ca-ES" sz="500">
                          <a:solidFill>
                            <a:srgbClr val="76923C"/>
                          </a:solidFill>
                          <a:effectLst/>
                          <a:latin typeface="Arial Narrow"/>
                          <a:ea typeface="Times New Roman"/>
                          <a:cs typeface="Arial"/>
                        </a:rPr>
                        <a:t> </a:t>
                      </a:r>
                      <a:endParaRPr lang="ca-ES" sz="500">
                        <a:solidFill>
                          <a:srgbClr val="000000"/>
                        </a:solidFill>
                        <a:effectLst/>
                        <a:latin typeface="Arial Narrow"/>
                        <a:ea typeface="Times New Roman"/>
                        <a:cs typeface="Arial Narrow"/>
                      </a:endParaRPr>
                    </a:p>
                  </a:txBody>
                  <a:tcPr marL="7657" marR="7657"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solidFill>
                      <a:srgbClr val="EAF1DD"/>
                    </a:solidFill>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a:txBody>
                    <a:bodyPr/>
                    <a:lstStyle/>
                    <a:p>
                      <a:pPr>
                        <a:lnSpc>
                          <a:spcPct val="115000"/>
                        </a:lnSpc>
                        <a:spcAft>
                          <a:spcPts val="1000"/>
                        </a:spcAft>
                      </a:pPr>
                      <a:r>
                        <a:rPr lang="ca-ES" sz="500">
                          <a:effectLst/>
                          <a:latin typeface="Calibri"/>
                          <a:ea typeface="Times New Roman"/>
                          <a:cs typeface="Times New Roman"/>
                        </a:rPr>
                        <a:t> </a:t>
                      </a:r>
                    </a:p>
                  </a:txBody>
                  <a:tcPr marL="0" marR="0" marT="0" marB="0" anchor="ctr">
                    <a:lnL w="12700" cap="flat" cmpd="sng" algn="ctr">
                      <a:solidFill>
                        <a:srgbClr val="404F21"/>
                      </a:solidFill>
                      <a:prstDash val="solid"/>
                      <a:round/>
                      <a:headEnd type="none" w="med" len="med"/>
                      <a:tailEnd type="none" w="med" len="med"/>
                    </a:lnL>
                    <a:lnR>
                      <a:noFill/>
                    </a:lnR>
                    <a:lnT>
                      <a:noFill/>
                    </a:lnT>
                    <a:lnB>
                      <a:noFill/>
                    </a:lnB>
                  </a:tcPr>
                </a:tc>
              </a:tr>
              <a:tr h="112819">
                <a:tc>
                  <a:txBody>
                    <a:bodyPr/>
                    <a:lstStyle/>
                    <a:p>
                      <a:pPr>
                        <a:lnSpc>
                          <a:spcPts val="1000"/>
                        </a:lnSpc>
                        <a:spcAft>
                          <a:spcPts val="0"/>
                        </a:spcAft>
                      </a:pPr>
                      <a:r>
                        <a:rPr lang="ca-ES" sz="400">
                          <a:solidFill>
                            <a:srgbClr val="404F21"/>
                          </a:solidFill>
                          <a:effectLst/>
                          <a:latin typeface="Arial Narrow"/>
                          <a:ea typeface="Times New Roman"/>
                          <a:cs typeface="Arial"/>
                        </a:rPr>
                        <a:t>Valors:</a:t>
                      </a:r>
                      <a:endParaRPr lang="ca-ES" sz="500">
                        <a:solidFill>
                          <a:srgbClr val="000000"/>
                        </a:solidFill>
                        <a:effectLst/>
                        <a:latin typeface="Arial Narrow"/>
                        <a:ea typeface="Times New Roman"/>
                        <a:cs typeface="Arial Narrow"/>
                      </a:endParaRPr>
                    </a:p>
                  </a:txBody>
                  <a:tcPr marL="7657" marR="7657" marT="0" marB="0" anchor="b">
                    <a:lnL>
                      <a:noFill/>
                    </a:lnL>
                    <a:lnR>
                      <a:noFill/>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tcPr>
                </a:tc>
                <a:tc gridSpan="18">
                  <a:txBody>
                    <a:bodyPr/>
                    <a:lstStyle/>
                    <a:p>
                      <a:pPr>
                        <a:lnSpc>
                          <a:spcPts val="1000"/>
                        </a:lnSpc>
                        <a:spcAft>
                          <a:spcPts val="0"/>
                        </a:spcAft>
                      </a:pPr>
                      <a:r>
                        <a:rPr lang="ca-ES" sz="300">
                          <a:solidFill>
                            <a:srgbClr val="76923C"/>
                          </a:solidFill>
                          <a:effectLst/>
                          <a:latin typeface="Arial Narrow"/>
                          <a:ea typeface="Times New Roman"/>
                          <a:cs typeface="Arial"/>
                        </a:rPr>
                        <a:t> </a:t>
                      </a:r>
                      <a:endParaRPr lang="ca-ES" sz="500">
                        <a:solidFill>
                          <a:srgbClr val="000000"/>
                        </a:solidFill>
                        <a:effectLst/>
                        <a:latin typeface="Arial Narrow"/>
                        <a:ea typeface="Times New Roman"/>
                        <a:cs typeface="Arial Narrow"/>
                      </a:endParaRPr>
                    </a:p>
                  </a:txBody>
                  <a:tcPr marL="29536" marR="29536" marT="0" marB="0" anchor="b">
                    <a:lnL>
                      <a:noFill/>
                    </a:lnL>
                    <a:lnR>
                      <a:noFill/>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a:txBody>
                    <a:bodyPr/>
                    <a:lstStyle/>
                    <a:p>
                      <a:pPr>
                        <a:lnSpc>
                          <a:spcPct val="115000"/>
                        </a:lnSpc>
                        <a:spcAft>
                          <a:spcPts val="1000"/>
                        </a:spcAft>
                      </a:pPr>
                      <a:r>
                        <a:rPr lang="ca-ES" sz="500">
                          <a:effectLst/>
                          <a:latin typeface="Calibri"/>
                          <a:ea typeface="Times New Roman"/>
                          <a:cs typeface="Times New Roman"/>
                        </a:rPr>
                        <a:t> </a:t>
                      </a:r>
                    </a:p>
                  </a:txBody>
                  <a:tcPr marL="0" marR="0" marT="0" marB="0" anchor="ctr">
                    <a:lnL>
                      <a:noFill/>
                    </a:lnL>
                    <a:lnR>
                      <a:noFill/>
                    </a:lnR>
                    <a:lnT>
                      <a:noFill/>
                    </a:lnT>
                    <a:lnB>
                      <a:noFill/>
                    </a:lnB>
                  </a:tcPr>
                </a:tc>
              </a:tr>
              <a:tr h="125377">
                <a:tc gridSpan="19">
                  <a:txBody>
                    <a:bodyPr/>
                    <a:lstStyle/>
                    <a:p>
                      <a:pPr marR="70485">
                        <a:lnSpc>
                          <a:spcPts val="1000"/>
                        </a:lnSpc>
                        <a:spcAft>
                          <a:spcPts val="0"/>
                        </a:spcAft>
                      </a:pPr>
                      <a:r>
                        <a:rPr lang="ca-ES" sz="300">
                          <a:solidFill>
                            <a:srgbClr val="76923C"/>
                          </a:solidFill>
                          <a:effectLst/>
                          <a:latin typeface="Arial Narrow"/>
                          <a:ea typeface="Times New Roman"/>
                          <a:cs typeface="Arial"/>
                        </a:rPr>
                        <a:t> </a:t>
                      </a:r>
                      <a:endParaRPr lang="ca-ES" sz="500">
                        <a:solidFill>
                          <a:srgbClr val="000000"/>
                        </a:solidFill>
                        <a:effectLst/>
                        <a:latin typeface="Arial Narrow"/>
                        <a:ea typeface="Times New Roman"/>
                        <a:cs typeface="Arial Narrow"/>
                      </a:endParaRPr>
                    </a:p>
                  </a:txBody>
                  <a:tcPr marL="7657" marR="7657"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404F2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a:txBody>
                    <a:bodyPr/>
                    <a:lstStyle/>
                    <a:p>
                      <a:pPr>
                        <a:lnSpc>
                          <a:spcPct val="115000"/>
                        </a:lnSpc>
                        <a:spcAft>
                          <a:spcPts val="1000"/>
                        </a:spcAft>
                      </a:pPr>
                      <a:r>
                        <a:rPr lang="ca-ES" sz="500">
                          <a:effectLst/>
                          <a:latin typeface="Calibri"/>
                          <a:ea typeface="Times New Roman"/>
                          <a:cs typeface="Times New Roman"/>
                        </a:rPr>
                        <a:t> </a:t>
                      </a:r>
                    </a:p>
                  </a:txBody>
                  <a:tcPr marL="0" marR="0" marT="0" marB="0" anchor="ctr">
                    <a:lnL w="12700" cap="flat" cmpd="sng" algn="ctr">
                      <a:solidFill>
                        <a:srgbClr val="404F21"/>
                      </a:solidFill>
                      <a:prstDash val="solid"/>
                      <a:round/>
                      <a:headEnd type="none" w="med" len="med"/>
                      <a:tailEnd type="none" w="med" len="med"/>
                    </a:lnL>
                    <a:lnR>
                      <a:noFill/>
                    </a:lnR>
                    <a:lnT>
                      <a:noFill/>
                    </a:lnT>
                    <a:lnB>
                      <a:noFill/>
                    </a:lnB>
                  </a:tcPr>
                </a:tc>
              </a:tr>
              <a:tr h="112819">
                <a:tc gridSpan="19">
                  <a:txBody>
                    <a:bodyPr/>
                    <a:lstStyle/>
                    <a:p>
                      <a:pPr>
                        <a:lnSpc>
                          <a:spcPts val="1000"/>
                        </a:lnSpc>
                        <a:spcAft>
                          <a:spcPts val="0"/>
                        </a:spcAft>
                      </a:pPr>
                      <a:r>
                        <a:rPr lang="ca-ES" sz="400">
                          <a:solidFill>
                            <a:srgbClr val="404F21"/>
                          </a:solidFill>
                          <a:effectLst/>
                          <a:latin typeface="Arial Narrow"/>
                          <a:ea typeface="Times New Roman"/>
                          <a:cs typeface="Arial"/>
                        </a:rPr>
                        <a:t>Igualtat de  gènere a l’entitat:</a:t>
                      </a:r>
                      <a:endParaRPr lang="ca-ES" sz="500">
                        <a:solidFill>
                          <a:srgbClr val="000000"/>
                        </a:solidFill>
                        <a:effectLst/>
                        <a:latin typeface="Arial Narrow"/>
                        <a:ea typeface="Times New Roman"/>
                        <a:cs typeface="Arial Narrow"/>
                      </a:endParaRPr>
                    </a:p>
                  </a:txBody>
                  <a:tcPr marL="7657" marR="76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a:txBody>
                    <a:bodyPr/>
                    <a:lstStyle/>
                    <a:p>
                      <a:pPr>
                        <a:lnSpc>
                          <a:spcPct val="115000"/>
                        </a:lnSpc>
                        <a:spcAft>
                          <a:spcPts val="1000"/>
                        </a:spcAft>
                      </a:pPr>
                      <a:r>
                        <a:rPr lang="ca-ES" sz="500">
                          <a:effectLst/>
                          <a:latin typeface="Calibri"/>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121042">
                <a:tc gridSpan="19">
                  <a:txBody>
                    <a:bodyPr/>
                    <a:lstStyle/>
                    <a:p>
                      <a:pPr marR="70485">
                        <a:spcAft>
                          <a:spcPts val="0"/>
                        </a:spcAft>
                      </a:pPr>
                      <a:r>
                        <a:rPr lang="ca-ES" sz="500">
                          <a:solidFill>
                            <a:srgbClr val="76923C"/>
                          </a:solidFill>
                          <a:effectLst/>
                          <a:latin typeface="Arial Narrow"/>
                          <a:ea typeface="Times New Roman"/>
                          <a:cs typeface="Arial"/>
                        </a:rPr>
                        <a:t> </a:t>
                      </a:r>
                      <a:endParaRPr lang="ca-ES" sz="500">
                        <a:solidFill>
                          <a:srgbClr val="000000"/>
                        </a:solidFill>
                        <a:effectLst/>
                        <a:latin typeface="Arial Narrow"/>
                        <a:ea typeface="Times New Roman"/>
                        <a:cs typeface="Arial Narrow"/>
                      </a:endParaRPr>
                    </a:p>
                  </a:txBody>
                  <a:tcPr marL="7657" marR="7657"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04F21"/>
                      </a:solidFill>
                      <a:prstDash val="solid"/>
                      <a:round/>
                      <a:headEnd type="none" w="med" len="med"/>
                      <a:tailEnd type="none" w="med" len="med"/>
                    </a:lnB>
                    <a:solidFill>
                      <a:srgbClr val="EAF1DD"/>
                    </a:solidFill>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a:txBody>
                    <a:bodyPr/>
                    <a:lstStyle/>
                    <a:p>
                      <a:pPr>
                        <a:lnSpc>
                          <a:spcPct val="115000"/>
                        </a:lnSpc>
                        <a:spcAft>
                          <a:spcPts val="1000"/>
                        </a:spcAft>
                      </a:pPr>
                      <a:r>
                        <a:rPr lang="ca-ES" sz="500">
                          <a:effectLst/>
                          <a:latin typeface="Calibri"/>
                          <a:ea typeface="Times New Roman"/>
                          <a:cs typeface="Times New Roman"/>
                        </a:rPr>
                        <a:t> </a:t>
                      </a:r>
                    </a:p>
                  </a:txBody>
                  <a:tcPr marL="0" marR="0" marT="0" marB="0" anchor="ctr">
                    <a:lnL w="12700" cap="flat" cmpd="sng" algn="ctr">
                      <a:solidFill>
                        <a:srgbClr val="404F21"/>
                      </a:solidFill>
                      <a:prstDash val="solid"/>
                      <a:round/>
                      <a:headEnd type="none" w="med" len="med"/>
                      <a:tailEnd type="none" w="med" len="med"/>
                    </a:lnL>
                    <a:lnR>
                      <a:noFill/>
                    </a:lnR>
                    <a:lnT>
                      <a:noFill/>
                    </a:lnT>
                    <a:lnB>
                      <a:noFill/>
                    </a:lnB>
                  </a:tcPr>
                </a:tc>
              </a:tr>
              <a:tr h="82019">
                <a:tc gridSpan="19">
                  <a:txBody>
                    <a:bodyPr/>
                    <a:lstStyle/>
                    <a:p>
                      <a:pPr>
                        <a:spcBef>
                          <a:spcPts val="600"/>
                        </a:spcBef>
                        <a:spcAft>
                          <a:spcPts val="0"/>
                        </a:spcAft>
                      </a:pPr>
                      <a:r>
                        <a:rPr lang="ca-ES" sz="500" b="1">
                          <a:solidFill>
                            <a:srgbClr val="404F21"/>
                          </a:solidFill>
                          <a:effectLst/>
                          <a:latin typeface="Arial Narrow"/>
                          <a:ea typeface="Times New Roman"/>
                          <a:cs typeface="Arial"/>
                        </a:rPr>
                        <a:t>4. PRINCIPALS PROJECTES I/O SERVEIS DESENVOLUPATS</a:t>
                      </a:r>
                      <a:endParaRPr lang="ca-ES" sz="500">
                        <a:solidFill>
                          <a:srgbClr val="000000"/>
                        </a:solidFill>
                        <a:effectLst/>
                        <a:latin typeface="Arial Narrow"/>
                        <a:ea typeface="Times New Roman"/>
                        <a:cs typeface="Arial Narrow"/>
                      </a:endParaRPr>
                    </a:p>
                  </a:txBody>
                  <a:tcPr marL="7657" marR="7657" marT="0" marB="0" anchor="ctr">
                    <a:lnL>
                      <a:noFill/>
                    </a:lnL>
                    <a:lnR>
                      <a:noFill/>
                    </a:lnR>
                    <a:lnT w="12700" cap="flat" cmpd="sng" algn="ctr">
                      <a:solidFill>
                        <a:srgbClr val="404F21"/>
                      </a:solidFill>
                      <a:prstDash val="solid"/>
                      <a:round/>
                      <a:headEnd type="none" w="med" len="med"/>
                      <a:tailEnd type="none" w="med" len="med"/>
                    </a:lnT>
                    <a:lnB>
                      <a:noFill/>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a:txBody>
                    <a:bodyPr/>
                    <a:lstStyle/>
                    <a:p>
                      <a:pPr>
                        <a:lnSpc>
                          <a:spcPct val="115000"/>
                        </a:lnSpc>
                        <a:spcAft>
                          <a:spcPts val="1000"/>
                        </a:spcAft>
                      </a:pPr>
                      <a:r>
                        <a:rPr lang="ca-ES" sz="500">
                          <a:effectLst/>
                          <a:latin typeface="Calibri"/>
                          <a:ea typeface="Times New Roman"/>
                          <a:cs typeface="Times New Roman"/>
                        </a:rPr>
                        <a:t> </a:t>
                      </a:r>
                    </a:p>
                  </a:txBody>
                  <a:tcPr marL="0" marR="0" marT="0" marB="0" anchor="ctr">
                    <a:lnL>
                      <a:noFill/>
                    </a:lnL>
                    <a:lnR>
                      <a:noFill/>
                    </a:lnR>
                    <a:lnT>
                      <a:noFill/>
                    </a:lnT>
                    <a:lnB>
                      <a:noFill/>
                    </a:lnB>
                  </a:tcPr>
                </a:tc>
              </a:tr>
              <a:tr h="112819">
                <a:tc gridSpan="16">
                  <a:txBody>
                    <a:bodyPr/>
                    <a:lstStyle/>
                    <a:p>
                      <a:pPr>
                        <a:lnSpc>
                          <a:spcPts val="1000"/>
                        </a:lnSpc>
                        <a:spcAft>
                          <a:spcPts val="600"/>
                        </a:spcAft>
                      </a:pPr>
                      <a:r>
                        <a:rPr lang="ca-ES" sz="400" b="1">
                          <a:solidFill>
                            <a:srgbClr val="404F21"/>
                          </a:solidFill>
                          <a:effectLst/>
                          <a:latin typeface="Arial Narrow"/>
                          <a:ea typeface="Times New Roman"/>
                          <a:cs typeface="Arial"/>
                        </a:rPr>
                        <a:t>Principals projectes realitzats durant l’any 2016</a:t>
                      </a:r>
                      <a:endParaRPr lang="ca-ES" sz="500">
                        <a:solidFill>
                          <a:srgbClr val="000000"/>
                        </a:solidFill>
                        <a:effectLst/>
                        <a:latin typeface="Arial Narrow"/>
                        <a:ea typeface="Times New Roman"/>
                        <a:cs typeface="Arial Narrow"/>
                      </a:endParaRPr>
                    </a:p>
                  </a:txBody>
                  <a:tcPr marL="7657" marR="7657" marT="0" marB="0" anchor="b">
                    <a:lnL>
                      <a:noFill/>
                    </a:lnL>
                    <a:lnR>
                      <a:noFill/>
                    </a:lnR>
                    <a:lnT>
                      <a:noFill/>
                    </a:lnT>
                    <a:lnB>
                      <a:noFill/>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gridSpan="3">
                  <a:txBody>
                    <a:bodyPr/>
                    <a:lstStyle/>
                    <a:p>
                      <a:pPr>
                        <a:lnSpc>
                          <a:spcPts val="1000"/>
                        </a:lnSpc>
                        <a:spcAft>
                          <a:spcPts val="600"/>
                        </a:spcAft>
                      </a:pPr>
                      <a:r>
                        <a:rPr lang="ca-ES" sz="400">
                          <a:solidFill>
                            <a:srgbClr val="404F21"/>
                          </a:solidFill>
                          <a:effectLst/>
                          <a:latin typeface="Arial Narrow"/>
                          <a:ea typeface="Times New Roman"/>
                          <a:cs typeface="Arial"/>
                        </a:rPr>
                        <a:t> </a:t>
                      </a:r>
                      <a:endParaRPr lang="ca-ES" sz="500">
                        <a:solidFill>
                          <a:srgbClr val="000000"/>
                        </a:solidFill>
                        <a:effectLst/>
                        <a:latin typeface="Arial Narrow"/>
                        <a:ea typeface="Times New Roman"/>
                        <a:cs typeface="Arial Narrow"/>
                      </a:endParaRPr>
                    </a:p>
                  </a:txBody>
                  <a:tcPr marL="29536" marR="29536" marT="0" marB="0" anchor="b">
                    <a:lnL>
                      <a:noFill/>
                    </a:lnL>
                    <a:lnR>
                      <a:noFill/>
                    </a:lnR>
                    <a:lnT>
                      <a:noFill/>
                    </a:lnT>
                    <a:lnB>
                      <a:noFill/>
                    </a:lnB>
                  </a:tcPr>
                </a:tc>
                <a:tc hMerge="1">
                  <a:txBody>
                    <a:bodyPr/>
                    <a:lstStyle/>
                    <a:p>
                      <a:endParaRPr lang="ca-ES"/>
                    </a:p>
                  </a:txBody>
                  <a:tcPr/>
                </a:tc>
                <a:tc hMerge="1">
                  <a:txBody>
                    <a:bodyPr/>
                    <a:lstStyle/>
                    <a:p>
                      <a:endParaRPr lang="ca-ES"/>
                    </a:p>
                  </a:txBody>
                  <a:tcPr/>
                </a:tc>
                <a:tc>
                  <a:txBody>
                    <a:bodyPr/>
                    <a:lstStyle/>
                    <a:p>
                      <a:pPr>
                        <a:lnSpc>
                          <a:spcPct val="115000"/>
                        </a:lnSpc>
                        <a:spcAft>
                          <a:spcPts val="1000"/>
                        </a:spcAft>
                      </a:pPr>
                      <a:r>
                        <a:rPr lang="ca-ES" sz="500">
                          <a:effectLst/>
                          <a:latin typeface="Calibri"/>
                          <a:ea typeface="Times New Roman"/>
                          <a:cs typeface="Times New Roman"/>
                        </a:rPr>
                        <a:t> </a:t>
                      </a:r>
                    </a:p>
                  </a:txBody>
                  <a:tcPr marL="0" marR="0" marT="0" marB="0" anchor="ctr">
                    <a:lnL>
                      <a:noFill/>
                    </a:lnL>
                    <a:lnR>
                      <a:noFill/>
                    </a:lnR>
                    <a:lnT>
                      <a:noFill/>
                    </a:lnT>
                    <a:lnB>
                      <a:noFill/>
                    </a:lnB>
                  </a:tcPr>
                </a:tc>
              </a:tr>
              <a:tr h="201075">
                <a:tc gridSpan="19">
                  <a:txBody>
                    <a:bodyPr/>
                    <a:lstStyle/>
                    <a:p>
                      <a:endParaRPr lang="ca-ES" sz="800"/>
                    </a:p>
                  </a:txBody>
                  <a:tcPr marL="7657" marR="7657" marT="0"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a:txBody>
                    <a:bodyPr/>
                    <a:lstStyle/>
                    <a:p>
                      <a:endParaRPr lang="ca-ES" sz="800"/>
                    </a:p>
                  </a:txBody>
                  <a:tcPr marL="39381" marR="39381" marT="19690" marB="19690">
                    <a:lnL>
                      <a:noFill/>
                    </a:lnL>
                    <a:lnT>
                      <a:noFill/>
                    </a:lnT>
                  </a:tcPr>
                </a:tc>
              </a:tr>
              <a:tr h="451276">
                <a:tc>
                  <a:txBody>
                    <a:bodyPr/>
                    <a:lstStyle/>
                    <a:p>
                      <a:pPr marR="70485" algn="ctr">
                        <a:lnSpc>
                          <a:spcPts val="1000"/>
                        </a:lnSpc>
                        <a:spcAft>
                          <a:spcPts val="0"/>
                        </a:spcAft>
                      </a:pPr>
                      <a:r>
                        <a:rPr lang="ca-ES" sz="400" b="1">
                          <a:solidFill>
                            <a:srgbClr val="FFFFFF"/>
                          </a:solidFill>
                          <a:effectLst/>
                          <a:latin typeface="Arial Narrow"/>
                          <a:ea typeface="Times New Roman"/>
                          <a:cs typeface="Arial"/>
                        </a:rPr>
                        <a:t>Nom del/s projecte/s</a:t>
                      </a:r>
                      <a:endParaRPr lang="ca-ES" sz="500">
                        <a:solidFill>
                          <a:srgbClr val="000000"/>
                        </a:solidFill>
                        <a:effectLst/>
                        <a:latin typeface="Arial Narrow"/>
                        <a:ea typeface="Times New Roman"/>
                        <a:cs typeface="Arial Narrow"/>
                      </a:endParaRPr>
                    </a:p>
                  </a:txBody>
                  <a:tcPr marL="29536" marR="29536" marT="0" marB="0">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04F21"/>
                    </a:solidFill>
                  </a:tcPr>
                </a:tc>
                <a:tc>
                  <a:txBody>
                    <a:bodyPr/>
                    <a:lstStyle/>
                    <a:p>
                      <a:pPr marR="70485" algn="ctr">
                        <a:lnSpc>
                          <a:spcPts val="1000"/>
                        </a:lnSpc>
                        <a:spcAft>
                          <a:spcPts val="0"/>
                        </a:spcAft>
                      </a:pPr>
                      <a:r>
                        <a:rPr lang="ca-ES" sz="400" b="1">
                          <a:solidFill>
                            <a:srgbClr val="FFFFFF"/>
                          </a:solidFill>
                          <a:effectLst/>
                          <a:latin typeface="Arial Narrow"/>
                          <a:ea typeface="Times New Roman"/>
                          <a:cs typeface="Arial"/>
                        </a:rPr>
                        <a:t>Durada </a:t>
                      </a:r>
                      <a:endParaRPr lang="ca-ES" sz="500">
                        <a:solidFill>
                          <a:srgbClr val="000000"/>
                        </a:solidFill>
                        <a:effectLst/>
                        <a:latin typeface="Arial Narrow"/>
                        <a:ea typeface="Times New Roman"/>
                        <a:cs typeface="Arial Narrow"/>
                      </a:endParaRPr>
                    </a:p>
                    <a:p>
                      <a:pPr marR="70485" algn="ctr">
                        <a:lnSpc>
                          <a:spcPts val="1000"/>
                        </a:lnSpc>
                        <a:spcAft>
                          <a:spcPts val="0"/>
                        </a:spcAft>
                      </a:pPr>
                      <a:r>
                        <a:rPr lang="ca-ES" sz="400">
                          <a:solidFill>
                            <a:srgbClr val="FFFFFF"/>
                          </a:solidFill>
                          <a:effectLst/>
                          <a:latin typeface="Arial Narrow"/>
                          <a:ea typeface="Times New Roman"/>
                          <a:cs typeface="Arial"/>
                        </a:rPr>
                        <a:t>(en mesos)</a:t>
                      </a:r>
                      <a:endParaRPr lang="ca-ES" sz="500">
                        <a:solidFill>
                          <a:srgbClr val="000000"/>
                        </a:solidFill>
                        <a:effectLst/>
                        <a:latin typeface="Arial Narrow"/>
                        <a:ea typeface="Times New Roman"/>
                        <a:cs typeface="Arial Narrow"/>
                      </a:endParaRPr>
                    </a:p>
                  </a:txBody>
                  <a:tcPr marL="29536" marR="2953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04F21"/>
                    </a:solidFill>
                  </a:tcPr>
                </a:tc>
                <a:tc>
                  <a:txBody>
                    <a:bodyPr/>
                    <a:lstStyle/>
                    <a:p>
                      <a:pPr marR="70485" algn="ctr">
                        <a:lnSpc>
                          <a:spcPts val="1000"/>
                        </a:lnSpc>
                        <a:spcAft>
                          <a:spcPts val="0"/>
                        </a:spcAft>
                      </a:pPr>
                      <a:r>
                        <a:rPr lang="ca-ES" sz="400" b="1">
                          <a:solidFill>
                            <a:srgbClr val="FFFFFF"/>
                          </a:solidFill>
                          <a:effectLst/>
                          <a:latin typeface="Arial Narrow"/>
                          <a:ea typeface="Times New Roman"/>
                          <a:cs typeface="Arial"/>
                        </a:rPr>
                        <a:t>Entitats col·laboradores </a:t>
                      </a:r>
                      <a:endParaRPr lang="ca-ES" sz="500">
                        <a:solidFill>
                          <a:srgbClr val="000000"/>
                        </a:solidFill>
                        <a:effectLst/>
                        <a:latin typeface="Arial Narrow"/>
                        <a:ea typeface="Times New Roman"/>
                        <a:cs typeface="Arial Narrow"/>
                      </a:endParaRPr>
                    </a:p>
                    <a:p>
                      <a:pPr marR="70485" algn="ctr">
                        <a:lnSpc>
                          <a:spcPts val="1000"/>
                        </a:lnSpc>
                        <a:spcAft>
                          <a:spcPts val="0"/>
                        </a:spcAft>
                      </a:pPr>
                      <a:r>
                        <a:rPr lang="ca-ES" sz="400">
                          <a:solidFill>
                            <a:srgbClr val="FFFFFF"/>
                          </a:solidFill>
                          <a:effectLst/>
                          <a:latin typeface="Arial Narrow"/>
                          <a:ea typeface="Times New Roman"/>
                          <a:cs typeface="Arial"/>
                        </a:rPr>
                        <a:t>(si escau)</a:t>
                      </a:r>
                      <a:endParaRPr lang="ca-ES" sz="500">
                        <a:solidFill>
                          <a:srgbClr val="000000"/>
                        </a:solidFill>
                        <a:effectLst/>
                        <a:latin typeface="Arial Narrow"/>
                        <a:ea typeface="Times New Roman"/>
                        <a:cs typeface="Arial Narrow"/>
                      </a:endParaRPr>
                    </a:p>
                  </a:txBody>
                  <a:tcPr marL="29536" marR="2953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04F21"/>
                    </a:solidFill>
                  </a:tcPr>
                </a:tc>
                <a:tc>
                  <a:txBody>
                    <a:bodyPr/>
                    <a:lstStyle/>
                    <a:p>
                      <a:pPr marR="70485" algn="ctr">
                        <a:lnSpc>
                          <a:spcPts val="1000"/>
                        </a:lnSpc>
                        <a:spcAft>
                          <a:spcPts val="0"/>
                        </a:spcAft>
                      </a:pPr>
                      <a:r>
                        <a:rPr lang="ca-ES" sz="400" b="1">
                          <a:solidFill>
                            <a:srgbClr val="FFFFFF"/>
                          </a:solidFill>
                          <a:effectLst/>
                          <a:latin typeface="Arial Narrow"/>
                          <a:ea typeface="Times New Roman"/>
                          <a:cs typeface="Arial"/>
                        </a:rPr>
                        <a:t>Beneficiaris Directes per sexe</a:t>
                      </a:r>
                      <a:endParaRPr lang="ca-ES" sz="500">
                        <a:solidFill>
                          <a:srgbClr val="000000"/>
                        </a:solidFill>
                        <a:effectLst/>
                        <a:latin typeface="Arial Narrow"/>
                        <a:ea typeface="Times New Roman"/>
                        <a:cs typeface="Arial Narrow"/>
                      </a:endParaRPr>
                    </a:p>
                    <a:p>
                      <a:pPr marR="70485" algn="ctr">
                        <a:lnSpc>
                          <a:spcPts val="1000"/>
                        </a:lnSpc>
                        <a:spcAft>
                          <a:spcPts val="0"/>
                        </a:spcAft>
                      </a:pPr>
                      <a:r>
                        <a:rPr lang="ca-ES" sz="400">
                          <a:solidFill>
                            <a:srgbClr val="FFFFFF"/>
                          </a:solidFill>
                          <a:effectLst/>
                          <a:latin typeface="Arial Narrow"/>
                          <a:ea typeface="Times New Roman"/>
                          <a:cs typeface="Arial"/>
                        </a:rPr>
                        <a:t>(col·lectiu, barri, districte)</a:t>
                      </a:r>
                      <a:endParaRPr lang="ca-ES" sz="500">
                        <a:solidFill>
                          <a:srgbClr val="000000"/>
                        </a:solidFill>
                        <a:effectLst/>
                        <a:latin typeface="Arial Narrow"/>
                        <a:ea typeface="Times New Roman"/>
                        <a:cs typeface="Arial Narrow"/>
                      </a:endParaRPr>
                    </a:p>
                  </a:txBody>
                  <a:tcPr marL="29536" marR="29536" marT="0" marB="0">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04F21"/>
                    </a:solidFill>
                  </a:tcPr>
                </a:tc>
                <a:tc>
                  <a:txBody>
                    <a:bodyPr/>
                    <a:lstStyle/>
                    <a:p>
                      <a:endParaRPr lang="ca-ES" sz="800"/>
                    </a:p>
                  </a:txBody>
                  <a:tcPr marL="39381" marR="39381" marT="19690" marB="19690">
                    <a:lnL w="12700" cap="flat" cmpd="sng" algn="ctr">
                      <a:solidFill>
                        <a:srgbClr val="000000"/>
                      </a:solidFill>
                      <a:prstDash val="solid"/>
                      <a:round/>
                      <a:headEnd type="none" w="med" len="med"/>
                      <a:tailEnd type="none" w="med" len="med"/>
                    </a:lnL>
                    <a:lnT>
                      <a:noFill/>
                    </a:lnT>
                  </a:tcPr>
                </a:tc>
                <a:tc>
                  <a:txBody>
                    <a:bodyPr/>
                    <a:lstStyle/>
                    <a:p>
                      <a:endParaRPr lang="ca-ES" sz="800"/>
                    </a:p>
                  </a:txBody>
                  <a:tcPr marL="39381" marR="39381" marT="19690" marB="19690">
                    <a:lnT>
                      <a:noFill/>
                    </a:lnT>
                  </a:tcPr>
                </a:tc>
                <a:tc>
                  <a:txBody>
                    <a:bodyPr/>
                    <a:lstStyle/>
                    <a:p>
                      <a:endParaRPr lang="ca-ES" sz="800"/>
                    </a:p>
                  </a:txBody>
                  <a:tcPr marL="39381" marR="39381" marT="19690" marB="19690">
                    <a:lnT>
                      <a:noFill/>
                    </a:lnT>
                  </a:tcPr>
                </a:tc>
                <a:tc>
                  <a:txBody>
                    <a:bodyPr/>
                    <a:lstStyle/>
                    <a:p>
                      <a:endParaRPr lang="ca-ES" sz="800"/>
                    </a:p>
                  </a:txBody>
                  <a:tcPr marL="39381" marR="39381" marT="19690" marB="19690">
                    <a:lnT>
                      <a:noFill/>
                    </a:lnT>
                  </a:tcPr>
                </a:tc>
                <a:tc>
                  <a:txBody>
                    <a:bodyPr/>
                    <a:lstStyle/>
                    <a:p>
                      <a:endParaRPr lang="ca-ES" sz="800"/>
                    </a:p>
                  </a:txBody>
                  <a:tcPr marL="39381" marR="39381" marT="19690" marB="19690">
                    <a:lnT>
                      <a:noFill/>
                    </a:lnT>
                  </a:tcPr>
                </a:tc>
                <a:tc>
                  <a:txBody>
                    <a:bodyPr/>
                    <a:lstStyle/>
                    <a:p>
                      <a:endParaRPr lang="ca-ES" sz="800"/>
                    </a:p>
                  </a:txBody>
                  <a:tcPr marL="39381" marR="39381" marT="19690" marB="19690">
                    <a:lnT>
                      <a:noFill/>
                    </a:lnT>
                  </a:tcPr>
                </a:tc>
                <a:tc>
                  <a:txBody>
                    <a:bodyPr/>
                    <a:lstStyle/>
                    <a:p>
                      <a:endParaRPr lang="ca-ES" sz="800" dirty="0"/>
                    </a:p>
                  </a:txBody>
                  <a:tcPr marL="39381" marR="39381" marT="19690" marB="19690">
                    <a:lnT>
                      <a:noFill/>
                    </a:lnT>
                  </a:tcPr>
                </a:tc>
                <a:tc>
                  <a:txBody>
                    <a:bodyPr/>
                    <a:lstStyle/>
                    <a:p>
                      <a:endParaRPr lang="ca-ES" sz="800"/>
                    </a:p>
                  </a:txBody>
                  <a:tcPr marL="39381" marR="39381" marT="19690" marB="19690">
                    <a:lnT>
                      <a:noFill/>
                    </a:lnT>
                  </a:tcPr>
                </a:tc>
                <a:tc>
                  <a:txBody>
                    <a:bodyPr/>
                    <a:lstStyle/>
                    <a:p>
                      <a:endParaRPr lang="ca-ES" sz="800"/>
                    </a:p>
                  </a:txBody>
                  <a:tcPr marL="39381" marR="39381" marT="19690" marB="19690">
                    <a:lnT>
                      <a:noFill/>
                    </a:lnT>
                  </a:tcPr>
                </a:tc>
                <a:tc>
                  <a:txBody>
                    <a:bodyPr/>
                    <a:lstStyle/>
                    <a:p>
                      <a:endParaRPr lang="ca-ES" sz="800"/>
                    </a:p>
                  </a:txBody>
                  <a:tcPr marL="39381" marR="39381" marT="19690" marB="19690">
                    <a:lnT>
                      <a:noFill/>
                    </a:lnT>
                  </a:tcPr>
                </a:tc>
                <a:tc>
                  <a:txBody>
                    <a:bodyPr/>
                    <a:lstStyle/>
                    <a:p>
                      <a:endParaRPr lang="ca-ES" sz="800"/>
                    </a:p>
                  </a:txBody>
                  <a:tcPr marL="39381" marR="39381" marT="19690" marB="19690">
                    <a:lnT>
                      <a:noFill/>
                    </a:lnT>
                  </a:tcPr>
                </a:tc>
                <a:tc>
                  <a:txBody>
                    <a:bodyPr/>
                    <a:lstStyle/>
                    <a:p>
                      <a:endParaRPr lang="ca-ES" sz="800"/>
                    </a:p>
                  </a:txBody>
                  <a:tcPr marL="39381" marR="39381" marT="19690" marB="19690">
                    <a:lnT>
                      <a:noFill/>
                    </a:lnT>
                  </a:tcPr>
                </a:tc>
                <a:tc>
                  <a:txBody>
                    <a:bodyPr/>
                    <a:lstStyle/>
                    <a:p>
                      <a:endParaRPr lang="ca-ES" sz="800"/>
                    </a:p>
                  </a:txBody>
                  <a:tcPr marL="39381" marR="39381" marT="19690" marB="19690">
                    <a:lnT>
                      <a:noFill/>
                    </a:lnT>
                  </a:tcPr>
                </a:tc>
                <a:tc>
                  <a:txBody>
                    <a:bodyPr/>
                    <a:lstStyle/>
                    <a:p>
                      <a:endParaRPr lang="ca-ES" sz="800"/>
                    </a:p>
                  </a:txBody>
                  <a:tcPr marL="39381" marR="39381" marT="19690" marB="19690">
                    <a:lnT>
                      <a:noFill/>
                    </a:lnT>
                  </a:tcPr>
                </a:tc>
                <a:tc>
                  <a:txBody>
                    <a:bodyPr/>
                    <a:lstStyle/>
                    <a:p>
                      <a:endParaRPr lang="ca-ES" sz="800"/>
                    </a:p>
                  </a:txBody>
                  <a:tcPr marL="39381" marR="39381" marT="19690" marB="19690">
                    <a:lnT>
                      <a:noFill/>
                    </a:lnT>
                  </a:tcPr>
                </a:tc>
                <a:tc>
                  <a:txBody>
                    <a:bodyPr/>
                    <a:lstStyle/>
                    <a:p>
                      <a:endParaRPr lang="ca-ES" sz="800"/>
                    </a:p>
                  </a:txBody>
                  <a:tcPr marL="39381" marR="39381" marT="19690" marB="19690"/>
                </a:tc>
              </a:tr>
              <a:tr h="338457">
                <a:tc>
                  <a:txBody>
                    <a:bodyPr/>
                    <a:lstStyle/>
                    <a:p>
                      <a:pPr marR="70485" algn="ctr">
                        <a:lnSpc>
                          <a:spcPts val="1000"/>
                        </a:lnSpc>
                        <a:spcAft>
                          <a:spcPts val="0"/>
                        </a:spcAft>
                      </a:pPr>
                      <a:r>
                        <a:rPr lang="ca-ES" sz="300">
                          <a:solidFill>
                            <a:srgbClr val="404F21"/>
                          </a:solidFill>
                          <a:effectLst/>
                          <a:highlight>
                            <a:srgbClr val="FFFF00"/>
                          </a:highlight>
                          <a:latin typeface="Arial Narrow"/>
                          <a:ea typeface="Times New Roman"/>
                          <a:cs typeface="Arial"/>
                        </a:rPr>
                        <a:t> </a:t>
                      </a:r>
                      <a:endParaRPr lang="ca-ES" sz="500">
                        <a:solidFill>
                          <a:srgbClr val="000000"/>
                        </a:solidFill>
                        <a:effectLst/>
                        <a:latin typeface="Arial Narrow"/>
                        <a:ea typeface="Times New Roman"/>
                        <a:cs typeface="Arial Narrow"/>
                      </a:endParaRPr>
                    </a:p>
                    <a:p>
                      <a:pPr marR="70485" algn="ctr">
                        <a:lnSpc>
                          <a:spcPts val="1000"/>
                        </a:lnSpc>
                        <a:spcAft>
                          <a:spcPts val="0"/>
                        </a:spcAft>
                      </a:pPr>
                      <a:r>
                        <a:rPr lang="ca-ES" sz="300">
                          <a:solidFill>
                            <a:srgbClr val="404F21"/>
                          </a:solidFill>
                          <a:effectLst/>
                          <a:highlight>
                            <a:srgbClr val="FFFF00"/>
                          </a:highlight>
                          <a:latin typeface="Arial Narrow"/>
                          <a:ea typeface="Times New Roman"/>
                          <a:cs typeface="Arial"/>
                        </a:rPr>
                        <a:t> </a:t>
                      </a:r>
                      <a:endParaRPr lang="ca-ES" sz="500">
                        <a:solidFill>
                          <a:srgbClr val="000000"/>
                        </a:solidFill>
                        <a:effectLst/>
                        <a:latin typeface="Arial Narrow"/>
                        <a:ea typeface="Times New Roman"/>
                        <a:cs typeface="Arial Narrow"/>
                      </a:endParaRPr>
                    </a:p>
                    <a:p>
                      <a:pPr marR="70485" algn="ctr">
                        <a:lnSpc>
                          <a:spcPts val="1000"/>
                        </a:lnSpc>
                        <a:spcAft>
                          <a:spcPts val="0"/>
                        </a:spcAft>
                      </a:pPr>
                      <a:r>
                        <a:rPr lang="ca-ES" sz="300">
                          <a:solidFill>
                            <a:srgbClr val="7030A0"/>
                          </a:solidFill>
                          <a:effectLst/>
                          <a:highlight>
                            <a:srgbClr val="FFFF00"/>
                          </a:highlight>
                          <a:latin typeface="Arial Narrow"/>
                          <a:ea typeface="Times New Roman"/>
                          <a:cs typeface="Arial"/>
                        </a:rPr>
                        <a:t> </a:t>
                      </a:r>
                      <a:endParaRPr lang="ca-ES" sz="500">
                        <a:solidFill>
                          <a:srgbClr val="000000"/>
                        </a:solidFill>
                        <a:effectLst/>
                        <a:latin typeface="Arial Narrow"/>
                        <a:ea typeface="Times New Roman"/>
                        <a:cs typeface="Arial Narrow"/>
                      </a:endParaRPr>
                    </a:p>
                  </a:txBody>
                  <a:tcPr marL="29536" marR="29536"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04F21"/>
                      </a:solidFill>
                      <a:prstDash val="solid"/>
                      <a:round/>
                      <a:headEnd type="none" w="med" len="med"/>
                      <a:tailEnd type="none" w="med" len="med"/>
                    </a:lnB>
                    <a:solidFill>
                      <a:srgbClr val="EAF1DD"/>
                    </a:solidFill>
                  </a:tcPr>
                </a:tc>
                <a:tc>
                  <a:txBody>
                    <a:bodyPr/>
                    <a:lstStyle/>
                    <a:p>
                      <a:pPr marR="70485" algn="ctr">
                        <a:lnSpc>
                          <a:spcPts val="1000"/>
                        </a:lnSpc>
                        <a:spcAft>
                          <a:spcPts val="0"/>
                        </a:spcAft>
                      </a:pPr>
                      <a:r>
                        <a:rPr lang="ca-ES" sz="300">
                          <a:solidFill>
                            <a:srgbClr val="7030A0"/>
                          </a:solidFill>
                          <a:effectLst/>
                          <a:highlight>
                            <a:srgbClr val="FFFF00"/>
                          </a:highlight>
                          <a:latin typeface="Arial Narrow"/>
                          <a:ea typeface="Times New Roman"/>
                          <a:cs typeface="Arial"/>
                        </a:rPr>
                        <a:t> </a:t>
                      </a:r>
                      <a:endParaRPr lang="ca-ES" sz="500">
                        <a:solidFill>
                          <a:srgbClr val="000000"/>
                        </a:solidFill>
                        <a:effectLst/>
                        <a:latin typeface="Arial Narrow"/>
                        <a:ea typeface="Times New Roman"/>
                        <a:cs typeface="Arial Narrow"/>
                      </a:endParaRPr>
                    </a:p>
                  </a:txBody>
                  <a:tcPr marL="29536" marR="29536"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04F21"/>
                      </a:solidFill>
                      <a:prstDash val="solid"/>
                      <a:round/>
                      <a:headEnd type="none" w="med" len="med"/>
                      <a:tailEnd type="none" w="med" len="med"/>
                    </a:lnB>
                    <a:solidFill>
                      <a:srgbClr val="EAF1DD"/>
                    </a:solidFill>
                  </a:tcPr>
                </a:tc>
                <a:tc>
                  <a:txBody>
                    <a:bodyPr/>
                    <a:lstStyle/>
                    <a:p>
                      <a:pPr marR="70485" algn="ctr">
                        <a:lnSpc>
                          <a:spcPts val="1000"/>
                        </a:lnSpc>
                        <a:spcAft>
                          <a:spcPts val="0"/>
                        </a:spcAft>
                      </a:pPr>
                      <a:r>
                        <a:rPr lang="ca-ES" sz="300">
                          <a:solidFill>
                            <a:srgbClr val="7030A0"/>
                          </a:solidFill>
                          <a:effectLst/>
                          <a:highlight>
                            <a:srgbClr val="FFFF00"/>
                          </a:highlight>
                          <a:latin typeface="Arial Narrow"/>
                          <a:ea typeface="Times New Roman"/>
                          <a:cs typeface="Arial"/>
                        </a:rPr>
                        <a:t> </a:t>
                      </a:r>
                      <a:endParaRPr lang="ca-ES" sz="500">
                        <a:solidFill>
                          <a:srgbClr val="000000"/>
                        </a:solidFill>
                        <a:effectLst/>
                        <a:latin typeface="Arial Narrow"/>
                        <a:ea typeface="Times New Roman"/>
                        <a:cs typeface="Arial Narrow"/>
                      </a:endParaRPr>
                    </a:p>
                  </a:txBody>
                  <a:tcPr marL="29536" marR="29536"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04F21"/>
                      </a:solidFill>
                      <a:prstDash val="solid"/>
                      <a:round/>
                      <a:headEnd type="none" w="med" len="med"/>
                      <a:tailEnd type="none" w="med" len="med"/>
                    </a:lnB>
                    <a:solidFill>
                      <a:srgbClr val="EAF1DD"/>
                    </a:solidFill>
                  </a:tcPr>
                </a:tc>
                <a:tc>
                  <a:txBody>
                    <a:bodyPr/>
                    <a:lstStyle/>
                    <a:p>
                      <a:pPr algn="l">
                        <a:lnSpc>
                          <a:spcPct val="115000"/>
                        </a:lnSpc>
                        <a:spcAft>
                          <a:spcPts val="0"/>
                        </a:spcAft>
                      </a:pPr>
                      <a:r>
                        <a:rPr lang="ca-ES" sz="300">
                          <a:solidFill>
                            <a:srgbClr val="404F21"/>
                          </a:solidFill>
                          <a:effectLst/>
                          <a:highlight>
                            <a:srgbClr val="FFFF00"/>
                          </a:highlight>
                          <a:latin typeface="Calibri"/>
                          <a:ea typeface="Times New Roman"/>
                          <a:cs typeface="Arial"/>
                        </a:rPr>
                        <a:t> </a:t>
                      </a:r>
                      <a:endParaRPr lang="ca-ES" sz="500">
                        <a:effectLst/>
                        <a:latin typeface="Calibri"/>
                        <a:ea typeface="Times New Roman"/>
                        <a:cs typeface="Times New Roman"/>
                      </a:endParaRPr>
                    </a:p>
                  </a:txBody>
                  <a:tcPr marL="29536" marR="29536"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04F21"/>
                      </a:solidFill>
                      <a:prstDash val="solid"/>
                      <a:round/>
                      <a:headEnd type="none" w="med" len="med"/>
                      <a:tailEnd type="none" w="med" len="med"/>
                    </a:lnB>
                    <a:solidFill>
                      <a:srgbClr val="EAF1DD"/>
                    </a:solidFill>
                  </a:tcPr>
                </a:tc>
                <a:tc>
                  <a:txBody>
                    <a:bodyPr/>
                    <a:lstStyle/>
                    <a:p>
                      <a:pPr>
                        <a:lnSpc>
                          <a:spcPct val="115000"/>
                        </a:lnSpc>
                        <a:spcAft>
                          <a:spcPts val="1000"/>
                        </a:spcAft>
                      </a:pPr>
                      <a:r>
                        <a:rPr lang="ca-ES" sz="500">
                          <a:effectLst/>
                          <a:latin typeface="Calibri"/>
                          <a:ea typeface="Times New Roman"/>
                          <a:cs typeface="Times New Roman"/>
                        </a:rPr>
                        <a:t> </a:t>
                      </a:r>
                    </a:p>
                  </a:txBody>
                  <a:tcPr marL="0" marR="0" marT="0" marB="0" anchor="ctr">
                    <a:lnL w="12700" cap="flat" cmpd="sng" algn="ctr">
                      <a:solidFill>
                        <a:srgbClr val="404F21"/>
                      </a:solidFill>
                      <a:prstDash val="solid"/>
                      <a:round/>
                      <a:headEnd type="none" w="med" len="med"/>
                      <a:tailEnd type="none" w="med" len="med"/>
                    </a:lnL>
                    <a:lnR>
                      <a:noFill/>
                    </a:lnR>
                    <a:lnB>
                      <a:noFill/>
                    </a:lnB>
                  </a:tcPr>
                </a:tc>
                <a:tc>
                  <a:txBody>
                    <a:bodyPr/>
                    <a:lstStyle/>
                    <a:p>
                      <a:endParaRPr lang="ca-ES" sz="800"/>
                    </a:p>
                  </a:txBody>
                  <a:tcPr marL="39381" marR="39381" marT="19690" marB="19690">
                    <a:lnL>
                      <a:noFill/>
                    </a:lnL>
                  </a:tcPr>
                </a:tc>
                <a:tc>
                  <a:txBody>
                    <a:bodyPr/>
                    <a:lstStyle/>
                    <a:p>
                      <a:endParaRPr lang="ca-ES" sz="800"/>
                    </a:p>
                  </a:txBody>
                  <a:tcPr marL="39381" marR="39381" marT="19690" marB="19690"/>
                </a:tc>
                <a:tc>
                  <a:txBody>
                    <a:bodyPr/>
                    <a:lstStyle/>
                    <a:p>
                      <a:endParaRPr lang="ca-ES" sz="800"/>
                    </a:p>
                  </a:txBody>
                  <a:tcPr marL="39381" marR="39381" marT="19690" marB="19690"/>
                </a:tc>
                <a:tc>
                  <a:txBody>
                    <a:bodyPr/>
                    <a:lstStyle/>
                    <a:p>
                      <a:endParaRPr lang="ca-ES" sz="800"/>
                    </a:p>
                  </a:txBody>
                  <a:tcPr marL="39381" marR="39381" marT="19690" marB="19690"/>
                </a:tc>
                <a:tc>
                  <a:txBody>
                    <a:bodyPr/>
                    <a:lstStyle/>
                    <a:p>
                      <a:endParaRPr lang="ca-ES" sz="800"/>
                    </a:p>
                  </a:txBody>
                  <a:tcPr marL="39381" marR="39381" marT="19690" marB="19690"/>
                </a:tc>
                <a:tc>
                  <a:txBody>
                    <a:bodyPr/>
                    <a:lstStyle/>
                    <a:p>
                      <a:endParaRPr lang="ca-ES" sz="800"/>
                    </a:p>
                  </a:txBody>
                  <a:tcPr marL="39381" marR="39381" marT="19690" marB="19690"/>
                </a:tc>
                <a:tc>
                  <a:txBody>
                    <a:bodyPr/>
                    <a:lstStyle/>
                    <a:p>
                      <a:endParaRPr lang="ca-ES" sz="800"/>
                    </a:p>
                  </a:txBody>
                  <a:tcPr marL="39381" marR="39381" marT="19690" marB="19690"/>
                </a:tc>
                <a:tc>
                  <a:txBody>
                    <a:bodyPr/>
                    <a:lstStyle/>
                    <a:p>
                      <a:endParaRPr lang="ca-ES" sz="800"/>
                    </a:p>
                  </a:txBody>
                  <a:tcPr marL="39381" marR="39381" marT="19690" marB="19690"/>
                </a:tc>
                <a:tc>
                  <a:txBody>
                    <a:bodyPr/>
                    <a:lstStyle/>
                    <a:p>
                      <a:endParaRPr lang="ca-ES" sz="800"/>
                    </a:p>
                  </a:txBody>
                  <a:tcPr marL="39381" marR="39381" marT="19690" marB="19690"/>
                </a:tc>
                <a:tc>
                  <a:txBody>
                    <a:bodyPr/>
                    <a:lstStyle/>
                    <a:p>
                      <a:endParaRPr lang="ca-ES" sz="800"/>
                    </a:p>
                  </a:txBody>
                  <a:tcPr marL="39381" marR="39381" marT="19690" marB="19690"/>
                </a:tc>
                <a:tc>
                  <a:txBody>
                    <a:bodyPr/>
                    <a:lstStyle/>
                    <a:p>
                      <a:endParaRPr lang="ca-ES" sz="800"/>
                    </a:p>
                  </a:txBody>
                  <a:tcPr marL="39381" marR="39381" marT="19690" marB="19690"/>
                </a:tc>
                <a:tc>
                  <a:txBody>
                    <a:bodyPr/>
                    <a:lstStyle/>
                    <a:p>
                      <a:endParaRPr lang="ca-ES" sz="800"/>
                    </a:p>
                  </a:txBody>
                  <a:tcPr marL="39381" marR="39381" marT="19690" marB="19690"/>
                </a:tc>
                <a:tc>
                  <a:txBody>
                    <a:bodyPr/>
                    <a:lstStyle/>
                    <a:p>
                      <a:endParaRPr lang="ca-ES" sz="800"/>
                    </a:p>
                  </a:txBody>
                  <a:tcPr marL="39381" marR="39381" marT="19690" marB="19690"/>
                </a:tc>
                <a:tc>
                  <a:txBody>
                    <a:bodyPr/>
                    <a:lstStyle/>
                    <a:p>
                      <a:endParaRPr lang="ca-ES" sz="800"/>
                    </a:p>
                  </a:txBody>
                  <a:tcPr marL="39381" marR="39381" marT="19690" marB="19690"/>
                </a:tc>
                <a:tc>
                  <a:txBody>
                    <a:bodyPr/>
                    <a:lstStyle/>
                    <a:p>
                      <a:endParaRPr lang="ca-ES" sz="800"/>
                    </a:p>
                  </a:txBody>
                  <a:tcPr marL="39381" marR="39381" marT="19690" marB="19690"/>
                </a:tc>
              </a:tr>
              <a:tr h="82019">
                <a:tc gridSpan="19">
                  <a:txBody>
                    <a:bodyPr/>
                    <a:lstStyle/>
                    <a:p>
                      <a:pPr>
                        <a:spcAft>
                          <a:spcPts val="0"/>
                        </a:spcAft>
                      </a:pPr>
                      <a:r>
                        <a:rPr lang="ca-ES" sz="500" b="1">
                          <a:solidFill>
                            <a:srgbClr val="404F21"/>
                          </a:solidFill>
                          <a:effectLst/>
                          <a:latin typeface="Arial Narrow"/>
                          <a:ea typeface="Times New Roman"/>
                          <a:cs typeface="Arial"/>
                        </a:rPr>
                        <a:t>5. BASE SOCIAL I RECURSOS HUMANS DEL SOL·LICITANT</a:t>
                      </a:r>
                      <a:endParaRPr lang="ca-ES" sz="500">
                        <a:solidFill>
                          <a:srgbClr val="000000"/>
                        </a:solidFill>
                        <a:effectLst/>
                        <a:latin typeface="Arial Narrow"/>
                        <a:ea typeface="Times New Roman"/>
                        <a:cs typeface="Arial Narrow"/>
                      </a:endParaRPr>
                    </a:p>
                  </a:txBody>
                  <a:tcPr marL="7657" marR="7657" marT="0" marB="0" anchor="b">
                    <a:lnL>
                      <a:noFill/>
                    </a:lnL>
                    <a:lnR>
                      <a:noFill/>
                    </a:lnR>
                    <a:lnT w="12700" cap="flat" cmpd="sng" algn="ctr">
                      <a:solidFill>
                        <a:srgbClr val="404F21"/>
                      </a:solidFill>
                      <a:prstDash val="solid"/>
                      <a:round/>
                      <a:headEnd type="none" w="med" len="med"/>
                      <a:tailEnd type="none" w="med" len="med"/>
                    </a:lnT>
                    <a:lnB>
                      <a:noFill/>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a:txBody>
                    <a:bodyPr/>
                    <a:lstStyle/>
                    <a:p>
                      <a:pPr>
                        <a:lnSpc>
                          <a:spcPct val="115000"/>
                        </a:lnSpc>
                        <a:spcAft>
                          <a:spcPts val="1000"/>
                        </a:spcAft>
                      </a:pPr>
                      <a:r>
                        <a:rPr lang="ca-ES" sz="500">
                          <a:effectLst/>
                          <a:latin typeface="Calibri"/>
                          <a:ea typeface="Times New Roman"/>
                          <a:cs typeface="Times New Roman"/>
                        </a:rPr>
                        <a:t> </a:t>
                      </a:r>
                    </a:p>
                  </a:txBody>
                  <a:tcPr marL="0" marR="0" marT="0" marB="0" anchor="ctr">
                    <a:lnL>
                      <a:noFill/>
                    </a:lnL>
                    <a:lnR>
                      <a:noFill/>
                    </a:lnR>
                    <a:lnB>
                      <a:noFill/>
                    </a:lnB>
                  </a:tcPr>
                </a:tc>
              </a:tr>
              <a:tr h="112819">
                <a:tc gridSpan="6">
                  <a:txBody>
                    <a:bodyPr/>
                    <a:lstStyle/>
                    <a:p>
                      <a:pPr>
                        <a:lnSpc>
                          <a:spcPts val="1000"/>
                        </a:lnSpc>
                        <a:spcAft>
                          <a:spcPts val="0"/>
                        </a:spcAft>
                      </a:pPr>
                      <a:r>
                        <a:rPr lang="ca-ES" sz="300">
                          <a:solidFill>
                            <a:srgbClr val="404F21"/>
                          </a:solidFill>
                          <a:effectLst/>
                          <a:latin typeface="Arial Narrow"/>
                          <a:ea typeface="Times New Roman"/>
                          <a:cs typeface="Arial"/>
                        </a:rPr>
                        <a:t>Nombre de persones associades per sexe:</a:t>
                      </a:r>
                      <a:endParaRPr lang="ca-ES" sz="500">
                        <a:solidFill>
                          <a:srgbClr val="000000"/>
                        </a:solidFill>
                        <a:effectLst/>
                        <a:latin typeface="Arial Narrow"/>
                        <a:ea typeface="Times New Roman"/>
                        <a:cs typeface="Arial Narrow"/>
                      </a:endParaRPr>
                    </a:p>
                  </a:txBody>
                  <a:tcPr marL="7657" marR="7657" marT="0" marB="0" anchor="b">
                    <a:lnL>
                      <a:noFill/>
                    </a:lnL>
                    <a:lnR>
                      <a:noFill/>
                    </a:lnR>
                    <a:lnT>
                      <a:noFill/>
                    </a:lnT>
                    <a:lnB w="12700" cap="flat" cmpd="sng" algn="ctr">
                      <a:solidFill>
                        <a:srgbClr val="404F21"/>
                      </a:solidFill>
                      <a:prstDash val="solid"/>
                      <a:round/>
                      <a:headEnd type="none" w="med" len="med"/>
                      <a:tailEnd type="none" w="med" len="med"/>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gridSpan="13">
                  <a:txBody>
                    <a:bodyPr/>
                    <a:lstStyle/>
                    <a:p>
                      <a:pPr>
                        <a:lnSpc>
                          <a:spcPts val="1000"/>
                        </a:lnSpc>
                        <a:spcAft>
                          <a:spcPts val="0"/>
                        </a:spcAft>
                      </a:pPr>
                      <a:r>
                        <a:rPr lang="ca-ES" sz="300" b="1">
                          <a:solidFill>
                            <a:srgbClr val="76923C"/>
                          </a:solidFill>
                          <a:effectLst/>
                          <a:highlight>
                            <a:srgbClr val="FFFF00"/>
                          </a:highlight>
                          <a:latin typeface="Arial Narrow"/>
                          <a:ea typeface="Times New Roman"/>
                          <a:cs typeface="Arial"/>
                        </a:rPr>
                        <a:t> </a:t>
                      </a:r>
                      <a:endParaRPr lang="ca-ES" sz="500">
                        <a:solidFill>
                          <a:srgbClr val="000000"/>
                        </a:solidFill>
                        <a:effectLst/>
                        <a:latin typeface="Arial Narrow"/>
                        <a:ea typeface="Times New Roman"/>
                        <a:cs typeface="Arial Narrow"/>
                      </a:endParaRPr>
                    </a:p>
                  </a:txBody>
                  <a:tcPr marL="29536" marR="29536" marT="0" marB="0" anchor="b">
                    <a:lnL>
                      <a:noFill/>
                    </a:lnL>
                    <a:lnR>
                      <a:noFill/>
                    </a:lnR>
                    <a:lnT>
                      <a:noFill/>
                    </a:lnT>
                    <a:lnB w="12700" cap="flat" cmpd="sng" algn="ctr">
                      <a:solidFill>
                        <a:srgbClr val="404F21"/>
                      </a:solidFill>
                      <a:prstDash val="solid"/>
                      <a:round/>
                      <a:headEnd type="none" w="med" len="med"/>
                      <a:tailEnd type="none" w="med" len="med"/>
                    </a:lnB>
                    <a:solidFill>
                      <a:srgbClr val="EAF1DD"/>
                    </a:solidFill>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a:txBody>
                    <a:bodyPr/>
                    <a:lstStyle/>
                    <a:p>
                      <a:pPr>
                        <a:lnSpc>
                          <a:spcPct val="115000"/>
                        </a:lnSpc>
                        <a:spcAft>
                          <a:spcPts val="1000"/>
                        </a:spcAft>
                      </a:pPr>
                      <a:r>
                        <a:rPr lang="ca-ES" sz="500">
                          <a:effectLst/>
                          <a:latin typeface="Calibri"/>
                          <a:ea typeface="Times New Roman"/>
                          <a:cs typeface="Times New Roman"/>
                        </a:rPr>
                        <a:t> </a:t>
                      </a:r>
                    </a:p>
                  </a:txBody>
                  <a:tcPr marL="0" marR="0" marT="0" marB="0" anchor="ctr">
                    <a:lnL>
                      <a:noFill/>
                    </a:lnL>
                    <a:lnR>
                      <a:noFill/>
                    </a:lnR>
                    <a:lnT>
                      <a:noFill/>
                    </a:lnT>
                    <a:lnB>
                      <a:noFill/>
                    </a:lnB>
                  </a:tcPr>
                </a:tc>
              </a:tr>
              <a:tr h="112819">
                <a:tc gridSpan="6">
                  <a:txBody>
                    <a:bodyPr/>
                    <a:lstStyle/>
                    <a:p>
                      <a:pPr marL="809625" indent="-809625">
                        <a:lnSpc>
                          <a:spcPts val="1000"/>
                        </a:lnSpc>
                        <a:spcAft>
                          <a:spcPts val="0"/>
                        </a:spcAft>
                      </a:pPr>
                      <a:r>
                        <a:rPr lang="ca-ES" sz="300">
                          <a:solidFill>
                            <a:srgbClr val="404F21"/>
                          </a:solidFill>
                          <a:effectLst/>
                          <a:latin typeface="Arial Narrow"/>
                          <a:ea typeface="Times New Roman"/>
                          <a:cs typeface="Arial"/>
                        </a:rPr>
                        <a:t>Nombre de persones assalariades per sexe :</a:t>
                      </a:r>
                      <a:endParaRPr lang="ca-ES" sz="500">
                        <a:solidFill>
                          <a:srgbClr val="000000"/>
                        </a:solidFill>
                        <a:effectLst/>
                        <a:latin typeface="Arial Narrow"/>
                        <a:ea typeface="Times New Roman"/>
                        <a:cs typeface="Arial Narrow"/>
                      </a:endParaRPr>
                    </a:p>
                  </a:txBody>
                  <a:tcPr marL="7657" marR="7657" marT="0" marB="0" anchor="b">
                    <a:lnL>
                      <a:noFill/>
                    </a:lnL>
                    <a:lnR>
                      <a:noFill/>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gridSpan="13">
                  <a:txBody>
                    <a:bodyPr/>
                    <a:lstStyle/>
                    <a:p>
                      <a:pPr>
                        <a:lnSpc>
                          <a:spcPts val="1000"/>
                        </a:lnSpc>
                        <a:spcAft>
                          <a:spcPts val="0"/>
                        </a:spcAft>
                      </a:pPr>
                      <a:r>
                        <a:rPr lang="ca-ES" sz="300" b="1">
                          <a:solidFill>
                            <a:srgbClr val="76923C"/>
                          </a:solidFill>
                          <a:effectLst/>
                          <a:highlight>
                            <a:srgbClr val="FFFF00"/>
                          </a:highlight>
                          <a:latin typeface="Arial Narrow"/>
                          <a:ea typeface="Times New Roman"/>
                          <a:cs typeface="Arial"/>
                        </a:rPr>
                        <a:t> </a:t>
                      </a:r>
                      <a:endParaRPr lang="ca-ES" sz="500">
                        <a:solidFill>
                          <a:srgbClr val="000000"/>
                        </a:solidFill>
                        <a:effectLst/>
                        <a:latin typeface="Arial Narrow"/>
                        <a:ea typeface="Times New Roman"/>
                        <a:cs typeface="Arial Narrow"/>
                      </a:endParaRPr>
                    </a:p>
                  </a:txBody>
                  <a:tcPr marL="29536" marR="29536" marT="0" marB="0" anchor="b">
                    <a:lnL>
                      <a:noFill/>
                    </a:lnL>
                    <a:lnR>
                      <a:noFill/>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solidFill>
                      <a:srgbClr val="EAF1DD"/>
                    </a:solidFill>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a:txBody>
                    <a:bodyPr/>
                    <a:lstStyle/>
                    <a:p>
                      <a:pPr>
                        <a:lnSpc>
                          <a:spcPct val="115000"/>
                        </a:lnSpc>
                        <a:spcAft>
                          <a:spcPts val="1000"/>
                        </a:spcAft>
                      </a:pPr>
                      <a:r>
                        <a:rPr lang="ca-ES" sz="500">
                          <a:effectLst/>
                          <a:latin typeface="Calibri"/>
                          <a:ea typeface="Times New Roman"/>
                          <a:cs typeface="Times New Roman"/>
                        </a:rPr>
                        <a:t> </a:t>
                      </a:r>
                    </a:p>
                  </a:txBody>
                  <a:tcPr marL="0" marR="0" marT="0" marB="0" anchor="ctr">
                    <a:lnL>
                      <a:noFill/>
                    </a:lnL>
                    <a:lnR>
                      <a:noFill/>
                    </a:lnR>
                    <a:lnT>
                      <a:noFill/>
                    </a:lnT>
                    <a:lnB>
                      <a:noFill/>
                    </a:lnB>
                  </a:tcPr>
                </a:tc>
              </a:tr>
              <a:tr h="112819">
                <a:tc gridSpan="6">
                  <a:txBody>
                    <a:bodyPr/>
                    <a:lstStyle/>
                    <a:p>
                      <a:pPr>
                        <a:lnSpc>
                          <a:spcPts val="1000"/>
                        </a:lnSpc>
                        <a:spcAft>
                          <a:spcPts val="0"/>
                        </a:spcAft>
                      </a:pPr>
                      <a:r>
                        <a:rPr lang="ca-ES" sz="300">
                          <a:solidFill>
                            <a:srgbClr val="404F21"/>
                          </a:solidFill>
                          <a:effectLst/>
                          <a:latin typeface="Arial Narrow"/>
                          <a:ea typeface="Times New Roman"/>
                          <a:cs typeface="Arial"/>
                        </a:rPr>
                        <a:t>Nombre de persones voluntàries per sexe :</a:t>
                      </a:r>
                      <a:endParaRPr lang="ca-ES" sz="500">
                        <a:solidFill>
                          <a:srgbClr val="000000"/>
                        </a:solidFill>
                        <a:effectLst/>
                        <a:latin typeface="Arial Narrow"/>
                        <a:ea typeface="Times New Roman"/>
                        <a:cs typeface="Arial Narrow"/>
                      </a:endParaRPr>
                    </a:p>
                  </a:txBody>
                  <a:tcPr marL="7657" marR="7657" marT="0" marB="0" anchor="b">
                    <a:lnL>
                      <a:noFill/>
                    </a:lnL>
                    <a:lnR>
                      <a:noFill/>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gridSpan="13">
                  <a:txBody>
                    <a:bodyPr/>
                    <a:lstStyle/>
                    <a:p>
                      <a:pPr marR="20955">
                        <a:lnSpc>
                          <a:spcPts val="1000"/>
                        </a:lnSpc>
                        <a:spcAft>
                          <a:spcPts val="0"/>
                        </a:spcAft>
                      </a:pPr>
                      <a:r>
                        <a:rPr lang="ca-ES" sz="300" b="1">
                          <a:solidFill>
                            <a:srgbClr val="7030A0"/>
                          </a:solidFill>
                          <a:effectLst/>
                          <a:latin typeface="Arial Narrow"/>
                          <a:ea typeface="Times New Roman"/>
                          <a:cs typeface="Arial"/>
                        </a:rPr>
                        <a:t> </a:t>
                      </a:r>
                      <a:endParaRPr lang="ca-ES" sz="500">
                        <a:solidFill>
                          <a:srgbClr val="000000"/>
                        </a:solidFill>
                        <a:effectLst/>
                        <a:latin typeface="Arial Narrow"/>
                        <a:ea typeface="Times New Roman"/>
                        <a:cs typeface="Arial Narrow"/>
                      </a:endParaRPr>
                    </a:p>
                  </a:txBody>
                  <a:tcPr marL="29536" marR="29536" marT="0" marB="0" anchor="b">
                    <a:lnL>
                      <a:noFill/>
                    </a:lnL>
                    <a:lnR>
                      <a:noFill/>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solidFill>
                      <a:srgbClr val="EAF1DD"/>
                    </a:solidFill>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a:txBody>
                    <a:bodyPr/>
                    <a:lstStyle/>
                    <a:p>
                      <a:pPr>
                        <a:lnSpc>
                          <a:spcPct val="115000"/>
                        </a:lnSpc>
                        <a:spcAft>
                          <a:spcPts val="1000"/>
                        </a:spcAft>
                      </a:pPr>
                      <a:r>
                        <a:rPr lang="ca-ES" sz="500">
                          <a:effectLst/>
                          <a:latin typeface="Calibri"/>
                          <a:ea typeface="Times New Roman"/>
                          <a:cs typeface="Times New Roman"/>
                        </a:rPr>
                        <a:t> </a:t>
                      </a:r>
                    </a:p>
                  </a:txBody>
                  <a:tcPr marL="0" marR="0" marT="0" marB="0" anchor="ctr">
                    <a:lnL>
                      <a:noFill/>
                    </a:lnL>
                    <a:lnR>
                      <a:noFill/>
                    </a:lnR>
                    <a:lnT>
                      <a:noFill/>
                    </a:lnT>
                    <a:lnB>
                      <a:noFill/>
                    </a:lnB>
                  </a:tcPr>
                </a:tc>
              </a:tr>
              <a:tr h="77845">
                <a:tc gridSpan="19">
                  <a:txBody>
                    <a:bodyPr/>
                    <a:lstStyle/>
                    <a:p>
                      <a:pPr>
                        <a:spcAft>
                          <a:spcPts val="0"/>
                        </a:spcAft>
                      </a:pPr>
                      <a:r>
                        <a:rPr lang="ca-ES" sz="500" b="1" dirty="0">
                          <a:solidFill>
                            <a:srgbClr val="404F21"/>
                          </a:solidFill>
                          <a:effectLst/>
                          <a:latin typeface="Arial Narrow"/>
                          <a:ea typeface="Times New Roman"/>
                          <a:cs typeface="Arial"/>
                        </a:rPr>
                        <a:t>6. FINANÇAMENT DE L'ENTITAT</a:t>
                      </a:r>
                      <a:endParaRPr lang="ca-ES" sz="500" dirty="0">
                        <a:solidFill>
                          <a:srgbClr val="000000"/>
                        </a:solidFill>
                        <a:effectLst/>
                        <a:latin typeface="Arial Narrow"/>
                        <a:ea typeface="Times New Roman"/>
                        <a:cs typeface="Arial Narrow"/>
                      </a:endParaRPr>
                    </a:p>
                  </a:txBody>
                  <a:tcPr marL="7657" marR="7657" marT="0" marB="0" anchor="b">
                    <a:lnL>
                      <a:noFill/>
                    </a:lnL>
                    <a:lnR>
                      <a:noFill/>
                    </a:lnR>
                    <a:lnT w="12700" cap="flat" cmpd="sng" algn="ctr">
                      <a:solidFill>
                        <a:srgbClr val="404F21"/>
                      </a:solidFill>
                      <a:prstDash val="solid"/>
                      <a:round/>
                      <a:headEnd type="none" w="med" len="med"/>
                      <a:tailEnd type="none" w="med" len="med"/>
                    </a:lnT>
                    <a:lnB>
                      <a:noFill/>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a:txBody>
                    <a:bodyPr/>
                    <a:lstStyle/>
                    <a:p>
                      <a:pPr>
                        <a:lnSpc>
                          <a:spcPct val="115000"/>
                        </a:lnSpc>
                        <a:spcAft>
                          <a:spcPts val="1000"/>
                        </a:spcAft>
                      </a:pPr>
                      <a:r>
                        <a:rPr lang="ca-ES" sz="500">
                          <a:effectLst/>
                          <a:latin typeface="Calibri"/>
                          <a:ea typeface="Times New Roman"/>
                          <a:cs typeface="Times New Roman"/>
                        </a:rPr>
                        <a:t> </a:t>
                      </a:r>
                    </a:p>
                  </a:txBody>
                  <a:tcPr marL="0" marR="0" marT="0" marB="0" anchor="ctr">
                    <a:lnL>
                      <a:noFill/>
                    </a:lnL>
                    <a:lnR>
                      <a:noFill/>
                    </a:lnR>
                    <a:lnT>
                      <a:noFill/>
                    </a:lnT>
                    <a:lnB>
                      <a:noFill/>
                    </a:lnB>
                  </a:tcPr>
                </a:tc>
              </a:tr>
              <a:tr h="225638">
                <a:tc gridSpan="19">
                  <a:txBody>
                    <a:bodyPr/>
                    <a:lstStyle/>
                    <a:p>
                      <a:pPr>
                        <a:lnSpc>
                          <a:spcPts val="1000"/>
                        </a:lnSpc>
                        <a:spcAft>
                          <a:spcPts val="0"/>
                        </a:spcAft>
                      </a:pPr>
                      <a:r>
                        <a:rPr lang="ca-ES" sz="400" b="1">
                          <a:solidFill>
                            <a:srgbClr val="404F21"/>
                          </a:solidFill>
                          <a:effectLst/>
                          <a:latin typeface="Arial Narrow"/>
                          <a:ea typeface="Times New Roman"/>
                          <a:cs typeface="Arial"/>
                        </a:rPr>
                        <a:t>Ingressos i despeses de l'any 2016</a:t>
                      </a:r>
                      <a:endParaRPr lang="ca-ES" sz="500">
                        <a:solidFill>
                          <a:srgbClr val="000000"/>
                        </a:solidFill>
                        <a:effectLst/>
                        <a:latin typeface="Arial Narrow"/>
                        <a:ea typeface="Times New Roman"/>
                        <a:cs typeface="Arial Narrow"/>
                      </a:endParaRPr>
                    </a:p>
                    <a:p>
                      <a:pPr>
                        <a:lnSpc>
                          <a:spcPts val="1000"/>
                        </a:lnSpc>
                        <a:spcAft>
                          <a:spcPts val="0"/>
                        </a:spcAft>
                      </a:pPr>
                      <a:r>
                        <a:rPr lang="ca-ES" sz="300">
                          <a:solidFill>
                            <a:srgbClr val="000000"/>
                          </a:solidFill>
                          <a:effectLst/>
                          <a:latin typeface="Arial Narrow"/>
                          <a:ea typeface="Times New Roman"/>
                          <a:cs typeface="Tahoma"/>
                        </a:rPr>
                        <a:t>En cas de no disposar de les dades de tancament de l’any 2016, introduir una previsió. </a:t>
                      </a:r>
                      <a:endParaRPr lang="ca-ES" sz="500">
                        <a:solidFill>
                          <a:srgbClr val="000000"/>
                        </a:solidFill>
                        <a:effectLst/>
                        <a:latin typeface="Arial Narrow"/>
                        <a:ea typeface="Times New Roman"/>
                        <a:cs typeface="Arial Narrow"/>
                      </a:endParaRPr>
                    </a:p>
                  </a:txBody>
                  <a:tcPr marL="7657" marR="7657" marT="0" marB="0" anchor="ctr">
                    <a:lnL>
                      <a:noFill/>
                    </a:lnL>
                    <a:lnR>
                      <a:noFill/>
                    </a:lnR>
                    <a:lnT>
                      <a:noFill/>
                    </a:lnT>
                    <a:lnB>
                      <a:noFill/>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a:txBody>
                    <a:bodyPr/>
                    <a:lstStyle/>
                    <a:p>
                      <a:pPr>
                        <a:lnSpc>
                          <a:spcPct val="115000"/>
                        </a:lnSpc>
                        <a:spcAft>
                          <a:spcPts val="1000"/>
                        </a:spcAft>
                      </a:pPr>
                      <a:r>
                        <a:rPr lang="ca-ES" sz="500">
                          <a:effectLst/>
                          <a:latin typeface="Calibri"/>
                          <a:ea typeface="Times New Roman"/>
                          <a:cs typeface="Times New Roman"/>
                        </a:rPr>
                        <a:t> </a:t>
                      </a:r>
                    </a:p>
                  </a:txBody>
                  <a:tcPr marL="0" marR="0" marT="0" marB="0" anchor="ctr">
                    <a:lnL>
                      <a:noFill/>
                    </a:lnL>
                    <a:lnR>
                      <a:noFill/>
                    </a:lnR>
                    <a:lnT>
                      <a:noFill/>
                    </a:lnT>
                    <a:lnB>
                      <a:noFill/>
                    </a:lnB>
                  </a:tcPr>
                </a:tc>
              </a:tr>
              <a:tr h="112819">
                <a:tc gridSpan="9">
                  <a:txBody>
                    <a:bodyPr/>
                    <a:lstStyle/>
                    <a:p>
                      <a:pPr>
                        <a:lnSpc>
                          <a:spcPts val="1000"/>
                        </a:lnSpc>
                        <a:spcAft>
                          <a:spcPts val="0"/>
                        </a:spcAft>
                      </a:pPr>
                      <a:r>
                        <a:rPr lang="ca-ES" sz="400" dirty="0">
                          <a:solidFill>
                            <a:srgbClr val="404F21"/>
                          </a:solidFill>
                          <a:effectLst/>
                          <a:latin typeface="Arial Narrow"/>
                          <a:ea typeface="Times New Roman"/>
                          <a:cs typeface="Arial"/>
                        </a:rPr>
                        <a:t>Ingressos:</a:t>
                      </a:r>
                      <a:endParaRPr lang="ca-ES" sz="500" dirty="0">
                        <a:solidFill>
                          <a:srgbClr val="000000"/>
                        </a:solidFill>
                        <a:effectLst/>
                        <a:latin typeface="Arial Narrow"/>
                        <a:ea typeface="Times New Roman"/>
                        <a:cs typeface="Arial Narrow"/>
                      </a:endParaRPr>
                    </a:p>
                  </a:txBody>
                  <a:tcPr marL="7657" marR="7657" marT="0" marB="0" anchor="b">
                    <a:lnL>
                      <a:noFill/>
                    </a:lnL>
                    <a:lnR>
                      <a:noFill/>
                    </a:lnR>
                    <a:lnT>
                      <a:noFill/>
                    </a:lnT>
                    <a:lnB w="12700" cap="flat" cmpd="sng" algn="ctr">
                      <a:solidFill>
                        <a:srgbClr val="404F21"/>
                      </a:solidFill>
                      <a:prstDash val="solid"/>
                      <a:round/>
                      <a:headEnd type="none" w="med" len="med"/>
                      <a:tailEnd type="none" w="med" len="med"/>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gridSpan="3">
                  <a:txBody>
                    <a:bodyPr/>
                    <a:lstStyle/>
                    <a:p>
                      <a:pPr>
                        <a:lnSpc>
                          <a:spcPts val="1000"/>
                        </a:lnSpc>
                        <a:spcAft>
                          <a:spcPts val="0"/>
                        </a:spcAft>
                      </a:pPr>
                      <a:r>
                        <a:rPr lang="ca-ES" sz="400">
                          <a:solidFill>
                            <a:srgbClr val="7030A0"/>
                          </a:solidFill>
                          <a:effectLst/>
                          <a:latin typeface="Arial Narrow"/>
                          <a:ea typeface="Times New Roman"/>
                          <a:cs typeface="Arial"/>
                        </a:rPr>
                        <a:t> </a:t>
                      </a:r>
                      <a:endParaRPr lang="ca-ES" sz="500">
                        <a:solidFill>
                          <a:srgbClr val="000000"/>
                        </a:solidFill>
                        <a:effectLst/>
                        <a:latin typeface="Arial Narrow"/>
                        <a:ea typeface="Times New Roman"/>
                        <a:cs typeface="Arial Narrow"/>
                      </a:endParaRPr>
                    </a:p>
                  </a:txBody>
                  <a:tcPr marL="29536" marR="29536" marT="0" marB="0" anchor="b">
                    <a:lnL>
                      <a:noFill/>
                    </a:lnL>
                    <a:lnR>
                      <a:noFill/>
                    </a:lnR>
                    <a:lnT>
                      <a:noFill/>
                    </a:lnT>
                    <a:lnB w="12700" cap="flat" cmpd="sng" algn="ctr">
                      <a:solidFill>
                        <a:srgbClr val="404F21"/>
                      </a:solidFill>
                      <a:prstDash val="solid"/>
                      <a:round/>
                      <a:headEnd type="none" w="med" len="med"/>
                      <a:tailEnd type="none" w="med" len="med"/>
                    </a:lnB>
                  </a:tcPr>
                </a:tc>
                <a:tc hMerge="1">
                  <a:txBody>
                    <a:bodyPr/>
                    <a:lstStyle/>
                    <a:p>
                      <a:endParaRPr lang="ca-ES"/>
                    </a:p>
                  </a:txBody>
                  <a:tcPr/>
                </a:tc>
                <a:tc hMerge="1">
                  <a:txBody>
                    <a:bodyPr/>
                    <a:lstStyle/>
                    <a:p>
                      <a:endParaRPr lang="ca-ES"/>
                    </a:p>
                  </a:txBody>
                  <a:tcPr/>
                </a:tc>
                <a:tc gridSpan="6">
                  <a:txBody>
                    <a:bodyPr/>
                    <a:lstStyle/>
                    <a:p>
                      <a:pPr algn="r">
                        <a:lnSpc>
                          <a:spcPts val="1000"/>
                        </a:lnSpc>
                        <a:spcAft>
                          <a:spcPts val="0"/>
                        </a:spcAft>
                        <a:tabLst>
                          <a:tab pos="505460" algn="l"/>
                        </a:tabLst>
                      </a:pPr>
                      <a:r>
                        <a:rPr lang="ca-ES" sz="400" b="1">
                          <a:solidFill>
                            <a:srgbClr val="7030A0"/>
                          </a:solidFill>
                          <a:effectLst/>
                          <a:latin typeface="Arial Narrow"/>
                          <a:ea typeface="Times New Roman"/>
                          <a:cs typeface="Arial"/>
                        </a:rPr>
                        <a:t> </a:t>
                      </a:r>
                      <a:endParaRPr lang="ca-ES" sz="500">
                        <a:solidFill>
                          <a:srgbClr val="000000"/>
                        </a:solidFill>
                        <a:effectLst/>
                        <a:latin typeface="Arial Narrow"/>
                        <a:ea typeface="Times New Roman"/>
                        <a:cs typeface="Arial Narrow"/>
                      </a:endParaRPr>
                    </a:p>
                  </a:txBody>
                  <a:tcPr marL="7657" marR="7657" marT="0" marB="0" anchor="b">
                    <a:lnL>
                      <a:noFill/>
                    </a:lnL>
                    <a:lnR>
                      <a:noFill/>
                    </a:lnR>
                    <a:lnT>
                      <a:noFill/>
                    </a:lnT>
                    <a:lnB w="12700" cap="flat" cmpd="sng" algn="ctr">
                      <a:solidFill>
                        <a:srgbClr val="404F21"/>
                      </a:solidFill>
                      <a:prstDash val="solid"/>
                      <a:round/>
                      <a:headEnd type="none" w="med" len="med"/>
                      <a:tailEnd type="none" w="med" len="med"/>
                    </a:lnB>
                    <a:solidFill>
                      <a:srgbClr val="EAF1DD"/>
                    </a:solidFill>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gridSpan="2">
                  <a:txBody>
                    <a:bodyPr/>
                    <a:lstStyle/>
                    <a:p>
                      <a:pPr indent="13970" algn="ctr">
                        <a:lnSpc>
                          <a:spcPts val="1000"/>
                        </a:lnSpc>
                        <a:spcAft>
                          <a:spcPts val="0"/>
                        </a:spcAft>
                        <a:tabLst>
                          <a:tab pos="505460" algn="l"/>
                        </a:tabLst>
                      </a:pPr>
                      <a:r>
                        <a:rPr lang="ca-ES" sz="400">
                          <a:solidFill>
                            <a:srgbClr val="404F21"/>
                          </a:solidFill>
                          <a:effectLst/>
                          <a:latin typeface="Arial"/>
                          <a:ea typeface="Times New Roman"/>
                          <a:cs typeface="Arial Narrow"/>
                        </a:rPr>
                        <a:t>€</a:t>
                      </a:r>
                      <a:endParaRPr lang="ca-ES" sz="500">
                        <a:solidFill>
                          <a:srgbClr val="000000"/>
                        </a:solidFill>
                        <a:effectLst/>
                        <a:latin typeface="Arial Narrow"/>
                        <a:ea typeface="Times New Roman"/>
                        <a:cs typeface="Arial Narrow"/>
                      </a:endParaRPr>
                    </a:p>
                  </a:txBody>
                  <a:tcPr marL="29536" marR="29536" marT="0" marB="0" anchor="b">
                    <a:lnL>
                      <a:noFill/>
                    </a:lnL>
                    <a:lnR>
                      <a:noFill/>
                    </a:lnR>
                    <a:lnT>
                      <a:noFill/>
                    </a:lnT>
                    <a:lnB w="12700" cap="flat" cmpd="sng" algn="ctr">
                      <a:solidFill>
                        <a:srgbClr val="404F21"/>
                      </a:solidFill>
                      <a:prstDash val="solid"/>
                      <a:round/>
                      <a:headEnd type="none" w="med" len="med"/>
                      <a:tailEnd type="none" w="med" len="med"/>
                    </a:lnB>
                  </a:tcPr>
                </a:tc>
                <a:tc hMerge="1">
                  <a:txBody>
                    <a:bodyPr/>
                    <a:lstStyle/>
                    <a:p>
                      <a:endParaRPr lang="ca-ES"/>
                    </a:p>
                  </a:txBody>
                  <a:tcPr/>
                </a:tc>
              </a:tr>
              <a:tr h="112819">
                <a:tc gridSpan="9">
                  <a:txBody>
                    <a:bodyPr/>
                    <a:lstStyle/>
                    <a:p>
                      <a:pPr>
                        <a:lnSpc>
                          <a:spcPts val="1000"/>
                        </a:lnSpc>
                        <a:spcAft>
                          <a:spcPts val="0"/>
                        </a:spcAft>
                      </a:pPr>
                      <a:r>
                        <a:rPr lang="ca-ES" sz="400" dirty="0">
                          <a:solidFill>
                            <a:srgbClr val="404F21"/>
                          </a:solidFill>
                          <a:effectLst/>
                          <a:latin typeface="Arial Narrow"/>
                          <a:ea typeface="Times New Roman"/>
                          <a:cs typeface="Arial"/>
                        </a:rPr>
                        <a:t>Despeses:</a:t>
                      </a:r>
                      <a:endParaRPr lang="ca-ES" sz="500" dirty="0">
                        <a:solidFill>
                          <a:srgbClr val="000000"/>
                        </a:solidFill>
                        <a:effectLst/>
                        <a:latin typeface="Arial Narrow"/>
                        <a:ea typeface="Times New Roman"/>
                        <a:cs typeface="Arial Narrow"/>
                      </a:endParaRPr>
                    </a:p>
                  </a:txBody>
                  <a:tcPr marL="7657" marR="7657" marT="0" marB="0" anchor="b">
                    <a:lnL>
                      <a:noFill/>
                    </a:lnL>
                    <a:lnR>
                      <a:noFill/>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gridSpan="3">
                  <a:txBody>
                    <a:bodyPr/>
                    <a:lstStyle/>
                    <a:p>
                      <a:pPr>
                        <a:lnSpc>
                          <a:spcPts val="1000"/>
                        </a:lnSpc>
                        <a:spcAft>
                          <a:spcPts val="0"/>
                        </a:spcAft>
                      </a:pPr>
                      <a:r>
                        <a:rPr lang="ca-ES" sz="400">
                          <a:solidFill>
                            <a:srgbClr val="7030A0"/>
                          </a:solidFill>
                          <a:effectLst/>
                          <a:latin typeface="Arial Narrow"/>
                          <a:ea typeface="Times New Roman"/>
                          <a:cs typeface="Arial"/>
                        </a:rPr>
                        <a:t> </a:t>
                      </a:r>
                      <a:endParaRPr lang="ca-ES" sz="500">
                        <a:solidFill>
                          <a:srgbClr val="000000"/>
                        </a:solidFill>
                        <a:effectLst/>
                        <a:latin typeface="Arial Narrow"/>
                        <a:ea typeface="Times New Roman"/>
                        <a:cs typeface="Arial Narrow"/>
                      </a:endParaRPr>
                    </a:p>
                  </a:txBody>
                  <a:tcPr marL="29536" marR="29536" marT="0" marB="0" anchor="b">
                    <a:lnL>
                      <a:noFill/>
                    </a:lnL>
                    <a:lnR>
                      <a:noFill/>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tcPr>
                </a:tc>
                <a:tc hMerge="1">
                  <a:txBody>
                    <a:bodyPr/>
                    <a:lstStyle/>
                    <a:p>
                      <a:endParaRPr lang="ca-ES"/>
                    </a:p>
                  </a:txBody>
                  <a:tcPr/>
                </a:tc>
                <a:tc hMerge="1">
                  <a:txBody>
                    <a:bodyPr/>
                    <a:lstStyle/>
                    <a:p>
                      <a:endParaRPr lang="ca-ES"/>
                    </a:p>
                  </a:txBody>
                  <a:tcPr/>
                </a:tc>
                <a:tc gridSpan="6">
                  <a:txBody>
                    <a:bodyPr/>
                    <a:lstStyle/>
                    <a:p>
                      <a:pPr algn="r">
                        <a:lnSpc>
                          <a:spcPts val="1000"/>
                        </a:lnSpc>
                        <a:spcAft>
                          <a:spcPts val="0"/>
                        </a:spcAft>
                        <a:tabLst>
                          <a:tab pos="505460" algn="l"/>
                        </a:tabLst>
                      </a:pPr>
                      <a:r>
                        <a:rPr lang="ca-ES" sz="400" b="1">
                          <a:solidFill>
                            <a:srgbClr val="7030A0"/>
                          </a:solidFill>
                          <a:effectLst/>
                          <a:latin typeface="Arial Narrow"/>
                          <a:ea typeface="Times New Roman"/>
                          <a:cs typeface="Arial"/>
                        </a:rPr>
                        <a:t> </a:t>
                      </a:r>
                      <a:endParaRPr lang="ca-ES" sz="500">
                        <a:solidFill>
                          <a:srgbClr val="000000"/>
                        </a:solidFill>
                        <a:effectLst/>
                        <a:latin typeface="Arial Narrow"/>
                        <a:ea typeface="Times New Roman"/>
                        <a:cs typeface="Arial Narrow"/>
                      </a:endParaRPr>
                    </a:p>
                  </a:txBody>
                  <a:tcPr marL="7657" marR="7657" marT="0" marB="0" anchor="b">
                    <a:lnL>
                      <a:noFill/>
                    </a:lnL>
                    <a:lnR>
                      <a:noFill/>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solidFill>
                      <a:srgbClr val="EAF1DD"/>
                    </a:solidFill>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gridSpan="2">
                  <a:txBody>
                    <a:bodyPr/>
                    <a:lstStyle/>
                    <a:p>
                      <a:pPr indent="13970" algn="ctr">
                        <a:lnSpc>
                          <a:spcPts val="1000"/>
                        </a:lnSpc>
                        <a:spcAft>
                          <a:spcPts val="0"/>
                        </a:spcAft>
                        <a:tabLst>
                          <a:tab pos="505460" algn="l"/>
                        </a:tabLst>
                      </a:pPr>
                      <a:r>
                        <a:rPr lang="ca-ES" sz="400">
                          <a:solidFill>
                            <a:srgbClr val="404F21"/>
                          </a:solidFill>
                          <a:effectLst/>
                          <a:latin typeface="Arial"/>
                          <a:ea typeface="Times New Roman"/>
                          <a:cs typeface="Arial Narrow"/>
                        </a:rPr>
                        <a:t>€</a:t>
                      </a:r>
                      <a:endParaRPr lang="ca-ES" sz="500">
                        <a:solidFill>
                          <a:srgbClr val="000000"/>
                        </a:solidFill>
                        <a:effectLst/>
                        <a:latin typeface="Arial Narrow"/>
                        <a:ea typeface="Times New Roman"/>
                        <a:cs typeface="Arial Narrow"/>
                      </a:endParaRPr>
                    </a:p>
                  </a:txBody>
                  <a:tcPr marL="29536" marR="29536" marT="0" marB="0" anchor="b">
                    <a:lnL>
                      <a:noFill/>
                    </a:lnL>
                    <a:lnR>
                      <a:noFill/>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tcPr>
                </a:tc>
                <a:tc hMerge="1">
                  <a:txBody>
                    <a:bodyPr/>
                    <a:lstStyle/>
                    <a:p>
                      <a:endParaRPr lang="ca-ES"/>
                    </a:p>
                  </a:txBody>
                  <a:tcPr/>
                </a:tc>
              </a:tr>
              <a:tr h="112819">
                <a:tc gridSpan="3">
                  <a:txBody>
                    <a:bodyPr/>
                    <a:lstStyle/>
                    <a:p>
                      <a:pPr>
                        <a:lnSpc>
                          <a:spcPts val="1000"/>
                        </a:lnSpc>
                        <a:spcAft>
                          <a:spcPts val="0"/>
                        </a:spcAft>
                      </a:pPr>
                      <a:r>
                        <a:rPr lang="ca-ES" sz="400">
                          <a:solidFill>
                            <a:srgbClr val="404F21"/>
                          </a:solidFill>
                          <a:effectLst/>
                          <a:latin typeface="Arial Narrow"/>
                          <a:ea typeface="Times New Roman"/>
                          <a:cs typeface="Arial"/>
                        </a:rPr>
                        <a:t> </a:t>
                      </a:r>
                      <a:endParaRPr lang="ca-ES" sz="500">
                        <a:solidFill>
                          <a:srgbClr val="000000"/>
                        </a:solidFill>
                        <a:effectLst/>
                        <a:latin typeface="Arial Narrow"/>
                        <a:ea typeface="Times New Roman"/>
                        <a:cs typeface="Arial Narrow"/>
                      </a:endParaRPr>
                    </a:p>
                  </a:txBody>
                  <a:tcPr marL="7657" marR="7657" marT="0" marB="0" anchor="b">
                    <a:lnL>
                      <a:noFill/>
                    </a:lnL>
                    <a:lnR>
                      <a:noFill/>
                    </a:lnR>
                    <a:lnT w="12700" cap="flat" cmpd="sng" algn="ctr">
                      <a:solidFill>
                        <a:srgbClr val="404F21"/>
                      </a:solidFill>
                      <a:prstDash val="solid"/>
                      <a:round/>
                      <a:headEnd type="none" w="med" len="med"/>
                      <a:tailEnd type="none" w="med" len="med"/>
                    </a:lnT>
                    <a:lnB>
                      <a:noFill/>
                    </a:lnB>
                  </a:tcPr>
                </a:tc>
                <a:tc hMerge="1">
                  <a:txBody>
                    <a:bodyPr/>
                    <a:lstStyle/>
                    <a:p>
                      <a:endParaRPr lang="ca-ES"/>
                    </a:p>
                  </a:txBody>
                  <a:tcPr/>
                </a:tc>
                <a:tc hMerge="1">
                  <a:txBody>
                    <a:bodyPr/>
                    <a:lstStyle/>
                    <a:p>
                      <a:endParaRPr lang="ca-ES"/>
                    </a:p>
                  </a:txBody>
                  <a:tcPr/>
                </a:tc>
                <a:tc gridSpan="10">
                  <a:txBody>
                    <a:bodyPr/>
                    <a:lstStyle/>
                    <a:p>
                      <a:pPr algn="r">
                        <a:lnSpc>
                          <a:spcPts val="1000"/>
                        </a:lnSpc>
                        <a:spcAft>
                          <a:spcPts val="0"/>
                        </a:spcAft>
                      </a:pPr>
                      <a:r>
                        <a:rPr lang="ca-ES" sz="400" b="1">
                          <a:solidFill>
                            <a:srgbClr val="404F21"/>
                          </a:solidFill>
                          <a:effectLst/>
                          <a:latin typeface="Arial Narrow"/>
                          <a:ea typeface="Times New Roman"/>
                          <a:cs typeface="Arial"/>
                        </a:rPr>
                        <a:t> </a:t>
                      </a:r>
                      <a:endParaRPr lang="ca-ES" sz="500">
                        <a:solidFill>
                          <a:srgbClr val="000000"/>
                        </a:solidFill>
                        <a:effectLst/>
                        <a:latin typeface="Arial Narrow"/>
                        <a:ea typeface="Times New Roman"/>
                        <a:cs typeface="Arial Narrow"/>
                      </a:endParaRPr>
                    </a:p>
                  </a:txBody>
                  <a:tcPr marL="29536" marR="29536" marT="0" marB="0" anchor="b">
                    <a:lnL>
                      <a:noFill/>
                    </a:lnL>
                    <a:lnR>
                      <a:noFill/>
                    </a:lnR>
                    <a:lnT w="12700" cap="flat" cmpd="sng" algn="ctr">
                      <a:solidFill>
                        <a:srgbClr val="404F21"/>
                      </a:solidFill>
                      <a:prstDash val="solid"/>
                      <a:round/>
                      <a:headEnd type="none" w="med" len="med"/>
                      <a:tailEnd type="none" w="med" len="med"/>
                    </a:lnT>
                    <a:lnB>
                      <a:noFill/>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gridSpan="5">
                  <a:txBody>
                    <a:bodyPr/>
                    <a:lstStyle/>
                    <a:p>
                      <a:pPr>
                        <a:lnSpc>
                          <a:spcPts val="1000"/>
                        </a:lnSpc>
                        <a:spcAft>
                          <a:spcPts val="0"/>
                        </a:spcAft>
                      </a:pPr>
                      <a:r>
                        <a:rPr lang="ca-ES" sz="400" b="1">
                          <a:solidFill>
                            <a:srgbClr val="404F21"/>
                          </a:solidFill>
                          <a:effectLst/>
                          <a:latin typeface="Arial Narrow"/>
                          <a:ea typeface="Times New Roman"/>
                          <a:cs typeface="Arial"/>
                        </a:rPr>
                        <a:t> </a:t>
                      </a:r>
                      <a:endParaRPr lang="ca-ES" sz="500">
                        <a:solidFill>
                          <a:srgbClr val="000000"/>
                        </a:solidFill>
                        <a:effectLst/>
                        <a:latin typeface="Arial Narrow"/>
                        <a:ea typeface="Times New Roman"/>
                        <a:cs typeface="Arial Narrow"/>
                      </a:endParaRPr>
                    </a:p>
                  </a:txBody>
                  <a:tcPr marL="29536" marR="29536" marT="0" marB="0" anchor="b">
                    <a:lnL>
                      <a:noFill/>
                    </a:lnL>
                    <a:lnR>
                      <a:noFill/>
                    </a:lnR>
                    <a:lnT w="12700" cap="flat" cmpd="sng" algn="ctr">
                      <a:solidFill>
                        <a:srgbClr val="404F21"/>
                      </a:solidFill>
                      <a:prstDash val="solid"/>
                      <a:round/>
                      <a:headEnd type="none" w="med" len="med"/>
                      <a:tailEnd type="none" w="med" len="med"/>
                    </a:lnT>
                    <a:lnB>
                      <a:noFill/>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a:txBody>
                    <a:bodyPr/>
                    <a:lstStyle/>
                    <a:p>
                      <a:pPr marL="5080" indent="-73660" algn="ctr">
                        <a:lnSpc>
                          <a:spcPts val="1000"/>
                        </a:lnSpc>
                        <a:spcAft>
                          <a:spcPts val="0"/>
                        </a:spcAft>
                      </a:pPr>
                      <a:r>
                        <a:rPr lang="ca-ES" sz="400">
                          <a:solidFill>
                            <a:srgbClr val="404F21"/>
                          </a:solidFill>
                          <a:effectLst/>
                          <a:latin typeface="Arial"/>
                          <a:ea typeface="Times New Roman"/>
                          <a:cs typeface="Arial Narrow"/>
                        </a:rPr>
                        <a:t> </a:t>
                      </a:r>
                      <a:endParaRPr lang="ca-ES" sz="500">
                        <a:solidFill>
                          <a:srgbClr val="000000"/>
                        </a:solidFill>
                        <a:effectLst/>
                        <a:latin typeface="Arial Narrow"/>
                        <a:ea typeface="Times New Roman"/>
                        <a:cs typeface="Arial Narrow"/>
                      </a:endParaRPr>
                    </a:p>
                  </a:txBody>
                  <a:tcPr marL="7657" marR="7657" marT="0" marB="0" anchor="b">
                    <a:lnL>
                      <a:noFill/>
                    </a:lnL>
                    <a:lnR>
                      <a:noFill/>
                    </a:lnR>
                    <a:lnT w="12700" cap="flat" cmpd="sng" algn="ctr">
                      <a:solidFill>
                        <a:srgbClr val="404F21"/>
                      </a:solidFill>
                      <a:prstDash val="solid"/>
                      <a:round/>
                      <a:headEnd type="none" w="med" len="med"/>
                      <a:tailEnd type="none" w="med" len="med"/>
                    </a:lnT>
                    <a:lnB>
                      <a:noFill/>
                    </a:lnB>
                  </a:tcPr>
                </a:tc>
                <a:tc>
                  <a:txBody>
                    <a:bodyPr/>
                    <a:lstStyle/>
                    <a:p>
                      <a:pPr>
                        <a:lnSpc>
                          <a:spcPct val="115000"/>
                        </a:lnSpc>
                        <a:spcAft>
                          <a:spcPts val="1000"/>
                        </a:spcAft>
                      </a:pPr>
                      <a:r>
                        <a:rPr lang="ca-ES" sz="500">
                          <a:effectLst/>
                          <a:latin typeface="Calibri"/>
                          <a:ea typeface="Times New Roman"/>
                          <a:cs typeface="Times New Roman"/>
                        </a:rPr>
                        <a:t> </a:t>
                      </a:r>
                    </a:p>
                  </a:txBody>
                  <a:tcPr marL="0" marR="0" marT="0" marB="0" anchor="ctr">
                    <a:lnL>
                      <a:noFill/>
                    </a:lnL>
                    <a:lnR>
                      <a:noFill/>
                    </a:lnR>
                    <a:lnT w="12700" cap="flat" cmpd="sng" algn="ctr">
                      <a:solidFill>
                        <a:srgbClr val="404F21"/>
                      </a:solidFill>
                      <a:prstDash val="solid"/>
                      <a:round/>
                      <a:headEnd type="none" w="med" len="med"/>
                      <a:tailEnd type="none" w="med" len="med"/>
                    </a:lnT>
                    <a:lnB>
                      <a:noFill/>
                    </a:lnB>
                  </a:tcPr>
                </a:tc>
              </a:tr>
              <a:tr h="112819">
                <a:tc gridSpan="3">
                  <a:txBody>
                    <a:bodyPr/>
                    <a:lstStyle/>
                    <a:p>
                      <a:pPr algn="r">
                        <a:lnSpc>
                          <a:spcPts val="1000"/>
                        </a:lnSpc>
                        <a:spcAft>
                          <a:spcPts val="0"/>
                        </a:spcAft>
                      </a:pPr>
                      <a:r>
                        <a:rPr lang="ca-ES" sz="400">
                          <a:solidFill>
                            <a:srgbClr val="76923C"/>
                          </a:solidFill>
                          <a:effectLst/>
                          <a:latin typeface="Arial Narrow"/>
                          <a:ea typeface="Times New Roman"/>
                          <a:cs typeface="Arial"/>
                        </a:rPr>
                        <a:t> </a:t>
                      </a:r>
                      <a:endParaRPr lang="ca-ES" sz="500">
                        <a:solidFill>
                          <a:srgbClr val="000000"/>
                        </a:solidFill>
                        <a:effectLst/>
                        <a:latin typeface="Arial Narrow"/>
                        <a:ea typeface="Times New Roman"/>
                        <a:cs typeface="Arial Narrow"/>
                      </a:endParaRPr>
                    </a:p>
                  </a:txBody>
                  <a:tcPr marL="7657" marR="7657" marT="0" marB="0" anchor="ctr">
                    <a:lnL>
                      <a:noFill/>
                    </a:lnL>
                    <a:lnR>
                      <a:noFill/>
                    </a:lnR>
                    <a:lnT>
                      <a:noFill/>
                    </a:lnT>
                    <a:lnB>
                      <a:noFill/>
                    </a:lnB>
                  </a:tcPr>
                </a:tc>
                <a:tc hMerge="1">
                  <a:txBody>
                    <a:bodyPr/>
                    <a:lstStyle/>
                    <a:p>
                      <a:endParaRPr lang="ca-ES"/>
                    </a:p>
                  </a:txBody>
                  <a:tcPr/>
                </a:tc>
                <a:tc hMerge="1">
                  <a:txBody>
                    <a:bodyPr/>
                    <a:lstStyle/>
                    <a:p>
                      <a:endParaRPr lang="ca-ES"/>
                    </a:p>
                  </a:txBody>
                  <a:tcPr/>
                </a:tc>
                <a:tc gridSpan="11">
                  <a:txBody>
                    <a:bodyPr/>
                    <a:lstStyle/>
                    <a:p>
                      <a:pPr algn="r">
                        <a:lnSpc>
                          <a:spcPts val="1000"/>
                        </a:lnSpc>
                        <a:spcAft>
                          <a:spcPts val="0"/>
                        </a:spcAft>
                      </a:pPr>
                      <a:r>
                        <a:rPr lang="ca-ES" sz="400" b="1">
                          <a:solidFill>
                            <a:srgbClr val="404F21"/>
                          </a:solidFill>
                          <a:effectLst/>
                          <a:latin typeface="Arial Narrow"/>
                          <a:ea typeface="Times New Roman"/>
                          <a:cs typeface="Arial"/>
                        </a:rPr>
                        <a:t>Balanç final:</a:t>
                      </a:r>
                      <a:endParaRPr lang="ca-ES" sz="500">
                        <a:solidFill>
                          <a:srgbClr val="000000"/>
                        </a:solidFill>
                        <a:effectLst/>
                        <a:latin typeface="Arial Narrow"/>
                        <a:ea typeface="Times New Roman"/>
                        <a:cs typeface="Arial Narrow"/>
                      </a:endParaRPr>
                    </a:p>
                  </a:txBody>
                  <a:tcPr marL="29536" marR="29536" marT="0" marB="0" anchor="ctr">
                    <a:lnL>
                      <a:noFill/>
                    </a:lnL>
                    <a:lnR w="12700" cap="flat" cmpd="sng" algn="ctr">
                      <a:solidFill>
                        <a:srgbClr val="404F21"/>
                      </a:solidFill>
                      <a:prstDash val="solid"/>
                      <a:round/>
                      <a:headEnd type="none" w="med" len="med"/>
                      <a:tailEnd type="none" w="med" len="med"/>
                    </a:lnR>
                    <a:lnT>
                      <a:noFill/>
                    </a:lnT>
                    <a:lnB>
                      <a:noFill/>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gridSpan="4">
                  <a:txBody>
                    <a:bodyPr/>
                    <a:lstStyle/>
                    <a:p>
                      <a:pPr>
                        <a:lnSpc>
                          <a:spcPts val="1000"/>
                        </a:lnSpc>
                        <a:spcAft>
                          <a:spcPts val="0"/>
                        </a:spcAft>
                      </a:pPr>
                      <a:r>
                        <a:rPr lang="ca-ES" sz="400" b="1">
                          <a:solidFill>
                            <a:srgbClr val="76923C"/>
                          </a:solidFill>
                          <a:effectLst/>
                          <a:latin typeface="Arial Narrow"/>
                          <a:ea typeface="Times New Roman"/>
                          <a:cs typeface="Arial"/>
                        </a:rPr>
                        <a:t> </a:t>
                      </a:r>
                      <a:endParaRPr lang="ca-ES" sz="500">
                        <a:solidFill>
                          <a:srgbClr val="000000"/>
                        </a:solidFill>
                        <a:effectLst/>
                        <a:latin typeface="Arial Narrow"/>
                        <a:ea typeface="Times New Roman"/>
                        <a:cs typeface="Arial Narrow"/>
                      </a:endParaRPr>
                    </a:p>
                  </a:txBody>
                  <a:tcPr marL="29536" marR="29536" marT="0" marB="0" anchor="ctr">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404F2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hMerge="1">
                  <a:txBody>
                    <a:bodyPr/>
                    <a:lstStyle/>
                    <a:p>
                      <a:endParaRPr lang="ca-ES"/>
                    </a:p>
                  </a:txBody>
                  <a:tcPr/>
                </a:tc>
                <a:tc hMerge="1">
                  <a:txBody>
                    <a:bodyPr/>
                    <a:lstStyle/>
                    <a:p>
                      <a:endParaRPr lang="ca-ES"/>
                    </a:p>
                  </a:txBody>
                  <a:tcPr/>
                </a:tc>
                <a:tc hMerge="1">
                  <a:txBody>
                    <a:bodyPr/>
                    <a:lstStyle/>
                    <a:p>
                      <a:endParaRPr lang="ca-ES"/>
                    </a:p>
                  </a:txBody>
                  <a:tcPr/>
                </a:tc>
                <a:tc>
                  <a:txBody>
                    <a:bodyPr/>
                    <a:lstStyle/>
                    <a:p>
                      <a:pPr algn="ctr">
                        <a:lnSpc>
                          <a:spcPts val="1000"/>
                        </a:lnSpc>
                        <a:spcAft>
                          <a:spcPts val="0"/>
                        </a:spcAft>
                      </a:pPr>
                      <a:r>
                        <a:rPr lang="ca-ES" sz="400">
                          <a:solidFill>
                            <a:srgbClr val="404F21"/>
                          </a:solidFill>
                          <a:effectLst/>
                          <a:latin typeface="Arial"/>
                          <a:ea typeface="Times New Roman"/>
                          <a:cs typeface="Arial Narrow"/>
                        </a:rPr>
                        <a:t>€</a:t>
                      </a:r>
                      <a:endParaRPr lang="ca-ES" sz="500">
                        <a:solidFill>
                          <a:srgbClr val="000000"/>
                        </a:solidFill>
                        <a:effectLst/>
                        <a:latin typeface="Arial Narrow"/>
                        <a:ea typeface="Times New Roman"/>
                        <a:cs typeface="Arial Narrow"/>
                      </a:endParaRPr>
                    </a:p>
                  </a:txBody>
                  <a:tcPr marL="7657" marR="7657" marT="0" marB="0" anchor="ctr">
                    <a:lnL w="12700" cap="flat" cmpd="sng" algn="ctr">
                      <a:solidFill>
                        <a:srgbClr val="404F21"/>
                      </a:solidFill>
                      <a:prstDash val="solid"/>
                      <a:round/>
                      <a:headEnd type="none" w="med" len="med"/>
                      <a:tailEnd type="none" w="med" len="med"/>
                    </a:lnL>
                    <a:lnR>
                      <a:noFill/>
                    </a:lnR>
                    <a:lnT>
                      <a:noFill/>
                    </a:lnT>
                    <a:lnB>
                      <a:noFill/>
                    </a:lnB>
                  </a:tcPr>
                </a:tc>
                <a:tc>
                  <a:txBody>
                    <a:bodyPr/>
                    <a:lstStyle/>
                    <a:p>
                      <a:pPr>
                        <a:lnSpc>
                          <a:spcPct val="115000"/>
                        </a:lnSpc>
                        <a:spcAft>
                          <a:spcPts val="1000"/>
                        </a:spcAft>
                      </a:pPr>
                      <a:r>
                        <a:rPr lang="ca-ES" sz="500" dirty="0">
                          <a:effectLst/>
                          <a:latin typeface="Calibri"/>
                          <a:ea typeface="Times New Roman"/>
                          <a:cs typeface="Times New Roman"/>
                        </a:rPr>
                        <a:t> </a:t>
                      </a:r>
                    </a:p>
                  </a:txBody>
                  <a:tcPr marL="0" marR="0" marT="0" marB="0" anchor="ctr">
                    <a:lnL>
                      <a:noFill/>
                    </a:lnL>
                    <a:lnR>
                      <a:noFill/>
                    </a:lnR>
                    <a:lnT>
                      <a:noFill/>
                    </a:lnT>
                    <a:lnB>
                      <a:noFill/>
                    </a:lnB>
                  </a:tcPr>
                </a:tc>
              </a:tr>
            </a:tbl>
          </a:graphicData>
        </a:graphic>
      </p:graphicFrame>
      <p:graphicFrame>
        <p:nvGraphicFramePr>
          <p:cNvPr id="3" name="Taula 2"/>
          <p:cNvGraphicFramePr>
            <a:graphicFrameLocks noGrp="1"/>
          </p:cNvGraphicFramePr>
          <p:nvPr>
            <p:extLst>
              <p:ext uri="{D42A27DB-BD31-4B8C-83A1-F6EECF244321}">
                <p14:modId xmlns:p14="http://schemas.microsoft.com/office/powerpoint/2010/main" val="3368287501"/>
              </p:ext>
            </p:extLst>
          </p:nvPr>
        </p:nvGraphicFramePr>
        <p:xfrm>
          <a:off x="4716016" y="1916832"/>
          <a:ext cx="3759551" cy="4663533"/>
        </p:xfrm>
        <a:graphic>
          <a:graphicData uri="http://schemas.openxmlformats.org/drawingml/2006/table">
            <a:tbl>
              <a:tblPr firstRow="1" firstCol="1" bandRow="1"/>
              <a:tblGrid>
                <a:gridCol w="994580"/>
                <a:gridCol w="73087"/>
                <a:gridCol w="73087"/>
                <a:gridCol w="73087"/>
                <a:gridCol w="73087"/>
                <a:gridCol w="973345"/>
                <a:gridCol w="1499278"/>
              </a:tblGrid>
              <a:tr h="276184">
                <a:tc gridSpan="7">
                  <a:txBody>
                    <a:bodyPr/>
                    <a:lstStyle/>
                    <a:p>
                      <a:pPr>
                        <a:spcAft>
                          <a:spcPts val="600"/>
                        </a:spcAft>
                      </a:pPr>
                      <a:r>
                        <a:rPr lang="ca-ES" sz="800" b="1" dirty="0">
                          <a:solidFill>
                            <a:srgbClr val="000000"/>
                          </a:solidFill>
                          <a:effectLst/>
                          <a:latin typeface="Arial Narrow"/>
                          <a:ea typeface="Times New Roman"/>
                          <a:cs typeface="Arial"/>
                        </a:rPr>
                        <a:t>B. SOBRE EL PROJECTE PRESENTAT A SUBVENCIÓ</a:t>
                      </a:r>
                      <a:endParaRPr lang="ca-ES" sz="700" dirty="0">
                        <a:solidFill>
                          <a:srgbClr val="000000"/>
                        </a:solidFill>
                        <a:effectLst/>
                        <a:latin typeface="Arial Narrow"/>
                        <a:ea typeface="Times New Roman"/>
                        <a:cs typeface="Arial Narrow"/>
                      </a:endParaRPr>
                    </a:p>
                    <a:p>
                      <a:pPr>
                        <a:spcAft>
                          <a:spcPts val="0"/>
                        </a:spcAft>
                      </a:pPr>
                      <a:r>
                        <a:rPr lang="ca-ES" sz="600" b="1" dirty="0">
                          <a:solidFill>
                            <a:srgbClr val="404F21"/>
                          </a:solidFill>
                          <a:effectLst/>
                          <a:latin typeface="Arial Narrow"/>
                          <a:ea typeface="Times New Roman"/>
                          <a:cs typeface="Arial"/>
                        </a:rPr>
                        <a:t>1. IDENTIFICACIÓ</a:t>
                      </a:r>
                      <a:r>
                        <a:rPr lang="ca-ES" sz="400" b="1" dirty="0">
                          <a:solidFill>
                            <a:srgbClr val="404F21"/>
                          </a:solidFill>
                          <a:effectLst/>
                          <a:latin typeface="Arial Narrow"/>
                          <a:ea typeface="Times New Roman"/>
                          <a:cs typeface="Arial"/>
                        </a:rPr>
                        <a:t> </a:t>
                      </a:r>
                      <a:endParaRPr lang="ca-ES" sz="700" dirty="0">
                        <a:solidFill>
                          <a:srgbClr val="000000"/>
                        </a:solidFill>
                        <a:effectLst/>
                        <a:latin typeface="Arial Narrow"/>
                        <a:ea typeface="Times New Roman"/>
                        <a:cs typeface="Arial Narrow"/>
                      </a:endParaRPr>
                    </a:p>
                  </a:txBody>
                  <a:tcPr marL="9666" marR="9666" marT="0" marB="0">
                    <a:lnL>
                      <a:noFill/>
                    </a:lnL>
                    <a:lnR>
                      <a:noFill/>
                    </a:lnR>
                    <a:lnT w="12700" cap="flat" cmpd="sng" algn="ctr">
                      <a:solidFill>
                        <a:srgbClr val="404F21"/>
                      </a:solidFill>
                      <a:prstDash val="solid"/>
                      <a:round/>
                      <a:headEnd type="none" w="med" len="med"/>
                      <a:tailEnd type="none" w="med" len="med"/>
                    </a:lnT>
                    <a:lnB>
                      <a:noFill/>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r>
              <a:tr h="149139">
                <a:tc gridSpan="2">
                  <a:txBody>
                    <a:bodyPr/>
                    <a:lstStyle/>
                    <a:p>
                      <a:pPr>
                        <a:spcAft>
                          <a:spcPts val="0"/>
                        </a:spcAft>
                      </a:pPr>
                      <a:r>
                        <a:rPr lang="ca-ES" sz="500">
                          <a:solidFill>
                            <a:srgbClr val="404F21"/>
                          </a:solidFill>
                          <a:effectLst/>
                          <a:latin typeface="Arial Narrow"/>
                          <a:ea typeface="Times New Roman"/>
                          <a:cs typeface="Arial"/>
                        </a:rPr>
                        <a:t>Persona de contacte responsable del projecte:</a:t>
                      </a:r>
                      <a:endParaRPr lang="ca-ES" sz="700">
                        <a:solidFill>
                          <a:srgbClr val="000000"/>
                        </a:solidFill>
                        <a:effectLst/>
                        <a:latin typeface="Arial Narrow"/>
                        <a:ea typeface="Times New Roman"/>
                        <a:cs typeface="Arial Narrow"/>
                      </a:endParaRPr>
                    </a:p>
                  </a:txBody>
                  <a:tcPr marL="9666" marR="9666" marT="0" marB="0" anchor="b">
                    <a:lnL>
                      <a:noFill/>
                    </a:lnL>
                    <a:lnR>
                      <a:noFill/>
                    </a:lnR>
                    <a:lnT>
                      <a:noFill/>
                    </a:lnT>
                    <a:lnB w="12700" cap="flat" cmpd="sng" algn="ctr">
                      <a:solidFill>
                        <a:srgbClr val="404F21"/>
                      </a:solidFill>
                      <a:prstDash val="solid"/>
                      <a:round/>
                      <a:headEnd type="none" w="med" len="med"/>
                      <a:tailEnd type="none" w="med" len="med"/>
                    </a:lnB>
                  </a:tcPr>
                </a:tc>
                <a:tc hMerge="1">
                  <a:txBody>
                    <a:bodyPr/>
                    <a:lstStyle/>
                    <a:p>
                      <a:endParaRPr lang="ca-ES"/>
                    </a:p>
                  </a:txBody>
                  <a:tcPr/>
                </a:tc>
                <a:tc gridSpan="3">
                  <a:txBody>
                    <a:bodyPr/>
                    <a:lstStyle/>
                    <a:p>
                      <a:pPr>
                        <a:spcAft>
                          <a:spcPts val="0"/>
                        </a:spcAft>
                      </a:pPr>
                      <a:r>
                        <a:rPr lang="ca-ES" sz="400">
                          <a:solidFill>
                            <a:srgbClr val="76923C"/>
                          </a:solidFill>
                          <a:effectLst/>
                          <a:latin typeface="Arial Narrow"/>
                          <a:ea typeface="Times New Roman"/>
                          <a:cs typeface="Arial"/>
                        </a:rPr>
                        <a:t> </a:t>
                      </a:r>
                      <a:endParaRPr lang="ca-ES" sz="700">
                        <a:solidFill>
                          <a:srgbClr val="000000"/>
                        </a:solidFill>
                        <a:effectLst/>
                        <a:latin typeface="Arial Narrow"/>
                        <a:ea typeface="Times New Roman"/>
                        <a:cs typeface="Arial Narrow"/>
                      </a:endParaRPr>
                    </a:p>
                  </a:txBody>
                  <a:tcPr marL="37285" marR="37285" marT="0" marB="0" anchor="b">
                    <a:lnL>
                      <a:noFill/>
                    </a:lnL>
                    <a:lnR>
                      <a:noFill/>
                    </a:lnR>
                    <a:lnT>
                      <a:noFill/>
                    </a:lnT>
                    <a:lnB w="12700" cap="flat" cmpd="sng" algn="ctr">
                      <a:solidFill>
                        <a:srgbClr val="404F21"/>
                      </a:solidFill>
                      <a:prstDash val="solid"/>
                      <a:round/>
                      <a:headEnd type="none" w="med" len="med"/>
                      <a:tailEnd type="none" w="med" len="med"/>
                    </a:lnB>
                    <a:solidFill>
                      <a:srgbClr val="EAF1DD"/>
                    </a:solidFill>
                  </a:tcPr>
                </a:tc>
                <a:tc hMerge="1">
                  <a:txBody>
                    <a:bodyPr/>
                    <a:lstStyle/>
                    <a:p>
                      <a:endParaRPr lang="ca-ES"/>
                    </a:p>
                  </a:txBody>
                  <a:tcPr/>
                </a:tc>
                <a:tc hMerge="1">
                  <a:txBody>
                    <a:bodyPr/>
                    <a:lstStyle/>
                    <a:p>
                      <a:endParaRPr lang="ca-ES"/>
                    </a:p>
                  </a:txBody>
                  <a:tcPr/>
                </a:tc>
                <a:tc>
                  <a:txBody>
                    <a:bodyPr/>
                    <a:lstStyle/>
                    <a:p>
                      <a:pPr>
                        <a:spcAft>
                          <a:spcPts val="0"/>
                        </a:spcAft>
                      </a:pPr>
                      <a:r>
                        <a:rPr lang="ca-ES" sz="500" dirty="0">
                          <a:solidFill>
                            <a:srgbClr val="404F21"/>
                          </a:solidFill>
                          <a:effectLst/>
                          <a:latin typeface="Arial Narrow"/>
                          <a:ea typeface="Times New Roman"/>
                          <a:cs typeface="Arial"/>
                        </a:rPr>
                        <a:t>Telèfon o </a:t>
                      </a:r>
                      <a:r>
                        <a:rPr lang="ca-ES" sz="500" dirty="0" err="1">
                          <a:solidFill>
                            <a:srgbClr val="404F21"/>
                          </a:solidFill>
                          <a:effectLst/>
                          <a:latin typeface="Arial Narrow"/>
                          <a:ea typeface="Times New Roman"/>
                          <a:cs typeface="Arial"/>
                        </a:rPr>
                        <a:t>mail</a:t>
                      </a:r>
                      <a:r>
                        <a:rPr lang="ca-ES" sz="500" dirty="0">
                          <a:solidFill>
                            <a:srgbClr val="404F21"/>
                          </a:solidFill>
                          <a:effectLst/>
                          <a:latin typeface="Arial Narrow"/>
                          <a:ea typeface="Times New Roman"/>
                          <a:cs typeface="Arial"/>
                        </a:rPr>
                        <a:t> de contacte: </a:t>
                      </a:r>
                      <a:endParaRPr lang="ca-ES" sz="700" dirty="0">
                        <a:solidFill>
                          <a:srgbClr val="000000"/>
                        </a:solidFill>
                        <a:effectLst/>
                        <a:latin typeface="Arial Narrow"/>
                        <a:ea typeface="Times New Roman"/>
                        <a:cs typeface="Arial Narrow"/>
                      </a:endParaRPr>
                    </a:p>
                  </a:txBody>
                  <a:tcPr marL="37285" marR="37285" marT="0" marB="0" anchor="b">
                    <a:lnL>
                      <a:noFill/>
                    </a:lnL>
                    <a:lnR>
                      <a:noFill/>
                    </a:lnR>
                    <a:lnT>
                      <a:noFill/>
                    </a:lnT>
                    <a:lnB w="12700" cap="flat" cmpd="sng" algn="ctr">
                      <a:solidFill>
                        <a:srgbClr val="404F21"/>
                      </a:solidFill>
                      <a:prstDash val="solid"/>
                      <a:round/>
                      <a:headEnd type="none" w="med" len="med"/>
                      <a:tailEnd type="none" w="med" len="med"/>
                    </a:lnB>
                  </a:tcPr>
                </a:tc>
                <a:tc>
                  <a:txBody>
                    <a:bodyPr/>
                    <a:lstStyle/>
                    <a:p>
                      <a:pPr>
                        <a:spcAft>
                          <a:spcPts val="0"/>
                        </a:spcAft>
                      </a:pPr>
                      <a:r>
                        <a:rPr lang="ca-ES" sz="400">
                          <a:solidFill>
                            <a:srgbClr val="76923C"/>
                          </a:solidFill>
                          <a:effectLst/>
                          <a:latin typeface="Arial Narrow"/>
                          <a:ea typeface="Times New Roman"/>
                          <a:cs typeface="Arial"/>
                        </a:rPr>
                        <a:t> </a:t>
                      </a:r>
                      <a:endParaRPr lang="ca-ES" sz="700">
                        <a:solidFill>
                          <a:srgbClr val="000000"/>
                        </a:solidFill>
                        <a:effectLst/>
                        <a:latin typeface="Arial Narrow"/>
                        <a:ea typeface="Times New Roman"/>
                        <a:cs typeface="Arial Narrow"/>
                      </a:endParaRPr>
                    </a:p>
                  </a:txBody>
                  <a:tcPr marL="37285" marR="37285" marT="0" marB="0" anchor="b">
                    <a:lnL>
                      <a:noFill/>
                    </a:lnL>
                    <a:lnR>
                      <a:noFill/>
                    </a:lnR>
                    <a:lnT>
                      <a:noFill/>
                    </a:lnT>
                    <a:lnB w="12700" cap="flat" cmpd="sng" algn="ctr">
                      <a:solidFill>
                        <a:srgbClr val="404F21"/>
                      </a:solidFill>
                      <a:prstDash val="solid"/>
                      <a:round/>
                      <a:headEnd type="none" w="med" len="med"/>
                      <a:tailEnd type="none" w="med" len="med"/>
                    </a:lnB>
                    <a:solidFill>
                      <a:srgbClr val="EAF1DD"/>
                    </a:solidFill>
                  </a:tcPr>
                </a:tc>
              </a:tr>
              <a:tr h="117378">
                <a:tc>
                  <a:txBody>
                    <a:bodyPr/>
                    <a:lstStyle/>
                    <a:p>
                      <a:pPr>
                        <a:spcAft>
                          <a:spcPts val="0"/>
                        </a:spcAft>
                      </a:pPr>
                      <a:r>
                        <a:rPr lang="ca-ES" sz="500">
                          <a:solidFill>
                            <a:srgbClr val="404F21"/>
                          </a:solidFill>
                          <a:effectLst/>
                          <a:latin typeface="Arial Narrow"/>
                          <a:ea typeface="Times New Roman"/>
                          <a:cs typeface="Arial"/>
                        </a:rPr>
                        <a:t>Denominació del projecte :</a:t>
                      </a:r>
                      <a:endParaRPr lang="ca-ES" sz="700">
                        <a:solidFill>
                          <a:srgbClr val="000000"/>
                        </a:solidFill>
                        <a:effectLst/>
                        <a:latin typeface="Arial Narrow"/>
                        <a:ea typeface="Times New Roman"/>
                        <a:cs typeface="Arial Narrow"/>
                      </a:endParaRPr>
                    </a:p>
                  </a:txBody>
                  <a:tcPr marL="9666" marR="9666" marT="0" marB="0" anchor="b">
                    <a:lnL>
                      <a:noFill/>
                    </a:lnL>
                    <a:lnR>
                      <a:noFill/>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tcPr>
                </a:tc>
                <a:tc gridSpan="6">
                  <a:txBody>
                    <a:bodyPr/>
                    <a:lstStyle/>
                    <a:p>
                      <a:pPr>
                        <a:spcAft>
                          <a:spcPts val="0"/>
                        </a:spcAft>
                      </a:pPr>
                      <a:r>
                        <a:rPr lang="ca-ES" sz="400" dirty="0">
                          <a:solidFill>
                            <a:srgbClr val="76923C"/>
                          </a:solidFill>
                          <a:effectLst/>
                          <a:latin typeface="Arial Narrow"/>
                          <a:ea typeface="Times New Roman"/>
                          <a:cs typeface="Arial"/>
                        </a:rPr>
                        <a:t> </a:t>
                      </a:r>
                      <a:endParaRPr lang="ca-ES" sz="700" dirty="0">
                        <a:solidFill>
                          <a:srgbClr val="000000"/>
                        </a:solidFill>
                        <a:effectLst/>
                        <a:latin typeface="Arial Narrow"/>
                        <a:ea typeface="Times New Roman"/>
                        <a:cs typeface="Arial Narrow"/>
                      </a:endParaRPr>
                    </a:p>
                  </a:txBody>
                  <a:tcPr marL="37285" marR="37285" marT="0" marB="0" anchor="b">
                    <a:lnL>
                      <a:noFill/>
                    </a:lnL>
                    <a:lnR>
                      <a:noFill/>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solidFill>
                      <a:srgbClr val="EAF1DD"/>
                    </a:solidFill>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r>
              <a:tr h="117378">
                <a:tc>
                  <a:txBody>
                    <a:bodyPr/>
                    <a:lstStyle/>
                    <a:p>
                      <a:pPr>
                        <a:spcAft>
                          <a:spcPts val="0"/>
                        </a:spcAft>
                      </a:pPr>
                      <a:r>
                        <a:rPr lang="ca-ES" sz="500">
                          <a:solidFill>
                            <a:srgbClr val="404F21"/>
                          </a:solidFill>
                          <a:effectLst/>
                          <a:latin typeface="Arial Narrow"/>
                          <a:ea typeface="Times New Roman"/>
                          <a:cs typeface="Arial"/>
                        </a:rPr>
                        <a:t>Àmbit temàtic i programa:</a:t>
                      </a:r>
                      <a:endParaRPr lang="ca-ES" sz="700">
                        <a:solidFill>
                          <a:srgbClr val="000000"/>
                        </a:solidFill>
                        <a:effectLst/>
                        <a:latin typeface="Arial Narrow"/>
                        <a:ea typeface="Times New Roman"/>
                        <a:cs typeface="Arial Narrow"/>
                      </a:endParaRPr>
                    </a:p>
                  </a:txBody>
                  <a:tcPr marL="9666" marR="9666" marT="0" marB="0" anchor="b">
                    <a:lnL>
                      <a:noFill/>
                    </a:lnL>
                    <a:lnR>
                      <a:noFill/>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tcPr>
                </a:tc>
                <a:tc gridSpan="6">
                  <a:txBody>
                    <a:bodyPr/>
                    <a:lstStyle/>
                    <a:p>
                      <a:pPr>
                        <a:spcAft>
                          <a:spcPts val="0"/>
                        </a:spcAft>
                      </a:pPr>
                      <a:r>
                        <a:rPr lang="ca-ES" sz="400">
                          <a:solidFill>
                            <a:srgbClr val="76923C"/>
                          </a:solidFill>
                          <a:effectLst/>
                          <a:latin typeface="Arial Narrow"/>
                          <a:ea typeface="Times New Roman"/>
                          <a:cs typeface="Arial"/>
                        </a:rPr>
                        <a:t> </a:t>
                      </a:r>
                      <a:endParaRPr lang="ca-ES" sz="700">
                        <a:solidFill>
                          <a:srgbClr val="000000"/>
                        </a:solidFill>
                        <a:effectLst/>
                        <a:latin typeface="Arial Narrow"/>
                        <a:ea typeface="Times New Roman"/>
                        <a:cs typeface="Arial Narrow"/>
                      </a:endParaRPr>
                    </a:p>
                  </a:txBody>
                  <a:tcPr marL="37285" marR="37285" marT="0" marB="0" anchor="b">
                    <a:lnL>
                      <a:noFill/>
                    </a:lnL>
                    <a:lnR>
                      <a:noFill/>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solidFill>
                      <a:srgbClr val="EAF1DD"/>
                    </a:solidFill>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r>
              <a:tr h="117378">
                <a:tc>
                  <a:txBody>
                    <a:bodyPr/>
                    <a:lstStyle/>
                    <a:p>
                      <a:pPr>
                        <a:spcAft>
                          <a:spcPts val="0"/>
                        </a:spcAft>
                      </a:pPr>
                      <a:r>
                        <a:rPr lang="ca-ES" sz="500">
                          <a:solidFill>
                            <a:srgbClr val="404F21"/>
                          </a:solidFill>
                          <a:effectLst/>
                          <a:latin typeface="Arial Narrow"/>
                          <a:ea typeface="Times New Roman"/>
                          <a:cs typeface="Arial"/>
                        </a:rPr>
                        <a:t>Àmbit territorial:</a:t>
                      </a:r>
                      <a:endParaRPr lang="ca-ES" sz="700">
                        <a:solidFill>
                          <a:srgbClr val="000000"/>
                        </a:solidFill>
                        <a:effectLst/>
                        <a:latin typeface="Arial Narrow"/>
                        <a:ea typeface="Times New Roman"/>
                        <a:cs typeface="Arial Narrow"/>
                      </a:endParaRPr>
                    </a:p>
                  </a:txBody>
                  <a:tcPr marL="9666" marR="9666" marT="0" marB="0" anchor="b">
                    <a:lnL>
                      <a:noFill/>
                    </a:lnL>
                    <a:lnR>
                      <a:noFill/>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tcPr>
                </a:tc>
                <a:tc gridSpan="4">
                  <a:txBody>
                    <a:bodyPr/>
                    <a:lstStyle/>
                    <a:p>
                      <a:pPr>
                        <a:spcAft>
                          <a:spcPts val="0"/>
                        </a:spcAft>
                      </a:pPr>
                      <a:r>
                        <a:rPr lang="ca-ES" sz="300" dirty="0">
                          <a:solidFill>
                            <a:srgbClr val="404F21"/>
                          </a:solidFill>
                          <a:effectLst/>
                          <a:latin typeface="Arial Narrow"/>
                          <a:ea typeface="Times New Roman"/>
                          <a:cs typeface="Arial"/>
                        </a:rPr>
                        <a:t> </a:t>
                      </a:r>
                      <a:endParaRPr lang="ca-ES" sz="700" dirty="0">
                        <a:solidFill>
                          <a:srgbClr val="000000"/>
                        </a:solidFill>
                        <a:effectLst/>
                        <a:latin typeface="Arial Narrow"/>
                        <a:ea typeface="Times New Roman"/>
                        <a:cs typeface="Arial Narrow"/>
                      </a:endParaRPr>
                    </a:p>
                  </a:txBody>
                  <a:tcPr marL="37285" marR="37285" marT="0" marB="0" anchor="b">
                    <a:lnL>
                      <a:noFill/>
                    </a:lnL>
                    <a:lnR>
                      <a:noFill/>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solidFill>
                      <a:srgbClr val="EAF1DD"/>
                    </a:solidFill>
                  </a:tcPr>
                </a:tc>
                <a:tc hMerge="1">
                  <a:txBody>
                    <a:bodyPr/>
                    <a:lstStyle/>
                    <a:p>
                      <a:endParaRPr lang="ca-ES"/>
                    </a:p>
                  </a:txBody>
                  <a:tcPr/>
                </a:tc>
                <a:tc hMerge="1">
                  <a:txBody>
                    <a:bodyPr/>
                    <a:lstStyle/>
                    <a:p>
                      <a:endParaRPr lang="ca-ES"/>
                    </a:p>
                  </a:txBody>
                  <a:tcPr/>
                </a:tc>
                <a:tc hMerge="1">
                  <a:txBody>
                    <a:bodyPr/>
                    <a:lstStyle/>
                    <a:p>
                      <a:endParaRPr lang="ca-ES"/>
                    </a:p>
                  </a:txBody>
                  <a:tcPr/>
                </a:tc>
                <a:tc>
                  <a:txBody>
                    <a:bodyPr/>
                    <a:lstStyle/>
                    <a:p>
                      <a:pPr>
                        <a:spcAft>
                          <a:spcPts val="0"/>
                        </a:spcAft>
                      </a:pPr>
                      <a:r>
                        <a:rPr lang="ca-ES" sz="500">
                          <a:solidFill>
                            <a:srgbClr val="404F21"/>
                          </a:solidFill>
                          <a:effectLst/>
                          <a:latin typeface="Arial Narrow"/>
                          <a:ea typeface="Times New Roman"/>
                          <a:cs typeface="Arial"/>
                        </a:rPr>
                        <a:t>Lloc de realització: </a:t>
                      </a:r>
                      <a:endParaRPr lang="ca-ES" sz="700">
                        <a:solidFill>
                          <a:srgbClr val="000000"/>
                        </a:solidFill>
                        <a:effectLst/>
                        <a:latin typeface="Arial Narrow"/>
                        <a:ea typeface="Times New Roman"/>
                        <a:cs typeface="Arial Narrow"/>
                      </a:endParaRPr>
                    </a:p>
                  </a:txBody>
                  <a:tcPr marL="37285" marR="37285" marT="0" marB="0" anchor="b">
                    <a:lnL>
                      <a:noFill/>
                    </a:lnL>
                    <a:lnR>
                      <a:noFill/>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tcPr>
                </a:tc>
                <a:tc>
                  <a:txBody>
                    <a:bodyPr/>
                    <a:lstStyle/>
                    <a:p>
                      <a:pPr>
                        <a:spcAft>
                          <a:spcPts val="0"/>
                        </a:spcAft>
                      </a:pPr>
                      <a:r>
                        <a:rPr lang="ca-ES" sz="400">
                          <a:solidFill>
                            <a:srgbClr val="404F21"/>
                          </a:solidFill>
                          <a:effectLst/>
                          <a:latin typeface="Arial Narrow"/>
                          <a:ea typeface="Times New Roman"/>
                          <a:cs typeface="Arial"/>
                        </a:rPr>
                        <a:t> </a:t>
                      </a:r>
                      <a:endParaRPr lang="ca-ES" sz="700">
                        <a:solidFill>
                          <a:srgbClr val="000000"/>
                        </a:solidFill>
                        <a:effectLst/>
                        <a:latin typeface="Arial Narrow"/>
                        <a:ea typeface="Times New Roman"/>
                        <a:cs typeface="Arial Narrow"/>
                      </a:endParaRPr>
                    </a:p>
                  </a:txBody>
                  <a:tcPr marL="37285" marR="37285" marT="0" marB="0" anchor="b">
                    <a:lnL>
                      <a:noFill/>
                    </a:lnL>
                    <a:lnR>
                      <a:noFill/>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solidFill>
                      <a:srgbClr val="EAF1DD"/>
                    </a:solidFill>
                  </a:tcPr>
                </a:tc>
              </a:tr>
              <a:tr h="149139">
                <a:tc gridSpan="3">
                  <a:txBody>
                    <a:bodyPr/>
                    <a:lstStyle/>
                    <a:p>
                      <a:pPr>
                        <a:spcAft>
                          <a:spcPts val="0"/>
                        </a:spcAft>
                      </a:pPr>
                      <a:r>
                        <a:rPr lang="ca-ES" sz="500" dirty="0">
                          <a:solidFill>
                            <a:srgbClr val="404F21"/>
                          </a:solidFill>
                          <a:effectLst/>
                          <a:latin typeface="Arial Narrow"/>
                          <a:ea typeface="Times New Roman"/>
                          <a:cs typeface="Arial"/>
                        </a:rPr>
                        <a:t>Altres entitats col·laboradores en aquest projecte:</a:t>
                      </a:r>
                      <a:endParaRPr lang="ca-ES" sz="700" dirty="0">
                        <a:solidFill>
                          <a:srgbClr val="000000"/>
                        </a:solidFill>
                        <a:effectLst/>
                        <a:latin typeface="Arial Narrow"/>
                        <a:ea typeface="Times New Roman"/>
                        <a:cs typeface="Arial Narrow"/>
                      </a:endParaRPr>
                    </a:p>
                  </a:txBody>
                  <a:tcPr marL="9666" marR="9666" marT="0" marB="0" anchor="b">
                    <a:lnL>
                      <a:noFill/>
                    </a:lnL>
                    <a:lnR>
                      <a:noFill/>
                    </a:lnR>
                    <a:lnT w="12700" cap="flat" cmpd="sng" algn="ctr">
                      <a:solidFill>
                        <a:srgbClr val="404F21"/>
                      </a:solidFill>
                      <a:prstDash val="solid"/>
                      <a:round/>
                      <a:headEnd type="none" w="med" len="med"/>
                      <a:tailEnd type="none" w="med" len="med"/>
                    </a:lnT>
                    <a:lnB>
                      <a:noFill/>
                    </a:lnB>
                  </a:tcPr>
                </a:tc>
                <a:tc hMerge="1">
                  <a:txBody>
                    <a:bodyPr/>
                    <a:lstStyle/>
                    <a:p>
                      <a:endParaRPr lang="ca-ES"/>
                    </a:p>
                  </a:txBody>
                  <a:tcPr/>
                </a:tc>
                <a:tc hMerge="1">
                  <a:txBody>
                    <a:bodyPr/>
                    <a:lstStyle/>
                    <a:p>
                      <a:endParaRPr lang="ca-ES"/>
                    </a:p>
                  </a:txBody>
                  <a:tcPr/>
                </a:tc>
                <a:tc gridSpan="4">
                  <a:txBody>
                    <a:bodyPr/>
                    <a:lstStyle/>
                    <a:p>
                      <a:pPr>
                        <a:spcAft>
                          <a:spcPts val="0"/>
                        </a:spcAft>
                      </a:pPr>
                      <a:r>
                        <a:rPr lang="ca-ES" sz="400" dirty="0">
                          <a:solidFill>
                            <a:srgbClr val="76923C"/>
                          </a:solidFill>
                          <a:effectLst/>
                          <a:latin typeface="Arial Narrow"/>
                          <a:ea typeface="Times New Roman"/>
                          <a:cs typeface="Arial"/>
                        </a:rPr>
                        <a:t> </a:t>
                      </a:r>
                      <a:endParaRPr lang="ca-ES" sz="700" dirty="0">
                        <a:solidFill>
                          <a:srgbClr val="000000"/>
                        </a:solidFill>
                        <a:effectLst/>
                        <a:latin typeface="Arial Narrow"/>
                        <a:ea typeface="Times New Roman"/>
                        <a:cs typeface="Arial Narrow"/>
                      </a:endParaRPr>
                    </a:p>
                  </a:txBody>
                  <a:tcPr marL="37285" marR="37285" marT="0" marB="0" anchor="b">
                    <a:lnL>
                      <a:noFill/>
                    </a:lnL>
                    <a:lnR>
                      <a:noFill/>
                    </a:lnR>
                    <a:lnT w="12700" cap="flat" cmpd="sng" algn="ctr">
                      <a:solidFill>
                        <a:srgbClr val="404F21"/>
                      </a:solidFill>
                      <a:prstDash val="solid"/>
                      <a:round/>
                      <a:headEnd type="none" w="med" len="med"/>
                      <a:tailEnd type="none" w="med" len="med"/>
                    </a:lnT>
                    <a:lnB>
                      <a:noFill/>
                    </a:lnB>
                  </a:tcPr>
                </a:tc>
                <a:tc hMerge="1">
                  <a:txBody>
                    <a:bodyPr/>
                    <a:lstStyle/>
                    <a:p>
                      <a:endParaRPr lang="ca-ES"/>
                    </a:p>
                  </a:txBody>
                  <a:tcPr/>
                </a:tc>
                <a:tc hMerge="1">
                  <a:txBody>
                    <a:bodyPr/>
                    <a:lstStyle/>
                    <a:p>
                      <a:endParaRPr lang="ca-ES"/>
                    </a:p>
                  </a:txBody>
                  <a:tcPr/>
                </a:tc>
                <a:tc hMerge="1">
                  <a:txBody>
                    <a:bodyPr/>
                    <a:lstStyle/>
                    <a:p>
                      <a:endParaRPr lang="ca-ES"/>
                    </a:p>
                  </a:txBody>
                  <a:tcPr/>
                </a:tc>
              </a:tr>
              <a:tr h="117378">
                <a:tc gridSpan="7">
                  <a:txBody>
                    <a:bodyPr/>
                    <a:lstStyle/>
                    <a:p>
                      <a:pPr>
                        <a:spcAft>
                          <a:spcPts val="0"/>
                        </a:spcAft>
                      </a:pPr>
                      <a:r>
                        <a:rPr lang="ca-ES" sz="400">
                          <a:solidFill>
                            <a:srgbClr val="76923C"/>
                          </a:solidFill>
                          <a:effectLst/>
                          <a:latin typeface="Arial Narrow"/>
                          <a:ea typeface="Times New Roman"/>
                          <a:cs typeface="Arial"/>
                        </a:rPr>
                        <a:t> </a:t>
                      </a:r>
                      <a:endParaRPr lang="ca-ES" sz="700">
                        <a:solidFill>
                          <a:srgbClr val="000000"/>
                        </a:solidFill>
                        <a:effectLst/>
                        <a:latin typeface="Arial Narrow"/>
                        <a:ea typeface="Times New Roman"/>
                        <a:cs typeface="Arial Narrow"/>
                      </a:endParaRPr>
                    </a:p>
                  </a:txBody>
                  <a:tcPr marL="9666" marR="9666" marT="0" marB="0">
                    <a:lnL>
                      <a:noFill/>
                    </a:lnL>
                    <a:lnR>
                      <a:noFill/>
                    </a:lnR>
                    <a:lnT>
                      <a:noFill/>
                    </a:lnT>
                    <a:lnB w="12700" cap="flat" cmpd="sng" algn="ctr">
                      <a:solidFill>
                        <a:srgbClr val="404F21"/>
                      </a:solidFill>
                      <a:prstDash val="solid"/>
                      <a:round/>
                      <a:headEnd type="none" w="med" len="med"/>
                      <a:tailEnd type="none" w="med" len="med"/>
                    </a:lnB>
                    <a:solidFill>
                      <a:srgbClr val="EAF1DD"/>
                    </a:solidFill>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r>
              <a:tr h="117378">
                <a:tc>
                  <a:txBody>
                    <a:bodyPr/>
                    <a:lstStyle/>
                    <a:p>
                      <a:pPr>
                        <a:spcAft>
                          <a:spcPts val="0"/>
                        </a:spcAft>
                      </a:pPr>
                      <a:r>
                        <a:rPr lang="ca-ES" sz="500">
                          <a:solidFill>
                            <a:srgbClr val="404F21"/>
                          </a:solidFill>
                          <a:effectLst/>
                          <a:latin typeface="Arial Narrow"/>
                          <a:ea typeface="Times New Roman"/>
                          <a:cs typeface="Arial"/>
                        </a:rPr>
                        <a:t>Data d'inici del projecte:</a:t>
                      </a:r>
                      <a:endParaRPr lang="ca-ES" sz="700">
                        <a:solidFill>
                          <a:srgbClr val="000000"/>
                        </a:solidFill>
                        <a:effectLst/>
                        <a:latin typeface="Arial Narrow"/>
                        <a:ea typeface="Times New Roman"/>
                        <a:cs typeface="Arial Narrow"/>
                      </a:endParaRPr>
                    </a:p>
                  </a:txBody>
                  <a:tcPr marL="9666" marR="9666" marT="0" marB="0" anchor="b">
                    <a:lnL>
                      <a:noFill/>
                    </a:lnL>
                    <a:lnR>
                      <a:noFill/>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tcPr>
                </a:tc>
                <a:tc gridSpan="3">
                  <a:txBody>
                    <a:bodyPr/>
                    <a:lstStyle/>
                    <a:p>
                      <a:pPr>
                        <a:spcAft>
                          <a:spcPts val="0"/>
                        </a:spcAft>
                      </a:pPr>
                      <a:r>
                        <a:rPr lang="ca-ES" sz="400">
                          <a:solidFill>
                            <a:srgbClr val="76923C"/>
                          </a:solidFill>
                          <a:effectLst/>
                          <a:latin typeface="Arial Narrow"/>
                          <a:ea typeface="Times New Roman"/>
                          <a:cs typeface="Arial"/>
                        </a:rPr>
                        <a:t> </a:t>
                      </a:r>
                      <a:endParaRPr lang="ca-ES" sz="700">
                        <a:solidFill>
                          <a:srgbClr val="000000"/>
                        </a:solidFill>
                        <a:effectLst/>
                        <a:latin typeface="Arial Narrow"/>
                        <a:ea typeface="Times New Roman"/>
                        <a:cs typeface="Arial Narrow"/>
                      </a:endParaRPr>
                    </a:p>
                  </a:txBody>
                  <a:tcPr marL="37285" marR="37285" marT="0" marB="0" anchor="b">
                    <a:lnL>
                      <a:noFill/>
                    </a:lnL>
                    <a:lnR>
                      <a:noFill/>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solidFill>
                      <a:srgbClr val="EAF1DD"/>
                    </a:solidFill>
                  </a:tcPr>
                </a:tc>
                <a:tc hMerge="1">
                  <a:txBody>
                    <a:bodyPr/>
                    <a:lstStyle/>
                    <a:p>
                      <a:endParaRPr lang="ca-ES"/>
                    </a:p>
                  </a:txBody>
                  <a:tcPr/>
                </a:tc>
                <a:tc hMerge="1">
                  <a:txBody>
                    <a:bodyPr/>
                    <a:lstStyle/>
                    <a:p>
                      <a:endParaRPr lang="ca-ES"/>
                    </a:p>
                  </a:txBody>
                  <a:tcPr/>
                </a:tc>
                <a:tc gridSpan="2">
                  <a:txBody>
                    <a:bodyPr/>
                    <a:lstStyle/>
                    <a:p>
                      <a:pPr>
                        <a:spcAft>
                          <a:spcPts val="0"/>
                        </a:spcAft>
                      </a:pPr>
                      <a:r>
                        <a:rPr lang="ca-ES" sz="500">
                          <a:solidFill>
                            <a:srgbClr val="404F21"/>
                          </a:solidFill>
                          <a:effectLst/>
                          <a:latin typeface="Arial Narrow"/>
                          <a:ea typeface="Times New Roman"/>
                          <a:cs typeface="Arial"/>
                        </a:rPr>
                        <a:t>Data de finalització del projecte:</a:t>
                      </a:r>
                      <a:endParaRPr lang="ca-ES" sz="700">
                        <a:solidFill>
                          <a:srgbClr val="000000"/>
                        </a:solidFill>
                        <a:effectLst/>
                        <a:latin typeface="Arial Narrow"/>
                        <a:ea typeface="Times New Roman"/>
                        <a:cs typeface="Arial Narrow"/>
                      </a:endParaRPr>
                    </a:p>
                  </a:txBody>
                  <a:tcPr marL="9666" marR="9666" marT="0" marB="0" anchor="b">
                    <a:lnL>
                      <a:noFill/>
                    </a:lnL>
                    <a:lnR>
                      <a:noFill/>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tcPr>
                </a:tc>
                <a:tc hMerge="1">
                  <a:txBody>
                    <a:bodyPr/>
                    <a:lstStyle/>
                    <a:p>
                      <a:endParaRPr lang="ca-ES"/>
                    </a:p>
                  </a:txBody>
                  <a:tcPr/>
                </a:tc>
                <a:tc>
                  <a:txBody>
                    <a:bodyPr/>
                    <a:lstStyle/>
                    <a:p>
                      <a:pPr>
                        <a:spcAft>
                          <a:spcPts val="0"/>
                        </a:spcAft>
                      </a:pPr>
                      <a:r>
                        <a:rPr lang="ca-ES" sz="400">
                          <a:solidFill>
                            <a:srgbClr val="76923C"/>
                          </a:solidFill>
                          <a:effectLst/>
                          <a:latin typeface="Arial Narrow"/>
                          <a:ea typeface="Times New Roman"/>
                          <a:cs typeface="Arial"/>
                        </a:rPr>
                        <a:t> </a:t>
                      </a:r>
                      <a:endParaRPr lang="ca-ES" sz="700">
                        <a:solidFill>
                          <a:srgbClr val="000000"/>
                        </a:solidFill>
                        <a:effectLst/>
                        <a:latin typeface="Arial Narrow"/>
                        <a:ea typeface="Times New Roman"/>
                        <a:cs typeface="Arial Narrow"/>
                      </a:endParaRPr>
                    </a:p>
                  </a:txBody>
                  <a:tcPr marL="37285" marR="37285" marT="0" marB="0" anchor="b">
                    <a:lnL>
                      <a:noFill/>
                    </a:lnL>
                    <a:lnR>
                      <a:noFill/>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solidFill>
                      <a:srgbClr val="EAF1DD"/>
                    </a:solidFill>
                  </a:tcPr>
                </a:tc>
              </a:tr>
              <a:tr h="298279">
                <a:tc gridSpan="7">
                  <a:txBody>
                    <a:bodyPr/>
                    <a:lstStyle/>
                    <a:p>
                      <a:pPr>
                        <a:spcAft>
                          <a:spcPts val="0"/>
                        </a:spcAft>
                      </a:pPr>
                      <a:r>
                        <a:rPr lang="ca-ES" sz="700" b="1" u="none" strike="noStrike">
                          <a:solidFill>
                            <a:srgbClr val="76923C"/>
                          </a:solidFill>
                          <a:effectLst/>
                          <a:latin typeface="Arial Narrow"/>
                          <a:ea typeface="Times New Roman"/>
                          <a:cs typeface="Arial"/>
                        </a:rPr>
                        <a:t> </a:t>
                      </a:r>
                      <a:endParaRPr lang="ca-ES" sz="700">
                        <a:solidFill>
                          <a:srgbClr val="000000"/>
                        </a:solidFill>
                        <a:effectLst/>
                        <a:latin typeface="Arial Narrow"/>
                        <a:ea typeface="Times New Roman"/>
                        <a:cs typeface="Arial Narrow"/>
                      </a:endParaRPr>
                    </a:p>
                    <a:p>
                      <a:pPr>
                        <a:spcAft>
                          <a:spcPts val="0"/>
                        </a:spcAft>
                      </a:pPr>
                      <a:r>
                        <a:rPr lang="ca-ES" sz="700" b="1" u="sng">
                          <a:solidFill>
                            <a:srgbClr val="000000"/>
                          </a:solidFill>
                          <a:effectLst/>
                          <a:latin typeface="Arial Narrow"/>
                          <a:ea typeface="Times New Roman"/>
                          <a:cs typeface="Arial"/>
                        </a:rPr>
                        <a:t>FONAMENTS I QUALITAT DEL PROJECTE</a:t>
                      </a:r>
                      <a:endParaRPr lang="ca-ES" sz="700">
                        <a:solidFill>
                          <a:srgbClr val="000000"/>
                        </a:solidFill>
                        <a:effectLst/>
                        <a:latin typeface="Arial Narrow"/>
                        <a:ea typeface="Times New Roman"/>
                        <a:cs typeface="Arial Narrow"/>
                      </a:endParaRPr>
                    </a:p>
                    <a:p>
                      <a:pPr>
                        <a:spcAft>
                          <a:spcPts val="0"/>
                        </a:spcAft>
                      </a:pPr>
                      <a:r>
                        <a:rPr lang="ca-ES" sz="700" u="none" strike="noStrike">
                          <a:solidFill>
                            <a:srgbClr val="76923C"/>
                          </a:solidFill>
                          <a:effectLst/>
                          <a:latin typeface="Arial Narrow"/>
                          <a:ea typeface="Times New Roman"/>
                          <a:cs typeface="Arial"/>
                        </a:rPr>
                        <a:t> </a:t>
                      </a:r>
                      <a:endParaRPr lang="ca-ES" sz="700">
                        <a:solidFill>
                          <a:srgbClr val="000000"/>
                        </a:solidFill>
                        <a:effectLst/>
                        <a:latin typeface="Arial Narrow"/>
                        <a:ea typeface="Times New Roman"/>
                        <a:cs typeface="Arial Narrow"/>
                      </a:endParaRPr>
                    </a:p>
                  </a:txBody>
                  <a:tcPr marL="9666" marR="9666" marT="0" marB="0" anchor="b">
                    <a:lnL>
                      <a:noFill/>
                    </a:lnL>
                    <a:lnR>
                      <a:noFill/>
                    </a:lnR>
                    <a:lnT w="12700" cap="flat" cmpd="sng" algn="ctr">
                      <a:solidFill>
                        <a:srgbClr val="404F21"/>
                      </a:solidFill>
                      <a:prstDash val="solid"/>
                      <a:round/>
                      <a:headEnd type="none" w="med" len="med"/>
                      <a:tailEnd type="none" w="med" len="med"/>
                    </a:lnT>
                    <a:lnB>
                      <a:noFill/>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r>
              <a:tr h="137056">
                <a:tc gridSpan="7">
                  <a:txBody>
                    <a:bodyPr/>
                    <a:lstStyle/>
                    <a:p>
                      <a:pPr>
                        <a:spcAft>
                          <a:spcPts val="0"/>
                        </a:spcAft>
                      </a:pPr>
                      <a:r>
                        <a:rPr lang="ca-ES" sz="600" b="1" dirty="0">
                          <a:solidFill>
                            <a:srgbClr val="404F21"/>
                          </a:solidFill>
                          <a:effectLst/>
                          <a:latin typeface="Arial Narrow"/>
                          <a:ea typeface="Times New Roman"/>
                          <a:cs typeface="Arial"/>
                        </a:rPr>
                        <a:t>2. BREU DESCRIPCIÓ DEL PROJECTE</a:t>
                      </a:r>
                      <a:endParaRPr lang="ca-ES" sz="700" dirty="0">
                        <a:solidFill>
                          <a:srgbClr val="000000"/>
                        </a:solidFill>
                        <a:effectLst/>
                        <a:latin typeface="Arial Narrow"/>
                        <a:ea typeface="Times New Roman"/>
                        <a:cs typeface="Arial Narrow"/>
                      </a:endParaRPr>
                    </a:p>
                  </a:txBody>
                  <a:tcPr marL="9666" marR="9666" marT="0" marB="0" anchor="b">
                    <a:lnL>
                      <a:noFill/>
                    </a:lnL>
                    <a:lnR>
                      <a:noFill/>
                    </a:lnR>
                    <a:lnT>
                      <a:noFill/>
                    </a:lnT>
                    <a:lnB>
                      <a:noFill/>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r>
              <a:tr h="78367">
                <a:tc gridSpan="7">
                  <a:txBody>
                    <a:bodyPr/>
                    <a:lstStyle/>
                    <a:p>
                      <a:pPr>
                        <a:spcAft>
                          <a:spcPts val="0"/>
                        </a:spcAft>
                      </a:pPr>
                      <a:r>
                        <a:rPr lang="ca-ES" sz="400">
                          <a:solidFill>
                            <a:srgbClr val="000000"/>
                          </a:solidFill>
                          <a:effectLst/>
                          <a:latin typeface="Arial Narrow"/>
                          <a:ea typeface="Times New Roman"/>
                          <a:cs typeface="Arial"/>
                        </a:rPr>
                        <a:t>Explicació general sobre el tema del projecte i de les activitats.</a:t>
                      </a:r>
                      <a:endParaRPr lang="ca-ES" sz="700">
                        <a:solidFill>
                          <a:srgbClr val="000000"/>
                        </a:solidFill>
                        <a:effectLst/>
                        <a:latin typeface="Arial Narrow"/>
                        <a:ea typeface="Times New Roman"/>
                        <a:cs typeface="Arial Narrow"/>
                      </a:endParaRPr>
                    </a:p>
                  </a:txBody>
                  <a:tcPr marL="9666" marR="9666" marT="0" marB="0">
                    <a:lnL>
                      <a:noFill/>
                    </a:lnL>
                    <a:lnR>
                      <a:noFill/>
                    </a:lnR>
                    <a:lnT>
                      <a:noFill/>
                    </a:lnT>
                    <a:lnB w="12700" cap="flat" cmpd="sng" algn="ctr">
                      <a:solidFill>
                        <a:srgbClr val="404F21"/>
                      </a:solidFill>
                      <a:prstDash val="solid"/>
                      <a:round/>
                      <a:headEnd type="none" w="med" len="med"/>
                      <a:tailEnd type="none" w="med" len="med"/>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r>
              <a:tr h="366634">
                <a:tc gridSpan="7">
                  <a:txBody>
                    <a:bodyPr/>
                    <a:lstStyle/>
                    <a:p>
                      <a:pPr marR="72390">
                        <a:spcAft>
                          <a:spcPts val="0"/>
                        </a:spcAft>
                      </a:pPr>
                      <a:r>
                        <a:rPr lang="ca-ES" sz="400" dirty="0">
                          <a:solidFill>
                            <a:srgbClr val="000000"/>
                          </a:solidFill>
                          <a:effectLst/>
                          <a:latin typeface="Arial Narrow"/>
                          <a:ea typeface="Times New Roman"/>
                          <a:cs typeface="Arial"/>
                        </a:rPr>
                        <a:t> </a:t>
                      </a:r>
                      <a:endParaRPr lang="ca-ES" sz="700" dirty="0">
                        <a:solidFill>
                          <a:srgbClr val="000000"/>
                        </a:solidFill>
                        <a:effectLst/>
                        <a:latin typeface="Arial Narrow"/>
                        <a:ea typeface="Times New Roman"/>
                        <a:cs typeface="Arial Narrow"/>
                      </a:endParaRPr>
                    </a:p>
                  </a:txBody>
                  <a:tcPr marL="9666" marR="9666"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solidFill>
                      <a:srgbClr val="EAF1DD"/>
                    </a:solidFill>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r>
              <a:tr h="137056">
                <a:tc gridSpan="7">
                  <a:txBody>
                    <a:bodyPr/>
                    <a:lstStyle/>
                    <a:p>
                      <a:pPr>
                        <a:spcAft>
                          <a:spcPts val="0"/>
                        </a:spcAft>
                      </a:pPr>
                      <a:r>
                        <a:rPr lang="ca-ES" sz="600" b="1" dirty="0">
                          <a:solidFill>
                            <a:srgbClr val="404F21"/>
                          </a:solidFill>
                          <a:effectLst/>
                          <a:latin typeface="Arial Narrow"/>
                          <a:ea typeface="Times New Roman"/>
                          <a:cs typeface="Arial"/>
                        </a:rPr>
                        <a:t>3. JUSTIFICACIÓ DEL PROJECTE</a:t>
                      </a:r>
                      <a:endParaRPr lang="ca-ES" sz="700" dirty="0">
                        <a:solidFill>
                          <a:srgbClr val="000000"/>
                        </a:solidFill>
                        <a:effectLst/>
                        <a:latin typeface="Arial Narrow"/>
                        <a:ea typeface="Times New Roman"/>
                        <a:cs typeface="Arial Narrow"/>
                      </a:endParaRPr>
                    </a:p>
                  </a:txBody>
                  <a:tcPr marL="9666" marR="9666" marT="0" marB="0" anchor="b">
                    <a:lnL>
                      <a:noFill/>
                    </a:lnL>
                    <a:lnR>
                      <a:noFill/>
                    </a:lnR>
                    <a:lnT w="12700" cap="flat" cmpd="sng" algn="ctr">
                      <a:solidFill>
                        <a:srgbClr val="404F21"/>
                      </a:solidFill>
                      <a:prstDash val="solid"/>
                      <a:round/>
                      <a:headEnd type="none" w="med" len="med"/>
                      <a:tailEnd type="none" w="med" len="med"/>
                    </a:lnT>
                    <a:lnB>
                      <a:noFill/>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r>
              <a:tr h="78367">
                <a:tc gridSpan="7">
                  <a:txBody>
                    <a:bodyPr/>
                    <a:lstStyle/>
                    <a:p>
                      <a:pPr>
                        <a:spcAft>
                          <a:spcPts val="0"/>
                        </a:spcAft>
                      </a:pPr>
                      <a:r>
                        <a:rPr lang="ca-ES" sz="400">
                          <a:solidFill>
                            <a:srgbClr val="000000"/>
                          </a:solidFill>
                          <a:effectLst/>
                          <a:latin typeface="Arial Narrow"/>
                          <a:ea typeface="Times New Roman"/>
                          <a:cs typeface="Arial"/>
                        </a:rPr>
                        <a:t>Antecedents del projecte, justificació de la seva necessitat, valors que promou, voluntat de permanència en el temps.</a:t>
                      </a:r>
                      <a:endParaRPr lang="ca-ES" sz="700">
                        <a:solidFill>
                          <a:srgbClr val="000000"/>
                        </a:solidFill>
                        <a:effectLst/>
                        <a:latin typeface="Arial Narrow"/>
                        <a:ea typeface="Times New Roman"/>
                        <a:cs typeface="Arial Narrow"/>
                      </a:endParaRPr>
                    </a:p>
                  </a:txBody>
                  <a:tcPr marL="9666" marR="9666" marT="0" marB="0">
                    <a:lnL>
                      <a:noFill/>
                    </a:lnL>
                    <a:lnR>
                      <a:noFill/>
                    </a:lnR>
                    <a:lnT>
                      <a:noFill/>
                    </a:lnT>
                    <a:lnB w="12700" cap="flat" cmpd="sng" algn="ctr">
                      <a:solidFill>
                        <a:srgbClr val="404F21"/>
                      </a:solidFill>
                      <a:prstDash val="solid"/>
                      <a:round/>
                      <a:headEnd type="none" w="med" len="med"/>
                      <a:tailEnd type="none" w="med" len="med"/>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r>
              <a:tr h="366634">
                <a:tc gridSpan="7">
                  <a:txBody>
                    <a:bodyPr/>
                    <a:lstStyle/>
                    <a:p>
                      <a:pPr marR="72390">
                        <a:spcAft>
                          <a:spcPts val="0"/>
                        </a:spcAft>
                      </a:pPr>
                      <a:r>
                        <a:rPr lang="ca-ES" sz="400">
                          <a:solidFill>
                            <a:srgbClr val="000000"/>
                          </a:solidFill>
                          <a:effectLst/>
                          <a:latin typeface="Arial Narrow"/>
                          <a:ea typeface="Times New Roman"/>
                          <a:cs typeface="Arial"/>
                        </a:rPr>
                        <a:t> </a:t>
                      </a:r>
                      <a:endParaRPr lang="ca-ES" sz="700">
                        <a:solidFill>
                          <a:srgbClr val="000000"/>
                        </a:solidFill>
                        <a:effectLst/>
                        <a:latin typeface="Arial Narrow"/>
                        <a:ea typeface="Times New Roman"/>
                        <a:cs typeface="Arial Narrow"/>
                      </a:endParaRPr>
                    </a:p>
                  </a:txBody>
                  <a:tcPr marL="9666" marR="9666"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solidFill>
                      <a:srgbClr val="EAF1DD"/>
                    </a:solidFill>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r>
              <a:tr h="156734">
                <a:tc gridSpan="7">
                  <a:txBody>
                    <a:bodyPr/>
                    <a:lstStyle/>
                    <a:p>
                      <a:pPr>
                        <a:spcAft>
                          <a:spcPts val="0"/>
                        </a:spcAft>
                      </a:pPr>
                      <a:r>
                        <a:rPr lang="ca-ES" sz="600" b="1">
                          <a:solidFill>
                            <a:srgbClr val="404F21"/>
                          </a:solidFill>
                          <a:effectLst/>
                          <a:latin typeface="Arial Narrow"/>
                          <a:ea typeface="Times New Roman"/>
                          <a:cs typeface="Arial"/>
                        </a:rPr>
                        <a:t>4. DESTINATARIS DEL PROJECTE</a:t>
                      </a:r>
                      <a:endParaRPr lang="ca-ES" sz="700">
                        <a:solidFill>
                          <a:srgbClr val="000000"/>
                        </a:solidFill>
                        <a:effectLst/>
                        <a:latin typeface="Arial Narrow"/>
                        <a:ea typeface="Times New Roman"/>
                        <a:cs typeface="Arial Narrow"/>
                      </a:endParaRPr>
                    </a:p>
                  </a:txBody>
                  <a:tcPr marL="9666" marR="9666" marT="0" marB="0" anchor="b">
                    <a:lnL>
                      <a:noFill/>
                    </a:lnL>
                    <a:lnR>
                      <a:noFill/>
                    </a:lnR>
                    <a:lnT w="12700" cap="flat" cmpd="sng" algn="ctr">
                      <a:solidFill>
                        <a:srgbClr val="404F21"/>
                      </a:solidFill>
                      <a:prstDash val="solid"/>
                      <a:round/>
                      <a:headEnd type="none" w="med" len="med"/>
                      <a:tailEnd type="none" w="med" len="med"/>
                    </a:lnT>
                    <a:lnB>
                      <a:noFill/>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r>
              <a:tr h="66284">
                <a:tc gridSpan="7">
                  <a:txBody>
                    <a:bodyPr/>
                    <a:lstStyle/>
                    <a:p>
                      <a:pPr>
                        <a:spcAft>
                          <a:spcPts val="0"/>
                        </a:spcAft>
                      </a:pPr>
                      <a:r>
                        <a:rPr lang="ca-ES" sz="400" dirty="0">
                          <a:solidFill>
                            <a:srgbClr val="000000"/>
                          </a:solidFill>
                          <a:effectLst/>
                          <a:latin typeface="Arial Narrow"/>
                          <a:ea typeface="Times New Roman"/>
                          <a:cs typeface="Arial"/>
                        </a:rPr>
                        <a:t>Breu descripció del col·lectiu destinatari del projecte. Cal descriure, si escau, la participació del col·lectiu destinatari en el procés de definició, execució i seguiment del projecte.</a:t>
                      </a:r>
                      <a:endParaRPr lang="ca-ES" sz="700" dirty="0">
                        <a:solidFill>
                          <a:srgbClr val="000000"/>
                        </a:solidFill>
                        <a:effectLst/>
                        <a:latin typeface="Arial Narrow"/>
                        <a:ea typeface="Times New Roman"/>
                        <a:cs typeface="Arial Narrow"/>
                      </a:endParaRPr>
                    </a:p>
                  </a:txBody>
                  <a:tcPr marL="9666" marR="9666" marT="0" marB="0">
                    <a:lnL>
                      <a:noFill/>
                    </a:lnL>
                    <a:lnR>
                      <a:noFill/>
                    </a:lnR>
                    <a:lnT>
                      <a:noFill/>
                    </a:lnT>
                    <a:lnB w="12700" cap="flat" cmpd="sng" algn="ctr">
                      <a:solidFill>
                        <a:srgbClr val="404F21"/>
                      </a:solidFill>
                      <a:prstDash val="solid"/>
                      <a:round/>
                      <a:headEnd type="none" w="med" len="med"/>
                      <a:tailEnd type="none" w="med" len="med"/>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r>
              <a:tr h="371467">
                <a:tc gridSpan="7">
                  <a:txBody>
                    <a:bodyPr/>
                    <a:lstStyle/>
                    <a:p>
                      <a:pPr marR="72390">
                        <a:spcAft>
                          <a:spcPts val="0"/>
                        </a:spcAft>
                      </a:pPr>
                      <a:r>
                        <a:rPr lang="ca-ES" sz="400" dirty="0">
                          <a:solidFill>
                            <a:srgbClr val="000000"/>
                          </a:solidFill>
                          <a:effectLst/>
                          <a:latin typeface="Arial Narrow"/>
                          <a:ea typeface="Times New Roman"/>
                          <a:cs typeface="Arial"/>
                        </a:rPr>
                        <a:t> </a:t>
                      </a:r>
                      <a:endParaRPr lang="ca-ES" sz="700" dirty="0">
                        <a:solidFill>
                          <a:srgbClr val="000000"/>
                        </a:solidFill>
                        <a:effectLst/>
                        <a:latin typeface="Arial Narrow"/>
                        <a:ea typeface="Times New Roman"/>
                        <a:cs typeface="Arial Narrow"/>
                      </a:endParaRPr>
                    </a:p>
                  </a:txBody>
                  <a:tcPr marL="9666" marR="9666"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solidFill>
                      <a:srgbClr val="EAF1DD"/>
                    </a:solidFill>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r>
              <a:tr h="182281">
                <a:tc gridSpan="7">
                  <a:txBody>
                    <a:bodyPr/>
                    <a:lstStyle/>
                    <a:p>
                      <a:pPr>
                        <a:spcAft>
                          <a:spcPts val="0"/>
                        </a:spcAft>
                      </a:pPr>
                      <a:r>
                        <a:rPr lang="ca-ES" sz="600" b="1">
                          <a:solidFill>
                            <a:srgbClr val="404F21"/>
                          </a:solidFill>
                          <a:effectLst/>
                          <a:latin typeface="Arial Narrow"/>
                          <a:ea typeface="Times New Roman"/>
                          <a:cs typeface="Arial"/>
                        </a:rPr>
                        <a:t/>
                      </a:r>
                      <a:br>
                        <a:rPr lang="ca-ES" sz="600" b="1">
                          <a:solidFill>
                            <a:srgbClr val="404F21"/>
                          </a:solidFill>
                          <a:effectLst/>
                          <a:latin typeface="Arial Narrow"/>
                          <a:ea typeface="Times New Roman"/>
                          <a:cs typeface="Arial"/>
                        </a:rPr>
                      </a:br>
                      <a:r>
                        <a:rPr lang="ca-ES" sz="600" b="1">
                          <a:solidFill>
                            <a:srgbClr val="404F21"/>
                          </a:solidFill>
                          <a:effectLst/>
                          <a:latin typeface="Arial Narrow"/>
                          <a:ea typeface="Times New Roman"/>
                          <a:cs typeface="Arial"/>
                        </a:rPr>
                        <a:t>5. OBJECTIU</a:t>
                      </a:r>
                      <a:endParaRPr lang="ca-ES" sz="700">
                        <a:solidFill>
                          <a:srgbClr val="000000"/>
                        </a:solidFill>
                        <a:effectLst/>
                        <a:latin typeface="Arial Narrow"/>
                        <a:ea typeface="Times New Roman"/>
                        <a:cs typeface="Arial Narrow"/>
                      </a:endParaRPr>
                    </a:p>
                  </a:txBody>
                  <a:tcPr marL="9666" marR="9666" marT="0" marB="0" anchor="b">
                    <a:lnL>
                      <a:noFill/>
                    </a:lnL>
                    <a:lnR>
                      <a:noFill/>
                    </a:lnR>
                    <a:lnT w="12700" cap="flat" cmpd="sng" algn="ctr">
                      <a:solidFill>
                        <a:srgbClr val="404F21"/>
                      </a:solidFill>
                      <a:prstDash val="solid"/>
                      <a:round/>
                      <a:headEnd type="none" w="med" len="med"/>
                      <a:tailEnd type="none" w="med" len="med"/>
                    </a:lnT>
                    <a:lnB>
                      <a:noFill/>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r>
              <a:tr h="117378">
                <a:tc gridSpan="7">
                  <a:txBody>
                    <a:bodyPr/>
                    <a:lstStyle/>
                    <a:p>
                      <a:pPr>
                        <a:spcAft>
                          <a:spcPts val="0"/>
                        </a:spcAft>
                      </a:pPr>
                      <a:r>
                        <a:rPr lang="ca-ES" sz="400" b="1" dirty="0">
                          <a:solidFill>
                            <a:srgbClr val="404F21"/>
                          </a:solidFill>
                          <a:effectLst/>
                          <a:latin typeface="Arial Narrow"/>
                          <a:ea typeface="Times New Roman"/>
                          <a:cs typeface="Arial"/>
                        </a:rPr>
                        <a:t>Objectiu general</a:t>
                      </a:r>
                      <a:endParaRPr lang="ca-ES" sz="700" dirty="0">
                        <a:solidFill>
                          <a:srgbClr val="000000"/>
                        </a:solidFill>
                        <a:effectLst/>
                        <a:latin typeface="Arial Narrow"/>
                        <a:ea typeface="Times New Roman"/>
                        <a:cs typeface="Arial Narrow"/>
                      </a:endParaRPr>
                    </a:p>
                  </a:txBody>
                  <a:tcPr marL="9666" marR="9666" marT="0" marB="0" anchor="b">
                    <a:lnL>
                      <a:noFill/>
                    </a:lnL>
                    <a:lnR>
                      <a:noFill/>
                    </a:lnR>
                    <a:lnT>
                      <a:noFill/>
                    </a:lnT>
                    <a:lnB>
                      <a:noFill/>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r>
              <a:tr h="66284">
                <a:tc gridSpan="7">
                  <a:txBody>
                    <a:bodyPr/>
                    <a:lstStyle/>
                    <a:p>
                      <a:pPr>
                        <a:spcAft>
                          <a:spcPts val="0"/>
                        </a:spcAft>
                      </a:pPr>
                      <a:r>
                        <a:rPr lang="ca-ES" sz="400" dirty="0">
                          <a:solidFill>
                            <a:srgbClr val="404F21"/>
                          </a:solidFill>
                          <a:effectLst/>
                          <a:latin typeface="Arial Narrow"/>
                          <a:ea typeface="Times New Roman"/>
                          <a:cs typeface="Arial"/>
                        </a:rPr>
                        <a:t>Finalitat genèriques del projecte</a:t>
                      </a:r>
                      <a:endParaRPr lang="ca-ES" sz="700" dirty="0">
                        <a:solidFill>
                          <a:srgbClr val="000000"/>
                        </a:solidFill>
                        <a:effectLst/>
                        <a:latin typeface="Arial Narrow"/>
                        <a:ea typeface="Times New Roman"/>
                        <a:cs typeface="Arial Narrow"/>
                      </a:endParaRPr>
                    </a:p>
                  </a:txBody>
                  <a:tcPr marL="9666" marR="9666" marT="0" marB="0">
                    <a:lnL>
                      <a:noFill/>
                    </a:lnL>
                    <a:lnR>
                      <a:noFill/>
                    </a:lnR>
                    <a:lnT>
                      <a:noFill/>
                    </a:lnT>
                    <a:lnB w="12700" cap="flat" cmpd="sng" algn="ctr">
                      <a:solidFill>
                        <a:srgbClr val="404F21"/>
                      </a:solidFill>
                      <a:prstDash val="solid"/>
                      <a:round/>
                      <a:headEnd type="none" w="med" len="med"/>
                      <a:tailEnd type="none" w="med" len="med"/>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r>
              <a:tr h="294136">
                <a:tc gridSpan="7">
                  <a:txBody>
                    <a:bodyPr/>
                    <a:lstStyle/>
                    <a:p>
                      <a:pPr marR="72390">
                        <a:spcAft>
                          <a:spcPts val="0"/>
                        </a:spcAft>
                      </a:pPr>
                      <a:r>
                        <a:rPr lang="ca-ES" sz="400" b="1">
                          <a:solidFill>
                            <a:srgbClr val="404F21"/>
                          </a:solidFill>
                          <a:effectLst/>
                          <a:latin typeface="Arial Narrow"/>
                          <a:ea typeface="Times New Roman"/>
                          <a:cs typeface="Arial"/>
                        </a:rPr>
                        <a:t> </a:t>
                      </a:r>
                      <a:endParaRPr lang="ca-ES" sz="700">
                        <a:solidFill>
                          <a:srgbClr val="000000"/>
                        </a:solidFill>
                        <a:effectLst/>
                        <a:latin typeface="Arial Narrow"/>
                        <a:ea typeface="Times New Roman"/>
                        <a:cs typeface="Arial Narrow"/>
                      </a:endParaRPr>
                    </a:p>
                    <a:p>
                      <a:pPr marL="457200" marR="72390">
                        <a:spcAft>
                          <a:spcPts val="1200"/>
                        </a:spcAft>
                      </a:pPr>
                      <a:r>
                        <a:rPr lang="ca-ES" sz="400" b="1">
                          <a:solidFill>
                            <a:srgbClr val="404F21"/>
                          </a:solidFill>
                          <a:effectLst/>
                          <a:latin typeface="Arial Narrow"/>
                          <a:ea typeface="Times New Roman"/>
                          <a:cs typeface="Arial"/>
                        </a:rPr>
                        <a:t> </a:t>
                      </a:r>
                      <a:endParaRPr lang="ca-ES" sz="700">
                        <a:solidFill>
                          <a:srgbClr val="000000"/>
                        </a:solidFill>
                        <a:effectLst/>
                        <a:latin typeface="Arial Narrow"/>
                        <a:ea typeface="Times New Roman"/>
                        <a:cs typeface="Arial Narrow"/>
                      </a:endParaRPr>
                    </a:p>
                    <a:p>
                      <a:pPr marR="72390">
                        <a:spcAft>
                          <a:spcPts val="0"/>
                        </a:spcAft>
                      </a:pPr>
                      <a:r>
                        <a:rPr lang="ca-ES" sz="400" b="1">
                          <a:solidFill>
                            <a:srgbClr val="404F21"/>
                          </a:solidFill>
                          <a:effectLst/>
                          <a:latin typeface="Arial Narrow"/>
                          <a:ea typeface="Times New Roman"/>
                          <a:cs typeface="Arial"/>
                        </a:rPr>
                        <a:t> </a:t>
                      </a:r>
                      <a:endParaRPr lang="ca-ES" sz="700">
                        <a:solidFill>
                          <a:srgbClr val="000000"/>
                        </a:solidFill>
                        <a:effectLst/>
                        <a:latin typeface="Arial Narrow"/>
                        <a:ea typeface="Times New Roman"/>
                        <a:cs typeface="Arial Narrow"/>
                      </a:endParaRPr>
                    </a:p>
                  </a:txBody>
                  <a:tcPr marL="9666" marR="9666"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solidFill>
                      <a:srgbClr val="EAF1DD"/>
                    </a:solidFill>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r>
              <a:tr h="182281">
                <a:tc gridSpan="7">
                  <a:txBody>
                    <a:bodyPr/>
                    <a:lstStyle/>
                    <a:p>
                      <a:pPr>
                        <a:spcAft>
                          <a:spcPts val="0"/>
                        </a:spcAft>
                      </a:pPr>
                      <a:r>
                        <a:rPr lang="ca-ES" sz="600" b="1">
                          <a:solidFill>
                            <a:srgbClr val="404F21"/>
                          </a:solidFill>
                          <a:effectLst/>
                          <a:latin typeface="Arial Narrow"/>
                          <a:ea typeface="Times New Roman"/>
                          <a:cs typeface="Arial"/>
                        </a:rPr>
                        <a:t/>
                      </a:r>
                      <a:br>
                        <a:rPr lang="ca-ES" sz="600" b="1">
                          <a:solidFill>
                            <a:srgbClr val="404F21"/>
                          </a:solidFill>
                          <a:effectLst/>
                          <a:latin typeface="Arial Narrow"/>
                          <a:ea typeface="Times New Roman"/>
                          <a:cs typeface="Arial"/>
                        </a:rPr>
                      </a:br>
                      <a:r>
                        <a:rPr lang="ca-ES" sz="600" b="1">
                          <a:solidFill>
                            <a:srgbClr val="404F21"/>
                          </a:solidFill>
                          <a:effectLst/>
                          <a:latin typeface="Arial Narrow"/>
                          <a:ea typeface="Times New Roman"/>
                          <a:cs typeface="Arial"/>
                        </a:rPr>
                        <a:t>6. PERSPECTIVA DE GÈNERE</a:t>
                      </a:r>
                      <a:endParaRPr lang="ca-ES" sz="700">
                        <a:solidFill>
                          <a:srgbClr val="000000"/>
                        </a:solidFill>
                        <a:effectLst/>
                        <a:latin typeface="Arial Narrow"/>
                        <a:ea typeface="Times New Roman"/>
                        <a:cs typeface="Arial Narrow"/>
                      </a:endParaRPr>
                    </a:p>
                  </a:txBody>
                  <a:tcPr marL="9666" marR="9666" marT="0" marB="0" anchor="b">
                    <a:lnL>
                      <a:noFill/>
                    </a:lnL>
                    <a:lnR>
                      <a:noFill/>
                    </a:lnR>
                    <a:lnT w="12700" cap="flat" cmpd="sng" algn="ctr">
                      <a:solidFill>
                        <a:srgbClr val="404F21"/>
                      </a:solidFill>
                      <a:prstDash val="solid"/>
                      <a:round/>
                      <a:headEnd type="none" w="med" len="med"/>
                      <a:tailEnd type="none" w="med" len="med"/>
                    </a:lnT>
                    <a:lnB>
                      <a:noFill/>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r>
              <a:tr h="117378">
                <a:tc gridSpan="7">
                  <a:txBody>
                    <a:bodyPr/>
                    <a:lstStyle/>
                    <a:p>
                      <a:pPr>
                        <a:spcAft>
                          <a:spcPts val="0"/>
                        </a:spcAft>
                      </a:pPr>
                      <a:r>
                        <a:rPr lang="ca-ES" sz="400" b="1">
                          <a:solidFill>
                            <a:srgbClr val="4F6228"/>
                          </a:solidFill>
                          <a:effectLst/>
                          <a:latin typeface="Arial Narrow"/>
                          <a:ea typeface="Times New Roman"/>
                          <a:cs typeface="Arial"/>
                        </a:rPr>
                        <a:t>Breu descripció sobre com s’aplica la perspectiva de gènere en el projecte presentat (objectius, activitats, públic destinatari, valors que promou, metodologia, etc.)</a:t>
                      </a:r>
                      <a:endParaRPr lang="ca-ES" sz="700">
                        <a:solidFill>
                          <a:srgbClr val="000000"/>
                        </a:solidFill>
                        <a:effectLst/>
                        <a:latin typeface="Arial Narrow"/>
                        <a:ea typeface="Times New Roman"/>
                        <a:cs typeface="Arial Narrow"/>
                      </a:endParaRPr>
                    </a:p>
                  </a:txBody>
                  <a:tcPr marL="9666" marR="9666" marT="0" marB="0" anchor="b">
                    <a:lnL>
                      <a:noFill/>
                    </a:lnL>
                    <a:lnR>
                      <a:noFill/>
                    </a:lnR>
                    <a:lnT>
                      <a:noFill/>
                    </a:lnT>
                    <a:lnB>
                      <a:noFill/>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r>
              <a:tr h="66284">
                <a:tc gridSpan="7">
                  <a:txBody>
                    <a:bodyPr/>
                    <a:lstStyle/>
                    <a:p>
                      <a:pPr>
                        <a:spcAft>
                          <a:spcPts val="0"/>
                        </a:spcAft>
                      </a:pPr>
                      <a:r>
                        <a:rPr lang="ca-ES" sz="400">
                          <a:solidFill>
                            <a:srgbClr val="000000"/>
                          </a:solidFill>
                          <a:effectLst/>
                          <a:latin typeface="Arial Narrow"/>
                          <a:ea typeface="Times New Roman"/>
                          <a:cs typeface="Arial"/>
                        </a:rPr>
                        <a:t>(Considerar les condicions, situacions i necessitats de dones i homes en la definició dels objectius, les activitats i la metodologia del projecte)</a:t>
                      </a:r>
                      <a:endParaRPr lang="ca-ES" sz="700">
                        <a:solidFill>
                          <a:srgbClr val="000000"/>
                        </a:solidFill>
                        <a:effectLst/>
                        <a:latin typeface="Arial Narrow"/>
                        <a:ea typeface="Times New Roman"/>
                        <a:cs typeface="Arial Narrow"/>
                      </a:endParaRPr>
                    </a:p>
                  </a:txBody>
                  <a:tcPr marL="9666" marR="9666" marT="0" marB="0">
                    <a:lnL>
                      <a:noFill/>
                    </a:lnL>
                    <a:lnR>
                      <a:noFill/>
                    </a:lnR>
                    <a:lnT>
                      <a:noFill/>
                    </a:lnT>
                    <a:lnB w="12700" cap="flat" cmpd="sng" algn="ctr">
                      <a:solidFill>
                        <a:srgbClr val="404F21"/>
                      </a:solidFill>
                      <a:prstDash val="solid"/>
                      <a:round/>
                      <a:headEnd type="none" w="med" len="med"/>
                      <a:tailEnd type="none" w="med" len="med"/>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r>
              <a:tr h="281708">
                <a:tc gridSpan="7">
                  <a:txBody>
                    <a:bodyPr/>
                    <a:lstStyle/>
                    <a:p>
                      <a:pPr marR="72390">
                        <a:spcAft>
                          <a:spcPts val="0"/>
                        </a:spcAft>
                      </a:pPr>
                      <a:r>
                        <a:rPr lang="ca-ES" sz="400" b="1" dirty="0">
                          <a:solidFill>
                            <a:srgbClr val="404F21"/>
                          </a:solidFill>
                          <a:effectLst/>
                          <a:latin typeface="Arial Narrow"/>
                          <a:ea typeface="Times New Roman"/>
                          <a:cs typeface="Arial"/>
                        </a:rPr>
                        <a:t> </a:t>
                      </a:r>
                      <a:endParaRPr lang="ca-ES" sz="700" dirty="0">
                        <a:solidFill>
                          <a:srgbClr val="000000"/>
                        </a:solidFill>
                        <a:effectLst/>
                        <a:latin typeface="Arial Narrow"/>
                        <a:ea typeface="Times New Roman"/>
                        <a:cs typeface="Arial Narrow"/>
                      </a:endParaRPr>
                    </a:p>
                    <a:p>
                      <a:pPr marL="457200" marR="72390">
                        <a:spcAft>
                          <a:spcPts val="1200"/>
                        </a:spcAft>
                      </a:pPr>
                      <a:r>
                        <a:rPr lang="ca-ES" sz="400" b="1" dirty="0">
                          <a:solidFill>
                            <a:srgbClr val="404F21"/>
                          </a:solidFill>
                          <a:effectLst/>
                          <a:latin typeface="Arial Narrow"/>
                          <a:ea typeface="Times New Roman"/>
                          <a:cs typeface="Arial"/>
                        </a:rPr>
                        <a:t> </a:t>
                      </a:r>
                      <a:endParaRPr lang="ca-ES" sz="700" dirty="0">
                        <a:solidFill>
                          <a:srgbClr val="000000"/>
                        </a:solidFill>
                        <a:effectLst/>
                        <a:latin typeface="Arial Narrow"/>
                        <a:ea typeface="Times New Roman"/>
                        <a:cs typeface="Arial Narrow"/>
                      </a:endParaRPr>
                    </a:p>
                    <a:p>
                      <a:pPr marR="72390">
                        <a:spcAft>
                          <a:spcPts val="0"/>
                        </a:spcAft>
                      </a:pPr>
                      <a:r>
                        <a:rPr lang="ca-ES" sz="400" b="1" dirty="0">
                          <a:solidFill>
                            <a:srgbClr val="404F21"/>
                          </a:solidFill>
                          <a:effectLst/>
                          <a:latin typeface="Arial Narrow"/>
                          <a:ea typeface="Times New Roman"/>
                          <a:cs typeface="Arial"/>
                        </a:rPr>
                        <a:t> </a:t>
                      </a:r>
                      <a:endParaRPr lang="ca-ES" sz="700" dirty="0">
                        <a:solidFill>
                          <a:srgbClr val="000000"/>
                        </a:solidFill>
                        <a:effectLst/>
                        <a:latin typeface="Arial Narrow"/>
                        <a:ea typeface="Times New Roman"/>
                        <a:cs typeface="Arial Narrow"/>
                      </a:endParaRPr>
                    </a:p>
                  </a:txBody>
                  <a:tcPr marL="9666" marR="9666"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solidFill>
                      <a:srgbClr val="EAF1DD"/>
                    </a:solidFill>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r>
            </a:tbl>
          </a:graphicData>
        </a:graphic>
      </p:graphicFrame>
    </p:spTree>
    <p:extLst>
      <p:ext uri="{BB962C8B-B14F-4D97-AF65-F5344CB8AC3E}">
        <p14:creationId xmlns:p14="http://schemas.microsoft.com/office/powerpoint/2010/main" val="27602963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13712" y="1268760"/>
            <a:ext cx="4718328" cy="216024"/>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8" name="Title 1"/>
          <p:cNvSpPr txBox="1">
            <a:spLocks/>
          </p:cNvSpPr>
          <p:nvPr/>
        </p:nvSpPr>
        <p:spPr bwMode="auto">
          <a:xfrm>
            <a:off x="107504" y="530642"/>
            <a:ext cx="7128792" cy="145819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ca-ES" sz="1800" b="1" dirty="0" smtClean="0">
                <a:solidFill>
                  <a:schemeClr val="accent3">
                    <a:lumMod val="50000"/>
                  </a:schemeClr>
                </a:solidFill>
                <a:latin typeface="Arial" pitchFamily="34" charset="0"/>
                <a:cs typeface="Arial" pitchFamily="34" charset="0"/>
              </a:rPr>
              <a:t>Què he de tenir en compte per presentar una sol·licitud? </a:t>
            </a:r>
            <a:br>
              <a:rPr lang="ca-ES" sz="1800" b="1" dirty="0" smtClean="0">
                <a:solidFill>
                  <a:schemeClr val="accent3">
                    <a:lumMod val="50000"/>
                  </a:schemeClr>
                </a:solidFill>
                <a:latin typeface="Arial" pitchFamily="34" charset="0"/>
                <a:cs typeface="Arial" pitchFamily="34" charset="0"/>
              </a:rPr>
            </a:br>
            <a:r>
              <a:rPr lang="ca-ES" sz="1600" b="1" dirty="0" smtClean="0">
                <a:solidFill>
                  <a:schemeClr val="bg1"/>
                </a:solidFill>
                <a:latin typeface="Arial" pitchFamily="34" charset="0"/>
                <a:cs typeface="Arial" pitchFamily="34" charset="0"/>
              </a:rPr>
              <a:t>Document bàsic 2: Projecte</a:t>
            </a:r>
            <a:endParaRPr lang="ca-ES" sz="1600" b="1" dirty="0">
              <a:solidFill>
                <a:schemeClr val="bg1"/>
              </a:solidFill>
              <a:latin typeface="Arial" pitchFamily="34" charset="0"/>
              <a:cs typeface="Arial" pitchFamily="34" charset="0"/>
            </a:endParaRPr>
          </a:p>
        </p:txBody>
      </p:sp>
      <p:sp>
        <p:nvSpPr>
          <p:cNvPr id="9" name="Rectangle 8"/>
          <p:cNvSpPr/>
          <p:nvPr/>
        </p:nvSpPr>
        <p:spPr>
          <a:xfrm>
            <a:off x="213712" y="1556792"/>
            <a:ext cx="4718328" cy="288032"/>
          </a:xfrm>
          <a:prstGeom prst="rect">
            <a:avLst/>
          </a:prstGeom>
          <a:solidFill>
            <a:schemeClr val="bg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sz="1400" b="1" dirty="0" err="1">
                <a:solidFill>
                  <a:schemeClr val="accent3">
                    <a:lumMod val="50000"/>
                  </a:schemeClr>
                </a:solidFill>
                <a:latin typeface="Arial" pitchFamily="34" charset="0"/>
                <a:cs typeface="Arial" pitchFamily="34" charset="0"/>
              </a:rPr>
              <a:t>Com</a:t>
            </a:r>
            <a:r>
              <a:rPr lang="es-ES_tradnl" sz="1400" b="1" dirty="0">
                <a:solidFill>
                  <a:schemeClr val="accent3">
                    <a:lumMod val="50000"/>
                  </a:schemeClr>
                </a:solidFill>
                <a:latin typeface="Arial" pitchFamily="34" charset="0"/>
                <a:cs typeface="Arial" pitchFamily="34" charset="0"/>
              </a:rPr>
              <a:t> </a:t>
            </a:r>
            <a:r>
              <a:rPr lang="es-ES_tradnl" sz="1400" b="1" dirty="0" err="1">
                <a:solidFill>
                  <a:schemeClr val="accent3">
                    <a:lumMod val="50000"/>
                  </a:schemeClr>
                </a:solidFill>
                <a:latin typeface="Arial" pitchFamily="34" charset="0"/>
                <a:cs typeface="Arial" pitchFamily="34" charset="0"/>
              </a:rPr>
              <a:t>emplenar</a:t>
            </a:r>
            <a:r>
              <a:rPr lang="es-ES_tradnl" sz="1400" b="1" dirty="0">
                <a:solidFill>
                  <a:schemeClr val="accent3">
                    <a:lumMod val="50000"/>
                  </a:schemeClr>
                </a:solidFill>
                <a:latin typeface="Arial" pitchFamily="34" charset="0"/>
                <a:cs typeface="Arial" pitchFamily="34" charset="0"/>
              </a:rPr>
              <a:t> </a:t>
            </a:r>
            <a:r>
              <a:rPr lang="es-ES_tradnl" sz="1400" b="1" dirty="0" smtClean="0">
                <a:solidFill>
                  <a:schemeClr val="accent3">
                    <a:lumMod val="50000"/>
                  </a:schemeClr>
                </a:solidFill>
                <a:latin typeface="Arial" pitchFamily="34" charset="0"/>
                <a:cs typeface="Arial" pitchFamily="34" charset="0"/>
              </a:rPr>
              <a:t>el </a:t>
            </a:r>
            <a:r>
              <a:rPr lang="es-ES_tradnl" sz="1400" b="1" dirty="0" err="1" smtClean="0">
                <a:solidFill>
                  <a:schemeClr val="accent3">
                    <a:lumMod val="50000"/>
                  </a:schemeClr>
                </a:solidFill>
                <a:latin typeface="Arial" pitchFamily="34" charset="0"/>
                <a:cs typeface="Arial" pitchFamily="34" charset="0"/>
              </a:rPr>
              <a:t>model</a:t>
            </a:r>
            <a:r>
              <a:rPr lang="es-ES_tradnl" sz="1400" b="1" dirty="0" smtClean="0">
                <a:solidFill>
                  <a:schemeClr val="accent3">
                    <a:lumMod val="50000"/>
                  </a:schemeClr>
                </a:solidFill>
                <a:latin typeface="Arial" pitchFamily="34" charset="0"/>
                <a:cs typeface="Arial" pitchFamily="34" charset="0"/>
              </a:rPr>
              <a:t> de </a:t>
            </a:r>
            <a:r>
              <a:rPr lang="es-ES_tradnl" sz="1400" b="1" dirty="0" err="1" smtClean="0">
                <a:solidFill>
                  <a:schemeClr val="accent3">
                    <a:lumMod val="50000"/>
                  </a:schemeClr>
                </a:solidFill>
                <a:latin typeface="Arial" pitchFamily="34" charset="0"/>
                <a:cs typeface="Arial" pitchFamily="34" charset="0"/>
              </a:rPr>
              <a:t>projecte</a:t>
            </a:r>
            <a:endParaRPr lang="ca-ES" sz="1400" b="1" dirty="0">
              <a:solidFill>
                <a:schemeClr val="accent3">
                  <a:lumMod val="50000"/>
                </a:schemeClr>
              </a:solidFill>
              <a:latin typeface="Arial" pitchFamily="34" charset="0"/>
              <a:cs typeface="Arial" pitchFamily="34" charset="0"/>
            </a:endParaRPr>
          </a:p>
        </p:txBody>
      </p:sp>
      <p:pic>
        <p:nvPicPr>
          <p:cNvPr id="11" name="Imatge 1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79512" y="260648"/>
            <a:ext cx="2079680" cy="539987"/>
          </a:xfrm>
          <a:prstGeom prst="rect">
            <a:avLst/>
          </a:prstGeom>
        </p:spPr>
      </p:pic>
      <p:sp>
        <p:nvSpPr>
          <p:cNvPr id="12" name="QuadreDeText 11"/>
          <p:cNvSpPr txBox="1"/>
          <p:nvPr/>
        </p:nvSpPr>
        <p:spPr>
          <a:xfrm>
            <a:off x="6084168" y="361364"/>
            <a:ext cx="2808312" cy="338554"/>
          </a:xfrm>
          <a:prstGeom prst="rect">
            <a:avLst/>
          </a:prstGeom>
          <a:noFill/>
        </p:spPr>
        <p:txBody>
          <a:bodyPr wrap="square" rtlCol="0">
            <a:spAutoFit/>
          </a:bodyPr>
          <a:lstStyle/>
          <a:p>
            <a:pPr algn="r"/>
            <a:r>
              <a:rPr lang="es-ES_tradnl" sz="800" b="1" dirty="0" err="1" smtClean="0"/>
              <a:t>Convocatòria</a:t>
            </a:r>
            <a:r>
              <a:rPr lang="es-ES_tradnl" sz="800" b="1" dirty="0" smtClean="0"/>
              <a:t> general de </a:t>
            </a:r>
            <a:r>
              <a:rPr lang="es-ES_tradnl" sz="800" b="1" dirty="0" err="1" smtClean="0"/>
              <a:t>subvencions</a:t>
            </a:r>
            <a:r>
              <a:rPr lang="es-ES_tradnl" sz="800" b="1" dirty="0" smtClean="0"/>
              <a:t> 2017</a:t>
            </a:r>
          </a:p>
          <a:p>
            <a:pPr algn="r"/>
            <a:r>
              <a:rPr lang="es-ES_tradnl" sz="800" i="1" dirty="0" err="1" smtClean="0"/>
              <a:t>Informació</a:t>
            </a:r>
            <a:r>
              <a:rPr lang="es-ES_tradnl" sz="800" i="1" dirty="0" smtClean="0"/>
              <a:t> </a:t>
            </a:r>
            <a:r>
              <a:rPr lang="es-ES_tradnl" sz="800" i="1" dirty="0" err="1" smtClean="0"/>
              <a:t>als</a:t>
            </a:r>
            <a:r>
              <a:rPr lang="es-ES_tradnl" sz="800" i="1" dirty="0" smtClean="0"/>
              <a:t> </a:t>
            </a:r>
            <a:r>
              <a:rPr lang="es-ES_tradnl" sz="800" i="1" dirty="0" err="1" smtClean="0"/>
              <a:t>sol·licitants</a:t>
            </a:r>
            <a:endParaRPr lang="ca-ES" sz="800" i="1" dirty="0"/>
          </a:p>
        </p:txBody>
      </p:sp>
      <p:sp>
        <p:nvSpPr>
          <p:cNvPr id="14" name="Contenidor de número de diapositiva 2"/>
          <p:cNvSpPr>
            <a:spLocks noGrp="1"/>
          </p:cNvSpPr>
          <p:nvPr>
            <p:ph type="sldNum" sz="quarter" idx="12"/>
          </p:nvPr>
        </p:nvSpPr>
        <p:spPr>
          <a:xfrm>
            <a:off x="6758880" y="6453336"/>
            <a:ext cx="2133600" cy="365125"/>
          </a:xfrm>
        </p:spPr>
        <p:txBody>
          <a:bodyPr/>
          <a:lstStyle/>
          <a:p>
            <a:pPr>
              <a:defRPr/>
            </a:pPr>
            <a:fld id="{33EF4D8F-6159-427C-8E27-9F1436355618}" type="slidenum">
              <a:rPr lang="ca-ES" sz="800" smtClean="0">
                <a:solidFill>
                  <a:schemeClr val="tx1"/>
                </a:solidFill>
                <a:cs typeface="Arial" pitchFamily="34" charset="0"/>
              </a:rPr>
              <a:pPr>
                <a:defRPr/>
              </a:pPr>
              <a:t>17</a:t>
            </a:fld>
            <a:endParaRPr lang="ca-ES" sz="800" dirty="0">
              <a:solidFill>
                <a:schemeClr val="tx1"/>
              </a:solidFill>
              <a:cs typeface="Arial" pitchFamily="34" charset="0"/>
            </a:endParaRPr>
          </a:p>
        </p:txBody>
      </p:sp>
      <p:sp>
        <p:nvSpPr>
          <p:cNvPr id="15" name="QuadreDeText 14"/>
          <p:cNvSpPr txBox="1"/>
          <p:nvPr/>
        </p:nvSpPr>
        <p:spPr>
          <a:xfrm>
            <a:off x="107504" y="6528176"/>
            <a:ext cx="1404156" cy="215444"/>
          </a:xfrm>
          <a:prstGeom prst="rect">
            <a:avLst/>
          </a:prstGeom>
          <a:noFill/>
        </p:spPr>
        <p:txBody>
          <a:bodyPr wrap="square" rtlCol="0">
            <a:spAutoFit/>
          </a:bodyPr>
          <a:lstStyle/>
          <a:p>
            <a:r>
              <a:rPr lang="es-ES_tradnl" sz="800" i="1" dirty="0" err="1" smtClean="0"/>
              <a:t>Gener</a:t>
            </a:r>
            <a:r>
              <a:rPr lang="es-ES_tradnl" sz="800" i="1" dirty="0" smtClean="0"/>
              <a:t> ‘17</a:t>
            </a:r>
            <a:endParaRPr lang="ca-ES" sz="800" i="1" dirty="0"/>
          </a:p>
        </p:txBody>
      </p:sp>
      <p:graphicFrame>
        <p:nvGraphicFramePr>
          <p:cNvPr id="2" name="Taula 1"/>
          <p:cNvGraphicFramePr>
            <a:graphicFrameLocks noGrp="1"/>
          </p:cNvGraphicFramePr>
          <p:nvPr>
            <p:extLst>
              <p:ext uri="{D42A27DB-BD31-4B8C-83A1-F6EECF244321}">
                <p14:modId xmlns:p14="http://schemas.microsoft.com/office/powerpoint/2010/main" val="1562343749"/>
              </p:ext>
            </p:extLst>
          </p:nvPr>
        </p:nvGraphicFramePr>
        <p:xfrm>
          <a:off x="213710" y="1969888"/>
          <a:ext cx="8678769" cy="4082629"/>
        </p:xfrm>
        <a:graphic>
          <a:graphicData uri="http://schemas.openxmlformats.org/drawingml/2006/table">
            <a:tbl>
              <a:tblPr firstRow="1" firstCol="1" bandRow="1"/>
              <a:tblGrid>
                <a:gridCol w="1351958"/>
                <a:gridCol w="1733864"/>
                <a:gridCol w="1654369"/>
                <a:gridCol w="1575988"/>
                <a:gridCol w="1259121"/>
                <a:gridCol w="1103469"/>
              </a:tblGrid>
              <a:tr h="141794">
                <a:tc gridSpan="5">
                  <a:txBody>
                    <a:bodyPr/>
                    <a:lstStyle/>
                    <a:p>
                      <a:pPr>
                        <a:spcAft>
                          <a:spcPts val="0"/>
                        </a:spcAft>
                      </a:pPr>
                      <a:r>
                        <a:rPr lang="ca-ES" sz="800" b="1" dirty="0">
                          <a:solidFill>
                            <a:srgbClr val="404F21"/>
                          </a:solidFill>
                          <a:effectLst/>
                          <a:latin typeface="Arial Narrow"/>
                          <a:ea typeface="Times New Roman"/>
                          <a:cs typeface="Arial"/>
                        </a:rPr>
                        <a:t>7. PLA D’EXECUCIÓ I AVALUACIÓ DEL PROJECTE</a:t>
                      </a:r>
                      <a:endParaRPr lang="ca-ES" sz="900" dirty="0">
                        <a:solidFill>
                          <a:srgbClr val="000000"/>
                        </a:solidFill>
                        <a:effectLst/>
                        <a:latin typeface="Arial Narrow"/>
                        <a:ea typeface="Times New Roman"/>
                        <a:cs typeface="Arial Narrow"/>
                      </a:endParaRPr>
                    </a:p>
                  </a:txBody>
                  <a:tcPr marL="50144" marR="50144" marT="0" marB="0" anchor="ctr">
                    <a:lnL>
                      <a:noFill/>
                    </a:lnL>
                    <a:lnR>
                      <a:noFill/>
                    </a:lnR>
                    <a:lnT>
                      <a:noFill/>
                    </a:lnT>
                    <a:lnB>
                      <a:noFill/>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a:txBody>
                    <a:bodyPr/>
                    <a:lstStyle/>
                    <a:p>
                      <a:pPr>
                        <a:spcAft>
                          <a:spcPts val="0"/>
                        </a:spcAft>
                      </a:pPr>
                      <a:r>
                        <a:rPr lang="ca-ES" sz="800" b="1">
                          <a:solidFill>
                            <a:srgbClr val="404F21"/>
                          </a:solidFill>
                          <a:effectLst/>
                          <a:latin typeface="Arial Narrow"/>
                          <a:ea typeface="Times New Roman"/>
                          <a:cs typeface="Arial"/>
                        </a:rPr>
                        <a:t> </a:t>
                      </a:r>
                      <a:endParaRPr lang="ca-ES" sz="900">
                        <a:solidFill>
                          <a:srgbClr val="000000"/>
                        </a:solidFill>
                        <a:effectLst/>
                        <a:latin typeface="Arial Narrow"/>
                        <a:ea typeface="Times New Roman"/>
                        <a:cs typeface="Arial Narrow"/>
                      </a:endParaRPr>
                    </a:p>
                  </a:txBody>
                  <a:tcPr marL="50144" marR="50144" marT="0" marB="0">
                    <a:lnL>
                      <a:noFill/>
                    </a:lnL>
                    <a:lnR>
                      <a:noFill/>
                    </a:lnR>
                    <a:lnT>
                      <a:noFill/>
                    </a:lnT>
                    <a:lnB>
                      <a:noFill/>
                    </a:lnB>
                  </a:tcPr>
                </a:tc>
              </a:tr>
              <a:tr h="165565">
                <a:tc gridSpan="5">
                  <a:txBody>
                    <a:bodyPr/>
                    <a:lstStyle/>
                    <a:p>
                      <a:pPr algn="just">
                        <a:spcAft>
                          <a:spcPts val="0"/>
                        </a:spcAft>
                      </a:pPr>
                      <a:r>
                        <a:rPr lang="ca-ES" sz="600">
                          <a:solidFill>
                            <a:srgbClr val="000000"/>
                          </a:solidFill>
                          <a:effectLst/>
                          <a:latin typeface="Arial Narrow"/>
                          <a:ea typeface="Times New Roman"/>
                          <a:cs typeface="Arial"/>
                        </a:rPr>
                        <a:t>Són les accions indispensables per aconseguir cadascun dels resultats, amb els indicadors que mesuraran si s’han assolit els resultats, les persones que hi participaran i les dates d’inici i fi de cada activitat. Cal emplenar, com a mínim, un resultat i una activitat, amb els agents involucrats i dates d’inici i fi. La resta són opcionals i en funció del projecte.</a:t>
                      </a:r>
                      <a:endParaRPr lang="ca-ES" sz="900">
                        <a:solidFill>
                          <a:srgbClr val="000000"/>
                        </a:solidFill>
                        <a:effectLst/>
                        <a:latin typeface="Arial Narrow"/>
                        <a:ea typeface="Times New Roman"/>
                        <a:cs typeface="Arial Narrow"/>
                      </a:endParaRPr>
                    </a:p>
                  </a:txBody>
                  <a:tcPr marL="50144" marR="50144" marT="0" marB="0" anchor="ctr">
                    <a:lnL>
                      <a:noFill/>
                    </a:lnL>
                    <a:lnR>
                      <a:noFill/>
                    </a:lnR>
                    <a:lnT>
                      <a:noFill/>
                    </a:lnT>
                    <a:lnB w="12700" cap="flat" cmpd="sng" algn="ctr">
                      <a:solidFill>
                        <a:srgbClr val="404F21"/>
                      </a:solidFill>
                      <a:prstDash val="solid"/>
                      <a:round/>
                      <a:headEnd type="none" w="med" len="med"/>
                      <a:tailEnd type="none" w="med" len="med"/>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a:txBody>
                    <a:bodyPr/>
                    <a:lstStyle/>
                    <a:p>
                      <a:pPr algn="just">
                        <a:spcAft>
                          <a:spcPts val="0"/>
                        </a:spcAft>
                      </a:pPr>
                      <a:r>
                        <a:rPr lang="ca-ES" sz="600">
                          <a:solidFill>
                            <a:srgbClr val="000000"/>
                          </a:solidFill>
                          <a:effectLst/>
                          <a:latin typeface="Arial Narrow"/>
                          <a:ea typeface="Times New Roman"/>
                          <a:cs typeface="Arial"/>
                        </a:rPr>
                        <a:t> </a:t>
                      </a:r>
                      <a:endParaRPr lang="ca-ES" sz="900">
                        <a:solidFill>
                          <a:srgbClr val="000000"/>
                        </a:solidFill>
                        <a:effectLst/>
                        <a:latin typeface="Arial Narrow"/>
                        <a:ea typeface="Times New Roman"/>
                        <a:cs typeface="Arial Narrow"/>
                      </a:endParaRPr>
                    </a:p>
                  </a:txBody>
                  <a:tcPr marL="50144" marR="50144" marT="0" marB="0">
                    <a:lnL>
                      <a:noFill/>
                    </a:lnL>
                    <a:lnR>
                      <a:noFill/>
                    </a:lnR>
                    <a:lnT>
                      <a:noFill/>
                    </a:lnT>
                    <a:lnB w="12700" cap="flat" cmpd="sng" algn="ctr">
                      <a:solidFill>
                        <a:srgbClr val="404F21"/>
                      </a:solidFill>
                      <a:prstDash val="solid"/>
                      <a:round/>
                      <a:headEnd type="none" w="med" len="med"/>
                      <a:tailEnd type="none" w="med" len="med"/>
                    </a:lnB>
                  </a:tcPr>
                </a:tc>
              </a:tr>
              <a:tr h="350314">
                <a:tc>
                  <a:txBody>
                    <a:bodyPr/>
                    <a:lstStyle/>
                    <a:p>
                      <a:pPr algn="ctr">
                        <a:spcAft>
                          <a:spcPts val="0"/>
                        </a:spcAft>
                      </a:pPr>
                      <a:r>
                        <a:rPr lang="ca-ES" sz="700" b="1">
                          <a:solidFill>
                            <a:srgbClr val="FFFFFF"/>
                          </a:solidFill>
                          <a:effectLst/>
                          <a:latin typeface="Arial Narrow"/>
                          <a:ea typeface="Times New Roman"/>
                          <a:cs typeface="Arial"/>
                        </a:rPr>
                        <a:t>Resultats esperats</a:t>
                      </a:r>
                      <a:endParaRPr lang="ca-ES" sz="900">
                        <a:solidFill>
                          <a:srgbClr val="000000"/>
                        </a:solidFill>
                        <a:effectLst/>
                        <a:latin typeface="Arial Narrow"/>
                        <a:ea typeface="Times New Roman"/>
                        <a:cs typeface="Arial Narrow"/>
                      </a:endParaRPr>
                    </a:p>
                    <a:p>
                      <a:pPr algn="ctr">
                        <a:spcAft>
                          <a:spcPts val="0"/>
                        </a:spcAft>
                      </a:pPr>
                      <a:r>
                        <a:rPr lang="ca-ES" sz="600">
                          <a:solidFill>
                            <a:srgbClr val="FFFFFF"/>
                          </a:solidFill>
                          <a:effectLst/>
                          <a:latin typeface="Arial Narrow"/>
                          <a:ea typeface="Times New Roman"/>
                          <a:cs typeface="Arial"/>
                        </a:rPr>
                        <a:t>Indiquen els productes o serveis que es generen de la intervenció realitzada.</a:t>
                      </a:r>
                      <a:endParaRPr lang="ca-ES" sz="900">
                        <a:solidFill>
                          <a:srgbClr val="000000"/>
                        </a:solidFill>
                        <a:effectLst/>
                        <a:latin typeface="Arial Narrow"/>
                        <a:ea typeface="Times New Roman"/>
                        <a:cs typeface="Arial Narrow"/>
                      </a:endParaRPr>
                    </a:p>
                  </a:txBody>
                  <a:tcPr marL="13000" marR="13000" marT="0" marB="0" anchor="ctr">
                    <a:lnL w="12700" cap="flat" cmpd="sng" algn="ctr">
                      <a:solidFill>
                        <a:srgbClr val="404F2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04F21"/>
                      </a:solidFill>
                      <a:prstDash val="solid"/>
                      <a:round/>
                      <a:headEnd type="none" w="med" len="med"/>
                      <a:tailEnd type="none" w="med" len="med"/>
                    </a:lnT>
                    <a:lnB>
                      <a:noFill/>
                    </a:lnB>
                    <a:solidFill>
                      <a:srgbClr val="404F21"/>
                    </a:solidFill>
                  </a:tcPr>
                </a:tc>
                <a:tc>
                  <a:txBody>
                    <a:bodyPr/>
                    <a:lstStyle/>
                    <a:p>
                      <a:pPr algn="ctr">
                        <a:spcAft>
                          <a:spcPts val="0"/>
                        </a:spcAft>
                      </a:pPr>
                      <a:r>
                        <a:rPr lang="ca-ES" sz="700" b="1">
                          <a:solidFill>
                            <a:srgbClr val="FFFFFF"/>
                          </a:solidFill>
                          <a:effectLst/>
                          <a:latin typeface="Arial Narrow"/>
                          <a:ea typeface="Times New Roman"/>
                          <a:cs typeface="Arial"/>
                        </a:rPr>
                        <a:t>Indicadors d’avaluació dels resultats</a:t>
                      </a:r>
                      <a:endParaRPr lang="ca-ES" sz="900">
                        <a:solidFill>
                          <a:srgbClr val="000000"/>
                        </a:solidFill>
                        <a:effectLst/>
                        <a:latin typeface="Arial Narrow"/>
                        <a:ea typeface="Times New Roman"/>
                        <a:cs typeface="Arial Narrow"/>
                      </a:endParaRPr>
                    </a:p>
                    <a:p>
                      <a:pPr algn="ctr">
                        <a:spcAft>
                          <a:spcPts val="0"/>
                        </a:spcAft>
                      </a:pPr>
                      <a:r>
                        <a:rPr lang="ca-ES" sz="600">
                          <a:solidFill>
                            <a:srgbClr val="FFFFFF"/>
                          </a:solidFill>
                          <a:effectLst/>
                          <a:latin typeface="Arial Narrow"/>
                          <a:ea typeface="Times New Roman"/>
                          <a:cs typeface="Arial"/>
                        </a:rPr>
                        <a:t>Criteris que permeten mesurar els resultats esperats.</a:t>
                      </a:r>
                      <a:endParaRPr lang="ca-ES" sz="900">
                        <a:solidFill>
                          <a:srgbClr val="000000"/>
                        </a:solidFill>
                        <a:effectLst/>
                        <a:latin typeface="Arial Narrow"/>
                        <a:ea typeface="Times New Roman"/>
                        <a:cs typeface="Arial Narrow"/>
                      </a:endParaRPr>
                    </a:p>
                  </a:txBody>
                  <a:tcPr marL="50144" marR="50144"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04F21"/>
                      </a:solidFill>
                      <a:prstDash val="solid"/>
                      <a:round/>
                      <a:headEnd type="none" w="med" len="med"/>
                      <a:tailEnd type="none" w="med" len="med"/>
                    </a:lnT>
                    <a:lnB>
                      <a:noFill/>
                    </a:lnB>
                    <a:solidFill>
                      <a:srgbClr val="404F21"/>
                    </a:solidFill>
                  </a:tcPr>
                </a:tc>
                <a:tc>
                  <a:txBody>
                    <a:bodyPr/>
                    <a:lstStyle/>
                    <a:p>
                      <a:pPr algn="ctr">
                        <a:spcAft>
                          <a:spcPts val="0"/>
                        </a:spcAft>
                      </a:pPr>
                      <a:r>
                        <a:rPr lang="ca-ES" sz="700" b="1">
                          <a:solidFill>
                            <a:srgbClr val="FFFFFF"/>
                          </a:solidFill>
                          <a:effectLst/>
                          <a:latin typeface="Arial Narrow"/>
                          <a:ea typeface="Times New Roman"/>
                          <a:cs typeface="Arial"/>
                        </a:rPr>
                        <a:t>Activitats proposades</a:t>
                      </a:r>
                      <a:endParaRPr lang="ca-ES" sz="900">
                        <a:solidFill>
                          <a:srgbClr val="000000"/>
                        </a:solidFill>
                        <a:effectLst/>
                        <a:latin typeface="Arial Narrow"/>
                        <a:ea typeface="Times New Roman"/>
                        <a:cs typeface="Arial Narrow"/>
                      </a:endParaRPr>
                    </a:p>
                    <a:p>
                      <a:pPr algn="ctr">
                        <a:spcAft>
                          <a:spcPts val="0"/>
                        </a:spcAft>
                      </a:pPr>
                      <a:r>
                        <a:rPr lang="ca-ES" sz="600">
                          <a:solidFill>
                            <a:srgbClr val="FFFFFF"/>
                          </a:solidFill>
                          <a:effectLst/>
                          <a:latin typeface="Arial Narrow"/>
                          <a:ea typeface="Times New Roman"/>
                          <a:cs typeface="Arial"/>
                        </a:rPr>
                        <a:t>Descripció de les activitats realitzades.</a:t>
                      </a:r>
                      <a:endParaRPr lang="ca-ES" sz="900">
                        <a:solidFill>
                          <a:srgbClr val="000000"/>
                        </a:solidFill>
                        <a:effectLst/>
                        <a:latin typeface="Arial Narrow"/>
                        <a:ea typeface="Times New Roman"/>
                        <a:cs typeface="Arial Narrow"/>
                      </a:endParaRPr>
                    </a:p>
                  </a:txBody>
                  <a:tcPr marL="50144" marR="50144"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04F21"/>
                      </a:solidFill>
                      <a:prstDash val="solid"/>
                      <a:round/>
                      <a:headEnd type="none" w="med" len="med"/>
                      <a:tailEnd type="none" w="med" len="med"/>
                    </a:lnT>
                    <a:lnB>
                      <a:noFill/>
                    </a:lnB>
                    <a:solidFill>
                      <a:srgbClr val="404F21"/>
                    </a:solidFill>
                  </a:tcPr>
                </a:tc>
                <a:tc>
                  <a:txBody>
                    <a:bodyPr/>
                    <a:lstStyle/>
                    <a:p>
                      <a:pPr algn="ctr">
                        <a:spcAft>
                          <a:spcPts val="0"/>
                        </a:spcAft>
                      </a:pPr>
                      <a:r>
                        <a:rPr lang="ca-ES" sz="700">
                          <a:solidFill>
                            <a:srgbClr val="FFFFFF"/>
                          </a:solidFill>
                          <a:effectLst/>
                          <a:latin typeface="Arial Narrow"/>
                          <a:ea typeface="Times New Roman"/>
                          <a:cs typeface="Arial"/>
                        </a:rPr>
                        <a:t>Agents involucrats</a:t>
                      </a:r>
                      <a:endParaRPr lang="ca-ES" sz="900">
                        <a:solidFill>
                          <a:srgbClr val="000000"/>
                        </a:solidFill>
                        <a:effectLst/>
                        <a:latin typeface="Arial Narrow"/>
                        <a:ea typeface="Times New Roman"/>
                        <a:cs typeface="Arial Narrow"/>
                      </a:endParaRPr>
                    </a:p>
                    <a:p>
                      <a:pPr algn="ctr">
                        <a:spcAft>
                          <a:spcPts val="0"/>
                        </a:spcAft>
                      </a:pPr>
                      <a:r>
                        <a:rPr lang="ca-ES" sz="600">
                          <a:solidFill>
                            <a:srgbClr val="FFFFFF"/>
                          </a:solidFill>
                          <a:effectLst/>
                          <a:latin typeface="Arial Narrow"/>
                          <a:ea typeface="Times New Roman"/>
                          <a:cs typeface="Arial"/>
                        </a:rPr>
                        <a:t>Descripció de les persones involucrades en aquestes activitats.</a:t>
                      </a:r>
                      <a:endParaRPr lang="ca-ES" sz="900">
                        <a:solidFill>
                          <a:srgbClr val="000000"/>
                        </a:solidFill>
                        <a:effectLst/>
                        <a:latin typeface="Arial Narrow"/>
                        <a:ea typeface="Times New Roman"/>
                        <a:cs typeface="Arial Narrow"/>
                      </a:endParaRPr>
                    </a:p>
                  </a:txBody>
                  <a:tcPr marL="50144" marR="50144"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04F21"/>
                      </a:solidFill>
                      <a:prstDash val="solid"/>
                      <a:round/>
                      <a:headEnd type="none" w="med" len="med"/>
                      <a:tailEnd type="none" w="med" len="med"/>
                    </a:lnT>
                    <a:lnB>
                      <a:noFill/>
                    </a:lnB>
                    <a:solidFill>
                      <a:srgbClr val="404F21"/>
                    </a:solidFill>
                  </a:tcPr>
                </a:tc>
                <a:tc>
                  <a:txBody>
                    <a:bodyPr/>
                    <a:lstStyle/>
                    <a:p>
                      <a:pPr algn="ctr">
                        <a:spcAft>
                          <a:spcPts val="0"/>
                        </a:spcAft>
                      </a:pPr>
                      <a:r>
                        <a:rPr lang="ca-ES" sz="700">
                          <a:solidFill>
                            <a:srgbClr val="FFFFFF"/>
                          </a:solidFill>
                          <a:effectLst/>
                          <a:latin typeface="Arial Narrow"/>
                          <a:ea typeface="Times New Roman"/>
                          <a:cs typeface="Arial"/>
                        </a:rPr>
                        <a:t>Temporalització</a:t>
                      </a:r>
                      <a:endParaRPr lang="ca-ES" sz="900">
                        <a:solidFill>
                          <a:srgbClr val="000000"/>
                        </a:solidFill>
                        <a:effectLst/>
                        <a:latin typeface="Arial Narrow"/>
                        <a:ea typeface="Times New Roman"/>
                        <a:cs typeface="Arial Narrow"/>
                      </a:endParaRPr>
                    </a:p>
                    <a:p>
                      <a:pPr algn="ctr">
                        <a:spcAft>
                          <a:spcPts val="0"/>
                        </a:spcAft>
                      </a:pPr>
                      <a:r>
                        <a:rPr lang="ca-ES" sz="600">
                          <a:solidFill>
                            <a:srgbClr val="FFFFFF"/>
                          </a:solidFill>
                          <a:effectLst/>
                          <a:latin typeface="Arial Narrow"/>
                          <a:ea typeface="Times New Roman"/>
                          <a:cs typeface="Arial"/>
                        </a:rPr>
                        <a:t>Data d’inici i finalització de cada activitat.</a:t>
                      </a:r>
                      <a:endParaRPr lang="ca-ES" sz="900">
                        <a:solidFill>
                          <a:srgbClr val="000000"/>
                        </a:solidFill>
                        <a:effectLst/>
                        <a:latin typeface="Arial Narrow"/>
                        <a:ea typeface="Times New Roman"/>
                        <a:cs typeface="Arial Narrow"/>
                      </a:endParaRPr>
                    </a:p>
                  </a:txBody>
                  <a:tcPr marL="50144" marR="50144" marT="0" marB="0" anchor="ctr">
                    <a:lnL w="12700" cap="flat" cmpd="sng" algn="ctr">
                      <a:solidFill>
                        <a:srgbClr val="FFFFFF"/>
                      </a:solidFill>
                      <a:prstDash val="solid"/>
                      <a:round/>
                      <a:headEnd type="none" w="med" len="med"/>
                      <a:tailEnd type="none" w="med" len="med"/>
                    </a:lnL>
                    <a:lnR>
                      <a:noFill/>
                    </a:lnR>
                    <a:lnT w="12700" cap="flat" cmpd="sng" algn="ctr">
                      <a:solidFill>
                        <a:srgbClr val="404F21"/>
                      </a:solidFill>
                      <a:prstDash val="solid"/>
                      <a:round/>
                      <a:headEnd type="none" w="med" len="med"/>
                      <a:tailEnd type="none" w="med" len="med"/>
                    </a:lnT>
                    <a:lnB>
                      <a:noFill/>
                    </a:lnB>
                    <a:solidFill>
                      <a:srgbClr val="404F21"/>
                    </a:solidFill>
                  </a:tcPr>
                </a:tc>
                <a:tc>
                  <a:txBody>
                    <a:bodyPr/>
                    <a:lstStyle/>
                    <a:p>
                      <a:pPr algn="ctr">
                        <a:spcAft>
                          <a:spcPts val="0"/>
                        </a:spcAft>
                      </a:pPr>
                      <a:r>
                        <a:rPr lang="ca-ES" sz="500" b="1">
                          <a:solidFill>
                            <a:srgbClr val="FFFFFF"/>
                          </a:solidFill>
                          <a:effectLst/>
                          <a:latin typeface="Arial Narrow"/>
                          <a:ea typeface="Times New Roman"/>
                          <a:cs typeface="Arial"/>
                        </a:rPr>
                        <a:t>Impacte de Gènere</a:t>
                      </a:r>
                      <a:endParaRPr lang="ca-ES" sz="900">
                        <a:solidFill>
                          <a:srgbClr val="000000"/>
                        </a:solidFill>
                        <a:effectLst/>
                        <a:latin typeface="Arial Narrow"/>
                        <a:ea typeface="Times New Roman"/>
                        <a:cs typeface="Arial Narrow"/>
                      </a:endParaRPr>
                    </a:p>
                    <a:p>
                      <a:pPr algn="ctr">
                        <a:spcAft>
                          <a:spcPts val="0"/>
                        </a:spcAft>
                      </a:pPr>
                      <a:r>
                        <a:rPr lang="ca-ES" sz="500">
                          <a:solidFill>
                            <a:srgbClr val="FFFFFF"/>
                          </a:solidFill>
                          <a:effectLst/>
                          <a:latin typeface="Arial Narrow"/>
                          <a:ea typeface="Times New Roman"/>
                          <a:cs typeface="Arial"/>
                        </a:rPr>
                        <a:t>Efecte del projecte en l’eradicació/manteniment o disminució de desigualtats de gènere.</a:t>
                      </a:r>
                      <a:endParaRPr lang="ca-ES" sz="900">
                        <a:solidFill>
                          <a:srgbClr val="000000"/>
                        </a:solidFill>
                        <a:effectLst/>
                        <a:latin typeface="Arial Narrow"/>
                        <a:ea typeface="Times New Roman"/>
                        <a:cs typeface="Arial Narrow"/>
                      </a:endParaRPr>
                    </a:p>
                  </a:txBody>
                  <a:tcPr marL="50144" marR="50144" marT="0" marB="0" anchor="ctr">
                    <a:lnL>
                      <a:noFill/>
                    </a:lnL>
                    <a:lnR w="12700" cap="flat" cmpd="sng" algn="ctr">
                      <a:solidFill>
                        <a:srgbClr val="404F21"/>
                      </a:solidFill>
                      <a:prstDash val="solid"/>
                      <a:round/>
                      <a:headEnd type="none" w="med" len="med"/>
                      <a:tailEnd type="none" w="med" len="med"/>
                    </a:lnR>
                    <a:lnT w="12700" cap="flat" cmpd="sng" algn="ctr">
                      <a:solidFill>
                        <a:srgbClr val="404F21"/>
                      </a:solidFill>
                      <a:prstDash val="solid"/>
                      <a:round/>
                      <a:headEnd type="none" w="med" len="med"/>
                      <a:tailEnd type="none" w="med" len="med"/>
                    </a:lnT>
                    <a:lnB>
                      <a:noFill/>
                    </a:lnB>
                    <a:solidFill>
                      <a:srgbClr val="404F21"/>
                    </a:solidFill>
                  </a:tcPr>
                </a:tc>
              </a:tr>
              <a:tr h="490440">
                <a:tc>
                  <a:txBody>
                    <a:bodyPr/>
                    <a:lstStyle/>
                    <a:p>
                      <a:pPr algn="ctr">
                        <a:spcAft>
                          <a:spcPts val="0"/>
                        </a:spcAft>
                      </a:pPr>
                      <a:r>
                        <a:rPr lang="ca-ES" sz="700" i="1">
                          <a:solidFill>
                            <a:srgbClr val="FFFFFF"/>
                          </a:solidFill>
                          <a:effectLst/>
                          <a:latin typeface="Arial Narrow"/>
                          <a:ea typeface="Times New Roman"/>
                          <a:cs typeface="Arial"/>
                        </a:rPr>
                        <a:t>“Què es vol aconseguir?”</a:t>
                      </a:r>
                      <a:endParaRPr lang="ca-ES" sz="900">
                        <a:solidFill>
                          <a:srgbClr val="000000"/>
                        </a:solidFill>
                        <a:effectLst/>
                        <a:latin typeface="Arial Narrow"/>
                        <a:ea typeface="Times New Roman"/>
                        <a:cs typeface="Arial Narrow"/>
                      </a:endParaRPr>
                    </a:p>
                  </a:txBody>
                  <a:tcPr marL="13000" marR="13000" marT="0" marB="0" anchor="ctr">
                    <a:lnL w="12700" cap="flat" cmpd="sng" algn="ctr">
                      <a:solidFill>
                        <a:srgbClr val="404F21"/>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404F21"/>
                      </a:solidFill>
                      <a:prstDash val="solid"/>
                      <a:round/>
                      <a:headEnd type="none" w="med" len="med"/>
                      <a:tailEnd type="none" w="med" len="med"/>
                    </a:lnB>
                    <a:solidFill>
                      <a:srgbClr val="404F21"/>
                    </a:solidFill>
                  </a:tcPr>
                </a:tc>
                <a:tc>
                  <a:txBody>
                    <a:bodyPr/>
                    <a:lstStyle/>
                    <a:p>
                      <a:pPr algn="ctr">
                        <a:spcAft>
                          <a:spcPts val="0"/>
                        </a:spcAft>
                      </a:pPr>
                      <a:r>
                        <a:rPr lang="ca-ES" sz="700" i="1">
                          <a:solidFill>
                            <a:srgbClr val="FFFFFF"/>
                          </a:solidFill>
                          <a:effectLst/>
                          <a:latin typeface="Arial Narrow"/>
                          <a:ea typeface="Times New Roman"/>
                          <a:cs typeface="Arial"/>
                        </a:rPr>
                        <a:t>“Com es mesurarà si s’ha aconseguit?”</a:t>
                      </a:r>
                      <a:endParaRPr lang="ca-ES" sz="900">
                        <a:solidFill>
                          <a:srgbClr val="000000"/>
                        </a:solidFill>
                        <a:effectLst/>
                        <a:latin typeface="Arial Narrow"/>
                        <a:ea typeface="Times New Roman"/>
                        <a:cs typeface="Arial Narrow"/>
                      </a:endParaRPr>
                    </a:p>
                  </a:txBody>
                  <a:tcPr marL="50144" marR="50144"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404F21"/>
                      </a:solidFill>
                      <a:prstDash val="solid"/>
                      <a:round/>
                      <a:headEnd type="none" w="med" len="med"/>
                      <a:tailEnd type="none" w="med" len="med"/>
                    </a:lnB>
                    <a:solidFill>
                      <a:srgbClr val="404F21"/>
                    </a:solidFill>
                  </a:tcPr>
                </a:tc>
                <a:tc>
                  <a:txBody>
                    <a:bodyPr/>
                    <a:lstStyle/>
                    <a:p>
                      <a:pPr algn="ctr">
                        <a:spcAft>
                          <a:spcPts val="0"/>
                        </a:spcAft>
                      </a:pPr>
                      <a:r>
                        <a:rPr lang="ca-ES" sz="700" i="1">
                          <a:solidFill>
                            <a:srgbClr val="FFFFFF"/>
                          </a:solidFill>
                          <a:effectLst/>
                          <a:latin typeface="Arial Narrow"/>
                          <a:ea typeface="Times New Roman"/>
                          <a:cs typeface="Arial"/>
                        </a:rPr>
                        <a:t>“Amb quines activitats es durà a terme?”</a:t>
                      </a:r>
                      <a:endParaRPr lang="ca-ES" sz="900">
                        <a:solidFill>
                          <a:srgbClr val="000000"/>
                        </a:solidFill>
                        <a:effectLst/>
                        <a:latin typeface="Arial Narrow"/>
                        <a:ea typeface="Times New Roman"/>
                        <a:cs typeface="Arial Narrow"/>
                      </a:endParaRPr>
                    </a:p>
                  </a:txBody>
                  <a:tcPr marL="50144" marR="50144"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404F21"/>
                      </a:solidFill>
                      <a:prstDash val="solid"/>
                      <a:round/>
                      <a:headEnd type="none" w="med" len="med"/>
                      <a:tailEnd type="none" w="med" len="med"/>
                    </a:lnB>
                    <a:solidFill>
                      <a:srgbClr val="404F21"/>
                    </a:solidFill>
                  </a:tcPr>
                </a:tc>
                <a:tc>
                  <a:txBody>
                    <a:bodyPr/>
                    <a:lstStyle/>
                    <a:p>
                      <a:pPr algn="ctr">
                        <a:spcAft>
                          <a:spcPts val="0"/>
                        </a:spcAft>
                      </a:pPr>
                      <a:r>
                        <a:rPr lang="ca-ES" sz="700" i="1" dirty="0">
                          <a:solidFill>
                            <a:srgbClr val="FFFFFF"/>
                          </a:solidFill>
                          <a:effectLst/>
                          <a:latin typeface="Arial Narrow"/>
                          <a:ea typeface="Times New Roman"/>
                          <a:cs typeface="Arial"/>
                        </a:rPr>
                        <a:t>“Qui participarà en aquestes activitats?”</a:t>
                      </a:r>
                      <a:endParaRPr lang="ca-ES" sz="900" dirty="0">
                        <a:solidFill>
                          <a:srgbClr val="000000"/>
                        </a:solidFill>
                        <a:effectLst/>
                        <a:latin typeface="Arial Narrow"/>
                        <a:ea typeface="Times New Roman"/>
                        <a:cs typeface="Arial Narrow"/>
                      </a:endParaRPr>
                    </a:p>
                  </a:txBody>
                  <a:tcPr marL="50144" marR="50144"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404F21"/>
                      </a:solidFill>
                      <a:prstDash val="solid"/>
                      <a:round/>
                      <a:headEnd type="none" w="med" len="med"/>
                      <a:tailEnd type="none" w="med" len="med"/>
                    </a:lnB>
                    <a:solidFill>
                      <a:srgbClr val="404F21"/>
                    </a:solidFill>
                  </a:tcPr>
                </a:tc>
                <a:tc>
                  <a:txBody>
                    <a:bodyPr/>
                    <a:lstStyle/>
                    <a:p>
                      <a:pPr algn="ctr">
                        <a:spcAft>
                          <a:spcPts val="0"/>
                        </a:spcAft>
                      </a:pPr>
                      <a:r>
                        <a:rPr lang="ca-ES" sz="700" i="1">
                          <a:solidFill>
                            <a:srgbClr val="FFFFFF"/>
                          </a:solidFill>
                          <a:effectLst/>
                          <a:latin typeface="Arial Narrow"/>
                          <a:ea typeface="Times New Roman"/>
                          <a:cs typeface="Arial"/>
                        </a:rPr>
                        <a:t>“Quan es faran aquestes activitats?” </a:t>
                      </a:r>
                      <a:endParaRPr lang="ca-ES" sz="900">
                        <a:solidFill>
                          <a:srgbClr val="000000"/>
                        </a:solidFill>
                        <a:effectLst/>
                        <a:latin typeface="Arial Narrow"/>
                        <a:ea typeface="Times New Roman"/>
                        <a:cs typeface="Arial Narrow"/>
                      </a:endParaRPr>
                    </a:p>
                  </a:txBody>
                  <a:tcPr marL="50144" marR="50144" marT="0" marB="0" anchor="ctr">
                    <a:lnL w="12700" cap="flat" cmpd="sng" algn="ctr">
                      <a:solidFill>
                        <a:srgbClr val="FFFFFF"/>
                      </a:solidFill>
                      <a:prstDash val="solid"/>
                      <a:round/>
                      <a:headEnd type="none" w="med" len="med"/>
                      <a:tailEnd type="none" w="med" len="med"/>
                    </a:lnL>
                    <a:lnR>
                      <a:noFill/>
                    </a:lnR>
                    <a:lnT>
                      <a:noFill/>
                    </a:lnT>
                    <a:lnB w="12700" cap="flat" cmpd="sng" algn="ctr">
                      <a:solidFill>
                        <a:srgbClr val="404F21"/>
                      </a:solidFill>
                      <a:prstDash val="solid"/>
                      <a:round/>
                      <a:headEnd type="none" w="med" len="med"/>
                      <a:tailEnd type="none" w="med" len="med"/>
                    </a:lnB>
                    <a:solidFill>
                      <a:srgbClr val="404F21"/>
                    </a:solidFill>
                  </a:tcPr>
                </a:tc>
                <a:tc>
                  <a:txBody>
                    <a:bodyPr/>
                    <a:lstStyle/>
                    <a:p>
                      <a:pPr algn="ctr">
                        <a:spcAft>
                          <a:spcPts val="0"/>
                        </a:spcAft>
                      </a:pPr>
                      <a:r>
                        <a:rPr lang="ca-ES" sz="500" b="1">
                          <a:solidFill>
                            <a:srgbClr val="FFFFFF"/>
                          </a:solidFill>
                          <a:effectLst/>
                          <a:latin typeface="Arial Narrow"/>
                          <a:ea typeface="Times New Roman"/>
                          <a:cs typeface="Arial"/>
                        </a:rPr>
                        <a:t> </a:t>
                      </a:r>
                      <a:endParaRPr lang="ca-ES" sz="900">
                        <a:solidFill>
                          <a:srgbClr val="000000"/>
                        </a:solidFill>
                        <a:effectLst/>
                        <a:latin typeface="Arial Narrow"/>
                        <a:ea typeface="Times New Roman"/>
                        <a:cs typeface="Arial Narrow"/>
                      </a:endParaRPr>
                    </a:p>
                    <a:p>
                      <a:pPr algn="ctr">
                        <a:spcAft>
                          <a:spcPts val="0"/>
                        </a:spcAft>
                      </a:pPr>
                      <a:r>
                        <a:rPr lang="ca-ES" sz="500" b="1">
                          <a:solidFill>
                            <a:srgbClr val="FFFFFF"/>
                          </a:solidFill>
                          <a:effectLst/>
                          <a:latin typeface="Arial Narrow"/>
                          <a:ea typeface="Times New Roman"/>
                          <a:cs typeface="Arial"/>
                        </a:rPr>
                        <a:t>“Els resultats previstos disminueixen les desigualtats gènere?” </a:t>
                      </a:r>
                      <a:endParaRPr lang="ca-ES" sz="900">
                        <a:solidFill>
                          <a:srgbClr val="000000"/>
                        </a:solidFill>
                        <a:effectLst/>
                        <a:latin typeface="Arial Narrow"/>
                        <a:ea typeface="Times New Roman"/>
                        <a:cs typeface="Arial Narrow"/>
                      </a:endParaRPr>
                    </a:p>
                    <a:p>
                      <a:pPr algn="ctr">
                        <a:spcAft>
                          <a:spcPts val="0"/>
                        </a:spcAft>
                      </a:pPr>
                      <a:r>
                        <a:rPr lang="ca-ES" sz="500" b="1">
                          <a:solidFill>
                            <a:srgbClr val="FFFFFF"/>
                          </a:solidFill>
                          <a:effectLst/>
                          <a:latin typeface="Arial Narrow"/>
                          <a:ea typeface="Times New Roman"/>
                          <a:cs typeface="Arial"/>
                        </a:rPr>
                        <a:t>“Com s’avaluen els canvis en la realitat de dones i homes?” </a:t>
                      </a:r>
                      <a:endParaRPr lang="ca-ES" sz="900">
                        <a:solidFill>
                          <a:srgbClr val="000000"/>
                        </a:solidFill>
                        <a:effectLst/>
                        <a:latin typeface="Arial Narrow"/>
                        <a:ea typeface="Times New Roman"/>
                        <a:cs typeface="Arial Narrow"/>
                      </a:endParaRPr>
                    </a:p>
                    <a:p>
                      <a:pPr algn="ctr">
                        <a:spcAft>
                          <a:spcPts val="0"/>
                        </a:spcAft>
                      </a:pPr>
                      <a:r>
                        <a:rPr lang="ca-ES" sz="500" b="1">
                          <a:solidFill>
                            <a:srgbClr val="FFFFFF"/>
                          </a:solidFill>
                          <a:effectLst/>
                          <a:latin typeface="Arial Narrow"/>
                          <a:ea typeface="Times New Roman"/>
                          <a:cs typeface="Arial"/>
                        </a:rPr>
                        <a:t> </a:t>
                      </a:r>
                      <a:endParaRPr lang="ca-ES" sz="900">
                        <a:solidFill>
                          <a:srgbClr val="000000"/>
                        </a:solidFill>
                        <a:effectLst/>
                        <a:latin typeface="Arial Narrow"/>
                        <a:ea typeface="Times New Roman"/>
                        <a:cs typeface="Arial Narrow"/>
                      </a:endParaRPr>
                    </a:p>
                  </a:txBody>
                  <a:tcPr marL="50144" marR="50144" marT="0" marB="0" anchor="ctr">
                    <a:lnL>
                      <a:noFill/>
                    </a:lnL>
                    <a:lnR w="12700" cap="flat" cmpd="sng" algn="ctr">
                      <a:solidFill>
                        <a:srgbClr val="404F21"/>
                      </a:solidFill>
                      <a:prstDash val="solid"/>
                      <a:round/>
                      <a:headEnd type="none" w="med" len="med"/>
                      <a:tailEnd type="none" w="med" len="med"/>
                    </a:lnR>
                    <a:lnT>
                      <a:noFill/>
                    </a:lnT>
                    <a:lnB w="12700" cap="flat" cmpd="sng" algn="ctr">
                      <a:solidFill>
                        <a:srgbClr val="404F21"/>
                      </a:solidFill>
                      <a:prstDash val="solid"/>
                      <a:round/>
                      <a:headEnd type="none" w="med" len="med"/>
                      <a:tailEnd type="none" w="med" len="med"/>
                    </a:lnB>
                    <a:solidFill>
                      <a:srgbClr val="404F21"/>
                    </a:solidFill>
                  </a:tcPr>
                </a:tc>
              </a:tr>
              <a:tr h="2917201">
                <a:tc>
                  <a:txBody>
                    <a:bodyPr/>
                    <a:lstStyle/>
                    <a:p>
                      <a:pPr>
                        <a:spcAft>
                          <a:spcPts val="0"/>
                        </a:spcAft>
                      </a:pPr>
                      <a:r>
                        <a:rPr lang="ca-ES" sz="400">
                          <a:solidFill>
                            <a:srgbClr val="76923C"/>
                          </a:solidFill>
                          <a:effectLst/>
                          <a:latin typeface="Arial Narrow"/>
                          <a:ea typeface="Times New Roman"/>
                          <a:cs typeface="Arial"/>
                        </a:rPr>
                        <a:t> </a:t>
                      </a:r>
                      <a:endParaRPr lang="ca-ES" sz="900">
                        <a:solidFill>
                          <a:srgbClr val="000000"/>
                        </a:solidFill>
                        <a:effectLst/>
                        <a:latin typeface="Arial Narrow"/>
                        <a:ea typeface="Times New Roman"/>
                        <a:cs typeface="Arial Narrow"/>
                      </a:endParaRPr>
                    </a:p>
                  </a:txBody>
                  <a:tcPr marL="13000" marR="13000"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solidFill>
                      <a:srgbClr val="EAF1DD"/>
                    </a:solidFill>
                  </a:tcPr>
                </a:tc>
                <a:tc>
                  <a:txBody>
                    <a:bodyPr/>
                    <a:lstStyle/>
                    <a:p>
                      <a:pPr>
                        <a:spcAft>
                          <a:spcPts val="0"/>
                        </a:spcAft>
                      </a:pPr>
                      <a:r>
                        <a:rPr lang="ca-ES" sz="400" dirty="0">
                          <a:solidFill>
                            <a:srgbClr val="7030A0"/>
                          </a:solidFill>
                          <a:effectLst/>
                          <a:latin typeface="Arial Narrow"/>
                          <a:ea typeface="Times New Roman"/>
                          <a:cs typeface="Arial"/>
                        </a:rPr>
                        <a:t> </a:t>
                      </a:r>
                      <a:endParaRPr lang="ca-ES" sz="900" dirty="0">
                        <a:solidFill>
                          <a:srgbClr val="000000"/>
                        </a:solidFill>
                        <a:effectLst/>
                        <a:latin typeface="Arial Narrow"/>
                        <a:ea typeface="Times New Roman"/>
                        <a:cs typeface="Arial Narrow"/>
                      </a:endParaRPr>
                    </a:p>
                  </a:txBody>
                  <a:tcPr marL="50144" marR="50144"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solidFill>
                      <a:srgbClr val="EAF1DD"/>
                    </a:solidFill>
                  </a:tcPr>
                </a:tc>
                <a:tc>
                  <a:txBody>
                    <a:bodyPr/>
                    <a:lstStyle/>
                    <a:p>
                      <a:pPr>
                        <a:spcAft>
                          <a:spcPts val="0"/>
                        </a:spcAft>
                      </a:pPr>
                      <a:r>
                        <a:rPr lang="ca-ES" sz="400">
                          <a:solidFill>
                            <a:srgbClr val="7030A0"/>
                          </a:solidFill>
                          <a:effectLst/>
                          <a:latin typeface="Arial Narrow"/>
                          <a:ea typeface="Times New Roman"/>
                          <a:cs typeface="Arial"/>
                        </a:rPr>
                        <a:t> </a:t>
                      </a:r>
                      <a:endParaRPr lang="ca-ES" sz="900">
                        <a:solidFill>
                          <a:srgbClr val="000000"/>
                        </a:solidFill>
                        <a:effectLst/>
                        <a:latin typeface="Arial Narrow"/>
                        <a:ea typeface="Times New Roman"/>
                        <a:cs typeface="Arial Narrow"/>
                      </a:endParaRPr>
                    </a:p>
                  </a:txBody>
                  <a:tcPr marL="50144" marR="50144"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solidFill>
                      <a:srgbClr val="EAF1DD"/>
                    </a:solidFill>
                  </a:tcPr>
                </a:tc>
                <a:tc>
                  <a:txBody>
                    <a:bodyPr/>
                    <a:lstStyle/>
                    <a:p>
                      <a:pPr>
                        <a:spcAft>
                          <a:spcPts val="0"/>
                        </a:spcAft>
                      </a:pPr>
                      <a:r>
                        <a:rPr lang="ca-ES" sz="400" dirty="0">
                          <a:solidFill>
                            <a:srgbClr val="404F21"/>
                          </a:solidFill>
                          <a:effectLst/>
                          <a:latin typeface="Arial Narrow"/>
                          <a:ea typeface="Times New Roman"/>
                          <a:cs typeface="Arial"/>
                        </a:rPr>
                        <a:t> </a:t>
                      </a:r>
                      <a:endParaRPr lang="ca-ES" sz="900" dirty="0">
                        <a:solidFill>
                          <a:srgbClr val="000000"/>
                        </a:solidFill>
                        <a:effectLst/>
                        <a:latin typeface="Arial Narrow"/>
                        <a:ea typeface="Times New Roman"/>
                        <a:cs typeface="Arial Narrow"/>
                      </a:endParaRPr>
                    </a:p>
                  </a:txBody>
                  <a:tcPr marL="50144" marR="50144"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solidFill>
                      <a:srgbClr val="EAF1DD"/>
                    </a:solidFill>
                  </a:tcPr>
                </a:tc>
                <a:tc>
                  <a:txBody>
                    <a:bodyPr/>
                    <a:lstStyle/>
                    <a:p>
                      <a:pPr>
                        <a:spcAft>
                          <a:spcPts val="0"/>
                        </a:spcAft>
                      </a:pPr>
                      <a:r>
                        <a:rPr lang="ca-ES" sz="400">
                          <a:solidFill>
                            <a:srgbClr val="76923C"/>
                          </a:solidFill>
                          <a:effectLst/>
                          <a:latin typeface="Arial Narrow"/>
                          <a:ea typeface="Times New Roman"/>
                          <a:cs typeface="Arial"/>
                        </a:rPr>
                        <a:t> </a:t>
                      </a:r>
                      <a:endParaRPr lang="ca-ES" sz="900">
                        <a:solidFill>
                          <a:srgbClr val="000000"/>
                        </a:solidFill>
                        <a:effectLst/>
                        <a:latin typeface="Arial Narrow"/>
                        <a:ea typeface="Times New Roman"/>
                        <a:cs typeface="Arial Narrow"/>
                      </a:endParaRPr>
                    </a:p>
                  </a:txBody>
                  <a:tcPr marL="50144" marR="50144"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solidFill>
                      <a:srgbClr val="EAF1DD"/>
                    </a:solidFill>
                  </a:tcPr>
                </a:tc>
                <a:tc>
                  <a:txBody>
                    <a:bodyPr/>
                    <a:lstStyle/>
                    <a:p>
                      <a:pPr>
                        <a:spcAft>
                          <a:spcPts val="0"/>
                        </a:spcAft>
                      </a:pPr>
                      <a:r>
                        <a:rPr lang="ca-ES" sz="400" dirty="0">
                          <a:solidFill>
                            <a:srgbClr val="76923C"/>
                          </a:solidFill>
                          <a:effectLst/>
                          <a:latin typeface="Arial Narrow"/>
                          <a:ea typeface="Times New Roman"/>
                          <a:cs typeface="Arial"/>
                        </a:rPr>
                        <a:t> </a:t>
                      </a:r>
                      <a:endParaRPr lang="ca-ES" sz="900" dirty="0">
                        <a:solidFill>
                          <a:srgbClr val="000000"/>
                        </a:solidFill>
                        <a:effectLst/>
                        <a:latin typeface="Arial Narrow"/>
                        <a:ea typeface="Times New Roman"/>
                        <a:cs typeface="Arial Narrow"/>
                      </a:endParaRPr>
                    </a:p>
                  </a:txBody>
                  <a:tcPr marL="50144" marR="50144"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solidFill>
                      <a:srgbClr val="EAF1DD"/>
                    </a:solidFill>
                  </a:tcPr>
                </a:tc>
              </a:tr>
            </a:tbl>
          </a:graphicData>
        </a:graphic>
      </p:graphicFrame>
    </p:spTree>
    <p:extLst>
      <p:ext uri="{BB962C8B-B14F-4D97-AF65-F5344CB8AC3E}">
        <p14:creationId xmlns:p14="http://schemas.microsoft.com/office/powerpoint/2010/main" val="15427939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13712" y="1196752"/>
            <a:ext cx="4718328" cy="288032"/>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8" name="Title 1"/>
          <p:cNvSpPr txBox="1">
            <a:spLocks/>
          </p:cNvSpPr>
          <p:nvPr/>
        </p:nvSpPr>
        <p:spPr bwMode="auto">
          <a:xfrm>
            <a:off x="107504" y="530641"/>
            <a:ext cx="8064896" cy="131418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ca-ES" sz="1800" b="1" dirty="0" smtClean="0">
                <a:solidFill>
                  <a:schemeClr val="accent3">
                    <a:lumMod val="50000"/>
                  </a:schemeClr>
                </a:solidFill>
                <a:latin typeface="Arial" pitchFamily="34" charset="0"/>
                <a:cs typeface="Arial" pitchFamily="34" charset="0"/>
              </a:rPr>
              <a:t>Què he de tenir en compte per presentar una sol·licitud? </a:t>
            </a:r>
            <a:br>
              <a:rPr lang="ca-ES" sz="1800" b="1" dirty="0" smtClean="0">
                <a:solidFill>
                  <a:schemeClr val="accent3">
                    <a:lumMod val="50000"/>
                  </a:schemeClr>
                </a:solidFill>
                <a:latin typeface="Arial" pitchFamily="34" charset="0"/>
                <a:cs typeface="Arial" pitchFamily="34" charset="0"/>
              </a:rPr>
            </a:br>
            <a:r>
              <a:rPr lang="ca-ES" sz="1800" b="1" dirty="0" smtClean="0">
                <a:solidFill>
                  <a:schemeClr val="bg1"/>
                </a:solidFill>
                <a:latin typeface="Arial" pitchFamily="34" charset="0"/>
                <a:cs typeface="Arial" pitchFamily="34" charset="0"/>
              </a:rPr>
              <a:t>Document bàsic 2: Projecte</a:t>
            </a:r>
            <a:endParaRPr lang="ca-ES" sz="1800" b="1" dirty="0">
              <a:solidFill>
                <a:schemeClr val="bg1"/>
              </a:solidFill>
              <a:latin typeface="Arial" pitchFamily="34" charset="0"/>
              <a:cs typeface="Arial" pitchFamily="34" charset="0"/>
            </a:endParaRPr>
          </a:p>
        </p:txBody>
      </p:sp>
      <p:sp>
        <p:nvSpPr>
          <p:cNvPr id="9" name="Rectangle 8"/>
          <p:cNvSpPr/>
          <p:nvPr/>
        </p:nvSpPr>
        <p:spPr>
          <a:xfrm>
            <a:off x="213712" y="1556792"/>
            <a:ext cx="4718328" cy="288032"/>
          </a:xfrm>
          <a:prstGeom prst="rect">
            <a:avLst/>
          </a:prstGeom>
          <a:solidFill>
            <a:schemeClr val="bg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sz="1400" b="1" dirty="0" err="1">
                <a:solidFill>
                  <a:schemeClr val="accent3">
                    <a:lumMod val="50000"/>
                  </a:schemeClr>
                </a:solidFill>
                <a:latin typeface="Arial" pitchFamily="34" charset="0"/>
                <a:cs typeface="Arial" pitchFamily="34" charset="0"/>
              </a:rPr>
              <a:t>Com</a:t>
            </a:r>
            <a:r>
              <a:rPr lang="es-ES_tradnl" sz="1400" b="1" dirty="0">
                <a:solidFill>
                  <a:schemeClr val="accent3">
                    <a:lumMod val="50000"/>
                  </a:schemeClr>
                </a:solidFill>
                <a:latin typeface="Arial" pitchFamily="34" charset="0"/>
                <a:cs typeface="Arial" pitchFamily="34" charset="0"/>
              </a:rPr>
              <a:t> </a:t>
            </a:r>
            <a:r>
              <a:rPr lang="es-ES_tradnl" sz="1400" b="1" dirty="0" err="1">
                <a:solidFill>
                  <a:schemeClr val="accent3">
                    <a:lumMod val="50000"/>
                  </a:schemeClr>
                </a:solidFill>
                <a:latin typeface="Arial" pitchFamily="34" charset="0"/>
                <a:cs typeface="Arial" pitchFamily="34" charset="0"/>
              </a:rPr>
              <a:t>emplenar</a:t>
            </a:r>
            <a:r>
              <a:rPr lang="es-ES_tradnl" sz="1400" b="1" dirty="0">
                <a:solidFill>
                  <a:schemeClr val="accent3">
                    <a:lumMod val="50000"/>
                  </a:schemeClr>
                </a:solidFill>
                <a:latin typeface="Arial" pitchFamily="34" charset="0"/>
                <a:cs typeface="Arial" pitchFamily="34" charset="0"/>
              </a:rPr>
              <a:t> </a:t>
            </a:r>
            <a:r>
              <a:rPr lang="es-ES_tradnl" sz="1400" b="1" dirty="0" smtClean="0">
                <a:solidFill>
                  <a:schemeClr val="accent3">
                    <a:lumMod val="50000"/>
                  </a:schemeClr>
                </a:solidFill>
                <a:latin typeface="Arial" pitchFamily="34" charset="0"/>
                <a:cs typeface="Arial" pitchFamily="34" charset="0"/>
              </a:rPr>
              <a:t>el </a:t>
            </a:r>
            <a:r>
              <a:rPr lang="es-ES_tradnl" sz="1400" b="1" dirty="0" err="1" smtClean="0">
                <a:solidFill>
                  <a:schemeClr val="accent3">
                    <a:lumMod val="50000"/>
                  </a:schemeClr>
                </a:solidFill>
                <a:latin typeface="Arial" pitchFamily="34" charset="0"/>
                <a:cs typeface="Arial" pitchFamily="34" charset="0"/>
              </a:rPr>
              <a:t>model</a:t>
            </a:r>
            <a:r>
              <a:rPr lang="es-ES_tradnl" sz="1400" b="1" dirty="0" smtClean="0">
                <a:solidFill>
                  <a:schemeClr val="accent3">
                    <a:lumMod val="50000"/>
                  </a:schemeClr>
                </a:solidFill>
                <a:latin typeface="Arial" pitchFamily="34" charset="0"/>
                <a:cs typeface="Arial" pitchFamily="34" charset="0"/>
              </a:rPr>
              <a:t> de </a:t>
            </a:r>
            <a:r>
              <a:rPr lang="es-ES_tradnl" sz="1400" b="1" dirty="0" err="1" smtClean="0">
                <a:solidFill>
                  <a:schemeClr val="accent3">
                    <a:lumMod val="50000"/>
                  </a:schemeClr>
                </a:solidFill>
                <a:latin typeface="Arial" pitchFamily="34" charset="0"/>
                <a:cs typeface="Arial" pitchFamily="34" charset="0"/>
              </a:rPr>
              <a:t>projecte</a:t>
            </a:r>
            <a:endParaRPr lang="ca-ES" sz="1400" b="1" dirty="0">
              <a:solidFill>
                <a:schemeClr val="accent3">
                  <a:lumMod val="50000"/>
                </a:schemeClr>
              </a:solidFill>
              <a:latin typeface="Arial" pitchFamily="34" charset="0"/>
              <a:cs typeface="Arial" pitchFamily="34" charset="0"/>
            </a:endParaRPr>
          </a:p>
        </p:txBody>
      </p:sp>
      <p:pic>
        <p:nvPicPr>
          <p:cNvPr id="11" name="Imatge 1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79512" y="260648"/>
            <a:ext cx="2079680" cy="539987"/>
          </a:xfrm>
          <a:prstGeom prst="rect">
            <a:avLst/>
          </a:prstGeom>
        </p:spPr>
      </p:pic>
      <p:sp>
        <p:nvSpPr>
          <p:cNvPr id="12" name="QuadreDeText 11"/>
          <p:cNvSpPr txBox="1"/>
          <p:nvPr/>
        </p:nvSpPr>
        <p:spPr>
          <a:xfrm>
            <a:off x="6084168" y="361364"/>
            <a:ext cx="2808312" cy="338554"/>
          </a:xfrm>
          <a:prstGeom prst="rect">
            <a:avLst/>
          </a:prstGeom>
          <a:noFill/>
        </p:spPr>
        <p:txBody>
          <a:bodyPr wrap="square" rtlCol="0">
            <a:spAutoFit/>
          </a:bodyPr>
          <a:lstStyle/>
          <a:p>
            <a:pPr algn="r"/>
            <a:r>
              <a:rPr lang="es-ES_tradnl" sz="800" b="1" dirty="0" err="1" smtClean="0"/>
              <a:t>Convocatòria</a:t>
            </a:r>
            <a:r>
              <a:rPr lang="es-ES_tradnl" sz="800" b="1" dirty="0" smtClean="0"/>
              <a:t> general de </a:t>
            </a:r>
            <a:r>
              <a:rPr lang="es-ES_tradnl" sz="800" b="1" dirty="0" err="1" smtClean="0"/>
              <a:t>subvencions</a:t>
            </a:r>
            <a:r>
              <a:rPr lang="es-ES_tradnl" sz="800" b="1" dirty="0" smtClean="0"/>
              <a:t> 2017</a:t>
            </a:r>
          </a:p>
          <a:p>
            <a:pPr algn="r"/>
            <a:r>
              <a:rPr lang="es-ES_tradnl" sz="800" i="1" dirty="0" err="1" smtClean="0"/>
              <a:t>Informació</a:t>
            </a:r>
            <a:r>
              <a:rPr lang="es-ES_tradnl" sz="800" i="1" dirty="0" smtClean="0"/>
              <a:t> </a:t>
            </a:r>
            <a:r>
              <a:rPr lang="es-ES_tradnl" sz="800" i="1" dirty="0" err="1" smtClean="0"/>
              <a:t>als</a:t>
            </a:r>
            <a:r>
              <a:rPr lang="es-ES_tradnl" sz="800" i="1" dirty="0" smtClean="0"/>
              <a:t> </a:t>
            </a:r>
            <a:r>
              <a:rPr lang="es-ES_tradnl" sz="800" i="1" dirty="0" err="1" smtClean="0"/>
              <a:t>sol·licitants</a:t>
            </a:r>
            <a:endParaRPr lang="ca-ES" sz="800" i="1" dirty="0"/>
          </a:p>
        </p:txBody>
      </p:sp>
      <p:sp>
        <p:nvSpPr>
          <p:cNvPr id="14" name="Contenidor de número de diapositiva 2"/>
          <p:cNvSpPr>
            <a:spLocks noGrp="1"/>
          </p:cNvSpPr>
          <p:nvPr>
            <p:ph type="sldNum" sz="quarter" idx="12"/>
          </p:nvPr>
        </p:nvSpPr>
        <p:spPr>
          <a:xfrm>
            <a:off x="6758880" y="6453336"/>
            <a:ext cx="2133600" cy="365125"/>
          </a:xfrm>
        </p:spPr>
        <p:txBody>
          <a:bodyPr/>
          <a:lstStyle/>
          <a:p>
            <a:pPr>
              <a:defRPr/>
            </a:pPr>
            <a:fld id="{33EF4D8F-6159-427C-8E27-9F1436355618}" type="slidenum">
              <a:rPr lang="ca-ES" sz="800" smtClean="0">
                <a:solidFill>
                  <a:schemeClr val="tx1"/>
                </a:solidFill>
                <a:cs typeface="Arial" pitchFamily="34" charset="0"/>
              </a:rPr>
              <a:pPr>
                <a:defRPr/>
              </a:pPr>
              <a:t>18</a:t>
            </a:fld>
            <a:endParaRPr lang="ca-ES" sz="800" dirty="0">
              <a:solidFill>
                <a:schemeClr val="tx1"/>
              </a:solidFill>
              <a:cs typeface="Arial" pitchFamily="34" charset="0"/>
            </a:endParaRPr>
          </a:p>
        </p:txBody>
      </p:sp>
      <p:graphicFrame>
        <p:nvGraphicFramePr>
          <p:cNvPr id="2" name="Taula 1"/>
          <p:cNvGraphicFramePr>
            <a:graphicFrameLocks noGrp="1"/>
          </p:cNvGraphicFramePr>
          <p:nvPr>
            <p:extLst>
              <p:ext uri="{D42A27DB-BD31-4B8C-83A1-F6EECF244321}">
                <p14:modId xmlns:p14="http://schemas.microsoft.com/office/powerpoint/2010/main" val="2066145749"/>
              </p:ext>
            </p:extLst>
          </p:nvPr>
        </p:nvGraphicFramePr>
        <p:xfrm>
          <a:off x="107503" y="1844828"/>
          <a:ext cx="4320483" cy="4774587"/>
        </p:xfrm>
        <a:graphic>
          <a:graphicData uri="http://schemas.openxmlformats.org/drawingml/2006/table">
            <a:tbl>
              <a:tblPr firstRow="1" firstCol="1" bandRow="1"/>
              <a:tblGrid>
                <a:gridCol w="1416307"/>
                <a:gridCol w="1386014"/>
                <a:gridCol w="1203729"/>
                <a:gridCol w="89191"/>
                <a:gridCol w="89191"/>
                <a:gridCol w="136051"/>
              </a:tblGrid>
              <a:tr h="73027">
                <a:tc gridSpan="4">
                  <a:txBody>
                    <a:bodyPr/>
                    <a:lstStyle/>
                    <a:p>
                      <a:pPr>
                        <a:spcAft>
                          <a:spcPts val="0"/>
                        </a:spcAft>
                      </a:pPr>
                      <a:r>
                        <a:rPr lang="ca-ES" sz="300" dirty="0">
                          <a:solidFill>
                            <a:srgbClr val="76923C"/>
                          </a:solidFill>
                          <a:effectLst/>
                          <a:latin typeface="Arial Narrow"/>
                          <a:ea typeface="Times New Roman"/>
                          <a:cs typeface="Arial"/>
                        </a:rPr>
                        <a:t> </a:t>
                      </a:r>
                      <a:endParaRPr lang="ca-ES" sz="400" dirty="0">
                        <a:solidFill>
                          <a:srgbClr val="000000"/>
                        </a:solidFill>
                        <a:effectLst/>
                        <a:latin typeface="Arial Narrow"/>
                        <a:ea typeface="Times New Roman"/>
                        <a:cs typeface="Arial Narrow"/>
                      </a:endParaRPr>
                    </a:p>
                  </a:txBody>
                  <a:tcPr marL="6032" marR="6032" marT="0" marB="0" anchor="b">
                    <a:lnL>
                      <a:noFill/>
                    </a:lnL>
                    <a:lnR>
                      <a:noFill/>
                    </a:lnR>
                    <a:lnT>
                      <a:noFill/>
                    </a:lnT>
                    <a:lnB>
                      <a:noFill/>
                    </a:lnB>
                  </a:tcPr>
                </a:tc>
                <a:tc hMerge="1">
                  <a:txBody>
                    <a:bodyPr/>
                    <a:lstStyle/>
                    <a:p>
                      <a:endParaRPr lang="ca-ES"/>
                    </a:p>
                  </a:txBody>
                  <a:tcPr/>
                </a:tc>
                <a:tc hMerge="1">
                  <a:txBody>
                    <a:bodyPr/>
                    <a:lstStyle/>
                    <a:p>
                      <a:endParaRPr lang="ca-ES"/>
                    </a:p>
                  </a:txBody>
                  <a:tcPr/>
                </a:tc>
                <a:tc hMerge="1">
                  <a:txBody>
                    <a:bodyPr/>
                    <a:lstStyle/>
                    <a:p>
                      <a:endParaRPr lang="ca-ES"/>
                    </a:p>
                  </a:txBody>
                  <a:tcPr/>
                </a:tc>
                <a:tc gridSpan="2">
                  <a:txBody>
                    <a:bodyPr/>
                    <a:lstStyle/>
                    <a:p>
                      <a:pPr>
                        <a:lnSpc>
                          <a:spcPct val="115000"/>
                        </a:lnSpc>
                        <a:spcAft>
                          <a:spcPts val="1000"/>
                        </a:spcAft>
                      </a:pPr>
                      <a:r>
                        <a:rPr lang="ca-ES" sz="400">
                          <a:effectLst/>
                          <a:latin typeface="Calibri"/>
                          <a:ea typeface="Times New Roman"/>
                          <a:cs typeface="Times New Roman"/>
                        </a:rPr>
                        <a:t> </a:t>
                      </a:r>
                    </a:p>
                  </a:txBody>
                  <a:tcPr marL="0" marR="0" marT="0" marB="0" anchor="ctr">
                    <a:lnL>
                      <a:noFill/>
                    </a:lnL>
                    <a:lnR>
                      <a:noFill/>
                    </a:lnR>
                    <a:lnT>
                      <a:noFill/>
                    </a:lnT>
                    <a:lnB>
                      <a:noFill/>
                    </a:lnB>
                  </a:tcPr>
                </a:tc>
                <a:tc hMerge="1">
                  <a:txBody>
                    <a:bodyPr/>
                    <a:lstStyle/>
                    <a:p>
                      <a:endParaRPr lang="ca-ES"/>
                    </a:p>
                  </a:txBody>
                  <a:tcPr/>
                </a:tc>
              </a:tr>
              <a:tr h="127003">
                <a:tc gridSpan="5">
                  <a:txBody>
                    <a:bodyPr/>
                    <a:lstStyle/>
                    <a:p>
                      <a:pPr>
                        <a:spcAft>
                          <a:spcPts val="0"/>
                        </a:spcAft>
                      </a:pPr>
                      <a:r>
                        <a:rPr lang="ca-ES" sz="400">
                          <a:solidFill>
                            <a:srgbClr val="404F21"/>
                          </a:solidFill>
                          <a:effectLst/>
                          <a:latin typeface="Arial Narrow"/>
                          <a:ea typeface="Times New Roman"/>
                          <a:cs typeface="Arial"/>
                        </a:rPr>
                        <a:t/>
                      </a:r>
                      <a:br>
                        <a:rPr lang="ca-ES" sz="400">
                          <a:solidFill>
                            <a:srgbClr val="404F21"/>
                          </a:solidFill>
                          <a:effectLst/>
                          <a:latin typeface="Arial Narrow"/>
                          <a:ea typeface="Times New Roman"/>
                          <a:cs typeface="Arial"/>
                        </a:rPr>
                      </a:br>
                      <a:r>
                        <a:rPr lang="ca-ES" sz="400" b="1">
                          <a:solidFill>
                            <a:srgbClr val="404F21"/>
                          </a:solidFill>
                          <a:effectLst/>
                          <a:latin typeface="Arial Narrow"/>
                          <a:ea typeface="Times New Roman"/>
                          <a:cs typeface="Arial"/>
                        </a:rPr>
                        <a:t>8.</a:t>
                      </a:r>
                      <a:r>
                        <a:rPr lang="ca-ES" sz="400">
                          <a:solidFill>
                            <a:srgbClr val="404F21"/>
                          </a:solidFill>
                          <a:effectLst/>
                          <a:latin typeface="Arial Narrow"/>
                          <a:ea typeface="Times New Roman"/>
                          <a:cs typeface="Arial"/>
                        </a:rPr>
                        <a:t> </a:t>
                      </a:r>
                      <a:r>
                        <a:rPr lang="ca-ES" sz="400" b="1">
                          <a:solidFill>
                            <a:srgbClr val="404F21"/>
                          </a:solidFill>
                          <a:effectLst/>
                          <a:latin typeface="Arial Narrow"/>
                          <a:ea typeface="Times New Roman"/>
                          <a:cs typeface="Arial"/>
                        </a:rPr>
                        <a:t>PLA DE COMUNICACIÓ I DIFUSIÓ DEL PROJECTE</a:t>
                      </a:r>
                      <a:endParaRPr lang="ca-ES" sz="400">
                        <a:solidFill>
                          <a:srgbClr val="000000"/>
                        </a:solidFill>
                        <a:effectLst/>
                        <a:latin typeface="Arial Narrow"/>
                        <a:ea typeface="Times New Roman"/>
                        <a:cs typeface="Arial Narrow"/>
                      </a:endParaRPr>
                    </a:p>
                  </a:txBody>
                  <a:tcPr marL="6032" marR="6032" marT="0" marB="0" anchor="ctr">
                    <a:lnL>
                      <a:noFill/>
                    </a:lnL>
                    <a:lnR>
                      <a:noFill/>
                    </a:lnR>
                    <a:lnT>
                      <a:noFill/>
                    </a:lnT>
                    <a:lnB>
                      <a:noFill/>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a:txBody>
                    <a:bodyPr/>
                    <a:lstStyle/>
                    <a:p>
                      <a:pPr>
                        <a:lnSpc>
                          <a:spcPct val="115000"/>
                        </a:lnSpc>
                        <a:spcAft>
                          <a:spcPts val="1000"/>
                        </a:spcAft>
                      </a:pPr>
                      <a:r>
                        <a:rPr lang="ca-ES" sz="400">
                          <a:effectLst/>
                          <a:latin typeface="Calibri"/>
                          <a:ea typeface="Times New Roman"/>
                          <a:cs typeface="Times New Roman"/>
                        </a:rPr>
                        <a:t> </a:t>
                      </a:r>
                    </a:p>
                  </a:txBody>
                  <a:tcPr marL="0" marR="0" marT="0" marB="0" anchor="ctr">
                    <a:lnL>
                      <a:noFill/>
                    </a:lnL>
                    <a:lnR>
                      <a:noFill/>
                    </a:lnR>
                    <a:lnT>
                      <a:noFill/>
                    </a:lnT>
                    <a:lnB>
                      <a:noFill/>
                    </a:lnB>
                  </a:tcPr>
                </a:tc>
              </a:tr>
              <a:tr h="76295">
                <a:tc gridSpan="5">
                  <a:txBody>
                    <a:bodyPr/>
                    <a:lstStyle/>
                    <a:p>
                      <a:pPr>
                        <a:spcAft>
                          <a:spcPts val="0"/>
                        </a:spcAft>
                      </a:pPr>
                      <a:r>
                        <a:rPr lang="ca-ES" sz="300">
                          <a:solidFill>
                            <a:srgbClr val="404F21"/>
                          </a:solidFill>
                          <a:effectLst/>
                          <a:latin typeface="Arial Narrow"/>
                          <a:ea typeface="Times New Roman"/>
                          <a:cs typeface="Arial"/>
                        </a:rPr>
                        <a:t>METODOLOGIA I ORGANITZACIÓ DE LA COMUNICACIÓ:</a:t>
                      </a:r>
                      <a:endParaRPr lang="ca-ES" sz="400">
                        <a:solidFill>
                          <a:srgbClr val="000000"/>
                        </a:solidFill>
                        <a:effectLst/>
                        <a:latin typeface="Arial Narrow"/>
                        <a:ea typeface="Times New Roman"/>
                        <a:cs typeface="Arial Narrow"/>
                      </a:endParaRPr>
                    </a:p>
                  </a:txBody>
                  <a:tcPr marL="6032" marR="6032" marT="0" marB="0" anchor="b">
                    <a:lnL>
                      <a:noFill/>
                    </a:lnL>
                    <a:lnR>
                      <a:noFill/>
                    </a:lnR>
                    <a:lnT>
                      <a:noFill/>
                    </a:lnT>
                    <a:lnB>
                      <a:noFill/>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a:txBody>
                    <a:bodyPr/>
                    <a:lstStyle/>
                    <a:p>
                      <a:pPr>
                        <a:spcAft>
                          <a:spcPts val="0"/>
                        </a:spcAft>
                      </a:pPr>
                      <a:r>
                        <a:rPr lang="ca-ES" sz="300">
                          <a:solidFill>
                            <a:srgbClr val="000000"/>
                          </a:solidFill>
                          <a:effectLst/>
                          <a:latin typeface="Arial Narrow"/>
                          <a:ea typeface="Times New Roman"/>
                          <a:cs typeface="Arial"/>
                        </a:rPr>
                        <a:t> </a:t>
                      </a:r>
                      <a:endParaRPr lang="ca-ES" sz="400">
                        <a:solidFill>
                          <a:srgbClr val="000000"/>
                        </a:solidFill>
                        <a:effectLst/>
                        <a:latin typeface="Arial Narrow"/>
                        <a:ea typeface="Times New Roman"/>
                        <a:cs typeface="Arial Narrow"/>
                      </a:endParaRPr>
                    </a:p>
                  </a:txBody>
                  <a:tcPr marL="23265" marR="23265" marT="0" marB="0" anchor="b">
                    <a:lnL>
                      <a:noFill/>
                    </a:lnL>
                    <a:lnR>
                      <a:noFill/>
                    </a:lnR>
                    <a:lnT>
                      <a:noFill/>
                    </a:lnT>
                    <a:lnB>
                      <a:noFill/>
                    </a:lnB>
                  </a:tcPr>
                </a:tc>
              </a:tr>
              <a:tr h="73027">
                <a:tc gridSpan="5">
                  <a:txBody>
                    <a:bodyPr/>
                    <a:lstStyle/>
                    <a:p>
                      <a:pPr>
                        <a:spcAft>
                          <a:spcPts val="0"/>
                        </a:spcAft>
                      </a:pPr>
                      <a:r>
                        <a:rPr lang="ca-ES" sz="300">
                          <a:solidFill>
                            <a:srgbClr val="000000"/>
                          </a:solidFill>
                          <a:effectLst/>
                          <a:latin typeface="Arial Narrow"/>
                          <a:ea typeface="Times New Roman"/>
                          <a:cs typeface="Arial"/>
                        </a:rPr>
                        <a:t>Descripció de les accions comunicatives, el públic objectiu i els productes que es desenvoluparan. Cal incloure’n una com a mínim. </a:t>
                      </a:r>
                      <a:endParaRPr lang="ca-ES" sz="400">
                        <a:solidFill>
                          <a:srgbClr val="000000"/>
                        </a:solidFill>
                        <a:effectLst/>
                        <a:latin typeface="Arial Narrow"/>
                        <a:ea typeface="Times New Roman"/>
                        <a:cs typeface="Arial Narrow"/>
                      </a:endParaRPr>
                    </a:p>
                  </a:txBody>
                  <a:tcPr marL="6032" marR="6032" marT="0" marB="0">
                    <a:lnL>
                      <a:noFill/>
                    </a:lnL>
                    <a:lnR>
                      <a:noFill/>
                    </a:lnR>
                    <a:lnT>
                      <a:noFill/>
                    </a:lnT>
                    <a:lnB w="12700" cap="flat" cmpd="sng" algn="ctr">
                      <a:solidFill>
                        <a:srgbClr val="FFFFFF"/>
                      </a:solidFill>
                      <a:prstDash val="solid"/>
                      <a:round/>
                      <a:headEnd type="none" w="med" len="med"/>
                      <a:tailEnd type="none" w="med" len="med"/>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a:txBody>
                    <a:bodyPr/>
                    <a:lstStyle/>
                    <a:p>
                      <a:pPr>
                        <a:lnSpc>
                          <a:spcPct val="115000"/>
                        </a:lnSpc>
                        <a:spcAft>
                          <a:spcPts val="1000"/>
                        </a:spcAft>
                      </a:pPr>
                      <a:r>
                        <a:rPr lang="ca-ES" sz="400">
                          <a:effectLst/>
                          <a:latin typeface="Calibri"/>
                          <a:ea typeface="Times New Roman"/>
                          <a:cs typeface="Times New Roman"/>
                        </a:rPr>
                        <a:t> </a:t>
                      </a:r>
                    </a:p>
                  </a:txBody>
                  <a:tcPr marL="0" marR="0" marT="0" marB="0" anchor="ctr">
                    <a:lnL>
                      <a:noFill/>
                    </a:lnL>
                    <a:lnR>
                      <a:noFill/>
                    </a:lnR>
                    <a:lnT>
                      <a:noFill/>
                    </a:lnT>
                    <a:lnB>
                      <a:noFill/>
                    </a:lnB>
                  </a:tcPr>
                </a:tc>
              </a:tr>
              <a:tr h="1831083">
                <a:tc>
                  <a:txBody>
                    <a:bodyPr/>
                    <a:lstStyle/>
                    <a:p>
                      <a:pPr marR="70485" algn="ctr">
                        <a:lnSpc>
                          <a:spcPts val="1000"/>
                        </a:lnSpc>
                        <a:spcAft>
                          <a:spcPts val="0"/>
                        </a:spcAft>
                      </a:pPr>
                      <a:r>
                        <a:rPr lang="ca-ES" sz="300" b="1" dirty="0">
                          <a:solidFill>
                            <a:srgbClr val="FFFFFF"/>
                          </a:solidFill>
                          <a:effectLst/>
                          <a:latin typeface="Arial Narrow"/>
                          <a:ea typeface="Times New Roman"/>
                          <a:cs typeface="Arial"/>
                        </a:rPr>
                        <a:t>Acció comunicativa</a:t>
                      </a:r>
                      <a:endParaRPr lang="ca-ES" sz="400" dirty="0">
                        <a:solidFill>
                          <a:srgbClr val="000000"/>
                        </a:solidFill>
                        <a:effectLst/>
                        <a:latin typeface="Arial Narrow"/>
                        <a:ea typeface="Times New Roman"/>
                        <a:cs typeface="Arial Narrow"/>
                      </a:endParaRPr>
                    </a:p>
                    <a:p>
                      <a:pPr algn="ctr">
                        <a:spcAft>
                          <a:spcPts val="0"/>
                        </a:spcAft>
                      </a:pPr>
                      <a:r>
                        <a:rPr lang="ca-ES" sz="300" dirty="0">
                          <a:solidFill>
                            <a:srgbClr val="FFFFFF"/>
                          </a:solidFill>
                          <a:effectLst/>
                          <a:latin typeface="Arial Narrow"/>
                          <a:ea typeface="Times New Roman"/>
                          <a:cs typeface="Arial"/>
                        </a:rPr>
                        <a:t>Quina acció es farà?</a:t>
                      </a:r>
                      <a:endParaRPr lang="ca-ES" sz="400" dirty="0">
                        <a:solidFill>
                          <a:srgbClr val="000000"/>
                        </a:solidFill>
                        <a:effectLst/>
                        <a:latin typeface="Arial Narrow"/>
                        <a:ea typeface="Times New Roman"/>
                        <a:cs typeface="Arial Narrow"/>
                      </a:endParaRPr>
                    </a:p>
                  </a:txBody>
                  <a:tcPr marL="6032" marR="6032"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04F21"/>
                    </a:solidFill>
                  </a:tcPr>
                </a:tc>
                <a:tc>
                  <a:txBody>
                    <a:bodyPr/>
                    <a:lstStyle/>
                    <a:p>
                      <a:pPr algn="ctr">
                        <a:spcAft>
                          <a:spcPts val="0"/>
                        </a:spcAft>
                      </a:pPr>
                      <a:r>
                        <a:rPr lang="ca-ES" sz="300" b="1" dirty="0">
                          <a:solidFill>
                            <a:srgbClr val="FFFFFF"/>
                          </a:solidFill>
                          <a:effectLst/>
                          <a:latin typeface="Arial Narrow"/>
                          <a:ea typeface="Times New Roman"/>
                          <a:cs typeface="Arial"/>
                        </a:rPr>
                        <a:t>Missatge</a:t>
                      </a:r>
                      <a:endParaRPr lang="ca-ES" sz="400" dirty="0">
                        <a:solidFill>
                          <a:srgbClr val="000000"/>
                        </a:solidFill>
                        <a:effectLst/>
                        <a:latin typeface="Arial Narrow"/>
                        <a:ea typeface="Times New Roman"/>
                        <a:cs typeface="Arial Narrow"/>
                      </a:endParaRPr>
                    </a:p>
                    <a:p>
                      <a:pPr algn="ctr">
                        <a:spcAft>
                          <a:spcPts val="0"/>
                        </a:spcAft>
                      </a:pPr>
                      <a:r>
                        <a:rPr lang="ca-ES" sz="300" dirty="0">
                          <a:solidFill>
                            <a:srgbClr val="FFFFFF"/>
                          </a:solidFill>
                          <a:effectLst/>
                          <a:latin typeface="Arial Narrow"/>
                          <a:ea typeface="Times New Roman"/>
                          <a:cs typeface="Arial"/>
                        </a:rPr>
                        <a:t>Quin és el missatge?</a:t>
                      </a:r>
                      <a:endParaRPr lang="ca-ES" sz="400" dirty="0">
                        <a:solidFill>
                          <a:srgbClr val="000000"/>
                        </a:solidFill>
                        <a:effectLst/>
                        <a:latin typeface="Arial Narrow"/>
                        <a:ea typeface="Times New Roman"/>
                        <a:cs typeface="Arial Narrow"/>
                      </a:endParaRPr>
                    </a:p>
                  </a:txBody>
                  <a:tcPr marL="23265" marR="23265"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04F21"/>
                    </a:solidFill>
                  </a:tcPr>
                </a:tc>
                <a:tc>
                  <a:txBody>
                    <a:bodyPr/>
                    <a:lstStyle/>
                    <a:p>
                      <a:pPr algn="ctr">
                        <a:spcAft>
                          <a:spcPts val="0"/>
                        </a:spcAft>
                      </a:pPr>
                      <a:r>
                        <a:rPr lang="ca-ES" sz="300" b="1">
                          <a:solidFill>
                            <a:srgbClr val="FFFFFF"/>
                          </a:solidFill>
                          <a:effectLst/>
                          <a:latin typeface="Arial Narrow"/>
                          <a:ea typeface="Times New Roman"/>
                          <a:cs typeface="Arial"/>
                        </a:rPr>
                        <a:t>Públic objectiu</a:t>
                      </a:r>
                      <a:endParaRPr lang="ca-ES" sz="400">
                        <a:solidFill>
                          <a:srgbClr val="000000"/>
                        </a:solidFill>
                        <a:effectLst/>
                        <a:latin typeface="Arial Narrow"/>
                        <a:ea typeface="Times New Roman"/>
                        <a:cs typeface="Arial Narrow"/>
                      </a:endParaRPr>
                    </a:p>
                    <a:p>
                      <a:pPr algn="ctr">
                        <a:spcAft>
                          <a:spcPts val="0"/>
                        </a:spcAft>
                      </a:pPr>
                      <a:r>
                        <a:rPr lang="ca-ES" sz="300">
                          <a:solidFill>
                            <a:srgbClr val="FFFFFF"/>
                          </a:solidFill>
                          <a:effectLst/>
                          <a:latin typeface="Arial Narrow"/>
                          <a:ea typeface="Times New Roman"/>
                          <a:cs typeface="Arial"/>
                        </a:rPr>
                        <a:t>A qui va dirigit el missatge?</a:t>
                      </a:r>
                      <a:endParaRPr lang="ca-ES" sz="400">
                        <a:solidFill>
                          <a:srgbClr val="000000"/>
                        </a:solidFill>
                        <a:effectLst/>
                        <a:latin typeface="Arial Narrow"/>
                        <a:ea typeface="Times New Roman"/>
                        <a:cs typeface="Arial Narrow"/>
                      </a:endParaRPr>
                    </a:p>
                  </a:txBody>
                  <a:tcPr marL="23265" marR="23265"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04F21"/>
                    </a:solidFill>
                  </a:tcPr>
                </a:tc>
                <a:tc gridSpan="2">
                  <a:txBody>
                    <a:bodyPr/>
                    <a:lstStyle/>
                    <a:p>
                      <a:pPr algn="ctr">
                        <a:spcAft>
                          <a:spcPts val="0"/>
                        </a:spcAft>
                      </a:pPr>
                      <a:r>
                        <a:rPr lang="ca-ES" sz="300" b="1">
                          <a:solidFill>
                            <a:srgbClr val="FFFFFF"/>
                          </a:solidFill>
                          <a:effectLst/>
                          <a:latin typeface="Arial Narrow"/>
                          <a:ea typeface="Times New Roman"/>
                          <a:cs typeface="Arial"/>
                        </a:rPr>
                        <a:t>Producte</a:t>
                      </a:r>
                      <a:endParaRPr lang="ca-ES" sz="400">
                        <a:solidFill>
                          <a:srgbClr val="000000"/>
                        </a:solidFill>
                        <a:effectLst/>
                        <a:latin typeface="Arial Narrow"/>
                        <a:ea typeface="Times New Roman"/>
                        <a:cs typeface="Arial Narrow"/>
                      </a:endParaRPr>
                    </a:p>
                    <a:p>
                      <a:pPr algn="ctr">
                        <a:spcAft>
                          <a:spcPts val="0"/>
                        </a:spcAft>
                      </a:pPr>
                      <a:r>
                        <a:rPr lang="ca-ES" sz="300">
                          <a:solidFill>
                            <a:srgbClr val="FFFFFF"/>
                          </a:solidFill>
                          <a:effectLst/>
                          <a:latin typeface="Arial Narrow"/>
                          <a:ea typeface="Times New Roman"/>
                          <a:cs typeface="Arial"/>
                        </a:rPr>
                        <a:t>Cartells, díptics, tríptics o altres programes de mà, banderoles, web o altres sistemes de difusió.</a:t>
                      </a:r>
                      <a:endParaRPr lang="ca-ES" sz="400">
                        <a:solidFill>
                          <a:srgbClr val="000000"/>
                        </a:solidFill>
                        <a:effectLst/>
                        <a:latin typeface="Arial Narrow"/>
                        <a:ea typeface="Times New Roman"/>
                        <a:cs typeface="Arial Narrow"/>
                      </a:endParaRPr>
                    </a:p>
                  </a:txBody>
                  <a:tcPr marL="23265" marR="23265"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04F21"/>
                    </a:solidFill>
                  </a:tcPr>
                </a:tc>
                <a:tc hMerge="1">
                  <a:txBody>
                    <a:bodyPr/>
                    <a:lstStyle/>
                    <a:p>
                      <a:endParaRPr lang="ca-ES"/>
                    </a:p>
                  </a:txBody>
                  <a:tcPr/>
                </a:tc>
                <a:tc>
                  <a:txBody>
                    <a:bodyPr/>
                    <a:lstStyle/>
                    <a:p>
                      <a:pPr>
                        <a:lnSpc>
                          <a:spcPct val="115000"/>
                        </a:lnSpc>
                        <a:spcAft>
                          <a:spcPts val="1000"/>
                        </a:spcAft>
                      </a:pPr>
                      <a:r>
                        <a:rPr lang="ca-ES" sz="400">
                          <a:effectLst/>
                          <a:latin typeface="Calibri"/>
                          <a:ea typeface="Times New Roman"/>
                          <a:cs typeface="Times New Roman"/>
                        </a:rPr>
                        <a:t> </a:t>
                      </a:r>
                    </a:p>
                  </a:txBody>
                  <a:tcPr marL="0" marR="0" marT="0" marB="0" anchor="ctr">
                    <a:lnL w="12700" cap="flat" cmpd="sng" algn="ctr">
                      <a:solidFill>
                        <a:srgbClr val="FFFFFF"/>
                      </a:solidFill>
                      <a:prstDash val="solid"/>
                      <a:round/>
                      <a:headEnd type="none" w="med" len="med"/>
                      <a:tailEnd type="none" w="med" len="med"/>
                    </a:lnL>
                    <a:lnR>
                      <a:noFill/>
                    </a:lnR>
                    <a:lnT>
                      <a:noFill/>
                    </a:lnT>
                    <a:lnB>
                      <a:noFill/>
                    </a:lnB>
                  </a:tcPr>
                </a:tc>
              </a:tr>
              <a:tr h="95853">
                <a:tc>
                  <a:txBody>
                    <a:bodyPr/>
                    <a:lstStyle/>
                    <a:p>
                      <a:pPr>
                        <a:spcAft>
                          <a:spcPts val="0"/>
                        </a:spcAft>
                      </a:pPr>
                      <a:r>
                        <a:rPr lang="ca-ES" sz="200">
                          <a:solidFill>
                            <a:srgbClr val="000000"/>
                          </a:solidFill>
                          <a:effectLst/>
                          <a:latin typeface="Arial Narrow"/>
                          <a:ea typeface="Times New Roman"/>
                          <a:cs typeface="Arial"/>
                        </a:rPr>
                        <a:t> </a:t>
                      </a:r>
                      <a:endParaRPr lang="ca-ES" sz="400">
                        <a:solidFill>
                          <a:srgbClr val="000000"/>
                        </a:solidFill>
                        <a:effectLst/>
                        <a:latin typeface="Arial Narrow"/>
                        <a:ea typeface="Times New Roman"/>
                        <a:cs typeface="Arial Narrow"/>
                      </a:endParaRPr>
                    </a:p>
                  </a:txBody>
                  <a:tcPr marL="6032" marR="6032"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404F21"/>
                      </a:solidFill>
                      <a:prstDash val="solid"/>
                      <a:round/>
                      <a:headEnd type="none" w="med" len="med"/>
                      <a:tailEnd type="none" w="med" len="med"/>
                    </a:lnB>
                    <a:solidFill>
                      <a:srgbClr val="EAF1DD"/>
                    </a:solidFill>
                  </a:tcPr>
                </a:tc>
                <a:tc>
                  <a:txBody>
                    <a:bodyPr/>
                    <a:lstStyle/>
                    <a:p>
                      <a:pPr>
                        <a:spcAft>
                          <a:spcPts val="0"/>
                        </a:spcAft>
                      </a:pPr>
                      <a:r>
                        <a:rPr lang="ca-ES" sz="200">
                          <a:solidFill>
                            <a:srgbClr val="000000"/>
                          </a:solidFill>
                          <a:effectLst/>
                          <a:latin typeface="Arial Narrow"/>
                          <a:ea typeface="Times New Roman"/>
                          <a:cs typeface="Arial"/>
                        </a:rPr>
                        <a:t> </a:t>
                      </a:r>
                      <a:endParaRPr lang="ca-ES" sz="400">
                        <a:solidFill>
                          <a:srgbClr val="000000"/>
                        </a:solidFill>
                        <a:effectLst/>
                        <a:latin typeface="Arial Narrow"/>
                        <a:ea typeface="Times New Roman"/>
                        <a:cs typeface="Arial Narrow"/>
                      </a:endParaRPr>
                    </a:p>
                  </a:txBody>
                  <a:tcPr marL="23265" marR="23265"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404F21"/>
                      </a:solidFill>
                      <a:prstDash val="solid"/>
                      <a:round/>
                      <a:headEnd type="none" w="med" len="med"/>
                      <a:tailEnd type="none" w="med" len="med"/>
                    </a:lnB>
                    <a:solidFill>
                      <a:srgbClr val="EAF1DD"/>
                    </a:solidFill>
                  </a:tcPr>
                </a:tc>
                <a:tc>
                  <a:txBody>
                    <a:bodyPr/>
                    <a:lstStyle/>
                    <a:p>
                      <a:pPr>
                        <a:spcAft>
                          <a:spcPts val="0"/>
                        </a:spcAft>
                      </a:pPr>
                      <a:r>
                        <a:rPr lang="ca-ES" sz="200">
                          <a:solidFill>
                            <a:srgbClr val="000000"/>
                          </a:solidFill>
                          <a:effectLst/>
                          <a:latin typeface="Arial Narrow"/>
                          <a:ea typeface="Times New Roman"/>
                          <a:cs typeface="Arial"/>
                        </a:rPr>
                        <a:t> </a:t>
                      </a:r>
                      <a:endParaRPr lang="ca-ES" sz="400">
                        <a:solidFill>
                          <a:srgbClr val="000000"/>
                        </a:solidFill>
                        <a:effectLst/>
                        <a:latin typeface="Arial Narrow"/>
                        <a:ea typeface="Times New Roman"/>
                        <a:cs typeface="Arial Narrow"/>
                      </a:endParaRPr>
                    </a:p>
                  </a:txBody>
                  <a:tcPr marL="23265" marR="23265"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404F21"/>
                      </a:solidFill>
                      <a:prstDash val="solid"/>
                      <a:round/>
                      <a:headEnd type="none" w="med" len="med"/>
                      <a:tailEnd type="none" w="med" len="med"/>
                    </a:lnB>
                    <a:solidFill>
                      <a:srgbClr val="EAF1DD"/>
                    </a:solidFill>
                  </a:tcPr>
                </a:tc>
                <a:tc gridSpan="2">
                  <a:txBody>
                    <a:bodyPr/>
                    <a:lstStyle/>
                    <a:p>
                      <a:pPr>
                        <a:spcAft>
                          <a:spcPts val="0"/>
                        </a:spcAft>
                      </a:pPr>
                      <a:r>
                        <a:rPr lang="ca-ES" sz="200">
                          <a:solidFill>
                            <a:srgbClr val="000000"/>
                          </a:solidFill>
                          <a:effectLst/>
                          <a:latin typeface="Arial Narrow"/>
                          <a:ea typeface="Times New Roman"/>
                          <a:cs typeface="Arial"/>
                        </a:rPr>
                        <a:t> </a:t>
                      </a:r>
                      <a:endParaRPr lang="ca-ES" sz="400">
                        <a:solidFill>
                          <a:srgbClr val="000000"/>
                        </a:solidFill>
                        <a:effectLst/>
                        <a:latin typeface="Arial Narrow"/>
                        <a:ea typeface="Times New Roman"/>
                        <a:cs typeface="Arial Narrow"/>
                      </a:endParaRPr>
                    </a:p>
                  </a:txBody>
                  <a:tcPr marL="23265" marR="23265"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404F21"/>
                      </a:solidFill>
                      <a:prstDash val="solid"/>
                      <a:round/>
                      <a:headEnd type="none" w="med" len="med"/>
                      <a:tailEnd type="none" w="med" len="med"/>
                    </a:lnB>
                    <a:solidFill>
                      <a:srgbClr val="EAF1DD"/>
                    </a:solidFill>
                  </a:tcPr>
                </a:tc>
                <a:tc hMerge="1">
                  <a:txBody>
                    <a:bodyPr/>
                    <a:lstStyle/>
                    <a:p>
                      <a:endParaRPr lang="ca-ES"/>
                    </a:p>
                  </a:txBody>
                  <a:tcPr/>
                </a:tc>
                <a:tc>
                  <a:txBody>
                    <a:bodyPr/>
                    <a:lstStyle/>
                    <a:p>
                      <a:pPr>
                        <a:lnSpc>
                          <a:spcPct val="115000"/>
                        </a:lnSpc>
                        <a:spcAft>
                          <a:spcPts val="1000"/>
                        </a:spcAft>
                      </a:pPr>
                      <a:r>
                        <a:rPr lang="ca-ES" sz="400">
                          <a:effectLst/>
                          <a:latin typeface="Calibri"/>
                          <a:ea typeface="Times New Roman"/>
                          <a:cs typeface="Times New Roman"/>
                        </a:rPr>
                        <a:t> </a:t>
                      </a:r>
                    </a:p>
                  </a:txBody>
                  <a:tcPr marL="0" marR="0" marT="0" marB="0" anchor="ctr">
                    <a:lnL w="12700" cap="flat" cmpd="sng" algn="ctr">
                      <a:solidFill>
                        <a:srgbClr val="404F21"/>
                      </a:solidFill>
                      <a:prstDash val="solid"/>
                      <a:round/>
                      <a:headEnd type="none" w="med" len="med"/>
                      <a:tailEnd type="none" w="med" len="med"/>
                    </a:lnL>
                    <a:lnR>
                      <a:noFill/>
                    </a:lnR>
                    <a:lnT>
                      <a:noFill/>
                    </a:lnT>
                    <a:lnB>
                      <a:noFill/>
                    </a:lnB>
                  </a:tcPr>
                </a:tc>
              </a:tr>
              <a:tr h="76295">
                <a:tc>
                  <a:txBody>
                    <a:bodyPr/>
                    <a:lstStyle/>
                    <a:p>
                      <a:pPr>
                        <a:spcAft>
                          <a:spcPts val="0"/>
                        </a:spcAft>
                      </a:pPr>
                      <a:r>
                        <a:rPr lang="ca-ES" sz="200">
                          <a:solidFill>
                            <a:srgbClr val="000000"/>
                          </a:solidFill>
                          <a:effectLst/>
                          <a:latin typeface="Arial Narrow"/>
                          <a:ea typeface="Times New Roman"/>
                          <a:cs typeface="Arial"/>
                        </a:rPr>
                        <a:t> </a:t>
                      </a:r>
                      <a:endParaRPr lang="ca-ES" sz="400">
                        <a:solidFill>
                          <a:srgbClr val="000000"/>
                        </a:solidFill>
                        <a:effectLst/>
                        <a:latin typeface="Arial Narrow"/>
                        <a:ea typeface="Times New Roman"/>
                        <a:cs typeface="Arial Narrow"/>
                      </a:endParaRPr>
                    </a:p>
                  </a:txBody>
                  <a:tcPr marL="6032" marR="6032"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solidFill>
                      <a:srgbClr val="EAF1DD"/>
                    </a:solidFill>
                  </a:tcPr>
                </a:tc>
                <a:tc>
                  <a:txBody>
                    <a:bodyPr/>
                    <a:lstStyle/>
                    <a:p>
                      <a:pPr>
                        <a:spcAft>
                          <a:spcPts val="0"/>
                        </a:spcAft>
                      </a:pPr>
                      <a:r>
                        <a:rPr lang="ca-ES" sz="200">
                          <a:solidFill>
                            <a:srgbClr val="000000"/>
                          </a:solidFill>
                          <a:effectLst/>
                          <a:latin typeface="Arial Narrow"/>
                          <a:ea typeface="Times New Roman"/>
                          <a:cs typeface="Arial"/>
                        </a:rPr>
                        <a:t> </a:t>
                      </a:r>
                      <a:endParaRPr lang="ca-ES" sz="400">
                        <a:solidFill>
                          <a:srgbClr val="000000"/>
                        </a:solidFill>
                        <a:effectLst/>
                        <a:latin typeface="Arial Narrow"/>
                        <a:ea typeface="Times New Roman"/>
                        <a:cs typeface="Arial Narrow"/>
                      </a:endParaRPr>
                    </a:p>
                  </a:txBody>
                  <a:tcPr marL="23265" marR="23265"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solidFill>
                      <a:srgbClr val="EAF1DD"/>
                    </a:solidFill>
                  </a:tcPr>
                </a:tc>
                <a:tc>
                  <a:txBody>
                    <a:bodyPr/>
                    <a:lstStyle/>
                    <a:p>
                      <a:pPr>
                        <a:spcAft>
                          <a:spcPts val="0"/>
                        </a:spcAft>
                      </a:pPr>
                      <a:r>
                        <a:rPr lang="ca-ES" sz="200">
                          <a:solidFill>
                            <a:srgbClr val="000000"/>
                          </a:solidFill>
                          <a:effectLst/>
                          <a:latin typeface="Arial Narrow"/>
                          <a:ea typeface="Times New Roman"/>
                          <a:cs typeface="Arial"/>
                        </a:rPr>
                        <a:t> </a:t>
                      </a:r>
                      <a:endParaRPr lang="ca-ES" sz="400">
                        <a:solidFill>
                          <a:srgbClr val="000000"/>
                        </a:solidFill>
                        <a:effectLst/>
                        <a:latin typeface="Arial Narrow"/>
                        <a:ea typeface="Times New Roman"/>
                        <a:cs typeface="Arial Narrow"/>
                      </a:endParaRPr>
                    </a:p>
                  </a:txBody>
                  <a:tcPr marL="23265" marR="23265"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solidFill>
                      <a:srgbClr val="EAF1DD"/>
                    </a:solidFill>
                  </a:tcPr>
                </a:tc>
                <a:tc gridSpan="2">
                  <a:txBody>
                    <a:bodyPr/>
                    <a:lstStyle/>
                    <a:p>
                      <a:pPr>
                        <a:spcAft>
                          <a:spcPts val="0"/>
                        </a:spcAft>
                      </a:pPr>
                      <a:r>
                        <a:rPr lang="ca-ES" sz="200">
                          <a:solidFill>
                            <a:srgbClr val="000000"/>
                          </a:solidFill>
                          <a:effectLst/>
                          <a:latin typeface="Arial Narrow"/>
                          <a:ea typeface="Times New Roman"/>
                          <a:cs typeface="Arial"/>
                        </a:rPr>
                        <a:t> </a:t>
                      </a:r>
                      <a:endParaRPr lang="ca-ES" sz="400">
                        <a:solidFill>
                          <a:srgbClr val="000000"/>
                        </a:solidFill>
                        <a:effectLst/>
                        <a:latin typeface="Arial Narrow"/>
                        <a:ea typeface="Times New Roman"/>
                        <a:cs typeface="Arial Narrow"/>
                      </a:endParaRPr>
                    </a:p>
                  </a:txBody>
                  <a:tcPr marL="23265" marR="23265"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solidFill>
                      <a:srgbClr val="EAF1DD"/>
                    </a:solidFill>
                  </a:tcPr>
                </a:tc>
                <a:tc hMerge="1">
                  <a:txBody>
                    <a:bodyPr/>
                    <a:lstStyle/>
                    <a:p>
                      <a:endParaRPr lang="ca-ES"/>
                    </a:p>
                  </a:txBody>
                  <a:tcPr/>
                </a:tc>
                <a:tc>
                  <a:txBody>
                    <a:bodyPr/>
                    <a:lstStyle/>
                    <a:p>
                      <a:pPr>
                        <a:lnSpc>
                          <a:spcPct val="115000"/>
                        </a:lnSpc>
                        <a:spcAft>
                          <a:spcPts val="1000"/>
                        </a:spcAft>
                      </a:pPr>
                      <a:r>
                        <a:rPr lang="ca-ES" sz="400">
                          <a:effectLst/>
                          <a:latin typeface="Calibri"/>
                          <a:ea typeface="Times New Roman"/>
                          <a:cs typeface="Times New Roman"/>
                        </a:rPr>
                        <a:t> </a:t>
                      </a:r>
                    </a:p>
                  </a:txBody>
                  <a:tcPr marL="0" marR="0" marT="0" marB="0" anchor="ctr">
                    <a:lnL w="12700" cap="flat" cmpd="sng" algn="ctr">
                      <a:solidFill>
                        <a:srgbClr val="404F21"/>
                      </a:solidFill>
                      <a:prstDash val="solid"/>
                      <a:round/>
                      <a:headEnd type="none" w="med" len="med"/>
                      <a:tailEnd type="none" w="med" len="med"/>
                    </a:lnL>
                    <a:lnR>
                      <a:noFill/>
                    </a:lnR>
                    <a:lnT>
                      <a:noFill/>
                    </a:lnT>
                    <a:lnB>
                      <a:noFill/>
                    </a:lnB>
                  </a:tcPr>
                </a:tc>
              </a:tr>
              <a:tr h="76295">
                <a:tc>
                  <a:txBody>
                    <a:bodyPr/>
                    <a:lstStyle/>
                    <a:p>
                      <a:pPr>
                        <a:spcAft>
                          <a:spcPts val="0"/>
                        </a:spcAft>
                      </a:pPr>
                      <a:r>
                        <a:rPr lang="ca-ES" sz="200">
                          <a:solidFill>
                            <a:srgbClr val="000000"/>
                          </a:solidFill>
                          <a:effectLst/>
                          <a:latin typeface="Arial Narrow"/>
                          <a:ea typeface="Times New Roman"/>
                          <a:cs typeface="Arial"/>
                        </a:rPr>
                        <a:t> </a:t>
                      </a:r>
                      <a:endParaRPr lang="ca-ES" sz="400">
                        <a:solidFill>
                          <a:srgbClr val="000000"/>
                        </a:solidFill>
                        <a:effectLst/>
                        <a:latin typeface="Arial Narrow"/>
                        <a:ea typeface="Times New Roman"/>
                        <a:cs typeface="Arial Narrow"/>
                      </a:endParaRPr>
                    </a:p>
                  </a:txBody>
                  <a:tcPr marL="6032" marR="6032"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solidFill>
                      <a:srgbClr val="EAF1DD"/>
                    </a:solidFill>
                  </a:tcPr>
                </a:tc>
                <a:tc>
                  <a:txBody>
                    <a:bodyPr/>
                    <a:lstStyle/>
                    <a:p>
                      <a:pPr>
                        <a:spcAft>
                          <a:spcPts val="0"/>
                        </a:spcAft>
                      </a:pPr>
                      <a:r>
                        <a:rPr lang="ca-ES" sz="200">
                          <a:solidFill>
                            <a:srgbClr val="000000"/>
                          </a:solidFill>
                          <a:effectLst/>
                          <a:latin typeface="Arial Narrow"/>
                          <a:ea typeface="Times New Roman"/>
                          <a:cs typeface="Arial"/>
                        </a:rPr>
                        <a:t> </a:t>
                      </a:r>
                      <a:endParaRPr lang="ca-ES" sz="400">
                        <a:solidFill>
                          <a:srgbClr val="000000"/>
                        </a:solidFill>
                        <a:effectLst/>
                        <a:latin typeface="Arial Narrow"/>
                        <a:ea typeface="Times New Roman"/>
                        <a:cs typeface="Arial Narrow"/>
                      </a:endParaRPr>
                    </a:p>
                  </a:txBody>
                  <a:tcPr marL="23265" marR="23265"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solidFill>
                      <a:srgbClr val="EAF1DD"/>
                    </a:solidFill>
                  </a:tcPr>
                </a:tc>
                <a:tc>
                  <a:txBody>
                    <a:bodyPr/>
                    <a:lstStyle/>
                    <a:p>
                      <a:pPr>
                        <a:spcAft>
                          <a:spcPts val="0"/>
                        </a:spcAft>
                      </a:pPr>
                      <a:r>
                        <a:rPr lang="ca-ES" sz="200">
                          <a:solidFill>
                            <a:srgbClr val="000000"/>
                          </a:solidFill>
                          <a:effectLst/>
                          <a:latin typeface="Arial Narrow"/>
                          <a:ea typeface="Times New Roman"/>
                          <a:cs typeface="Arial"/>
                        </a:rPr>
                        <a:t> </a:t>
                      </a:r>
                      <a:endParaRPr lang="ca-ES" sz="400">
                        <a:solidFill>
                          <a:srgbClr val="000000"/>
                        </a:solidFill>
                        <a:effectLst/>
                        <a:latin typeface="Arial Narrow"/>
                        <a:ea typeface="Times New Roman"/>
                        <a:cs typeface="Arial Narrow"/>
                      </a:endParaRPr>
                    </a:p>
                  </a:txBody>
                  <a:tcPr marL="23265" marR="23265"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solidFill>
                      <a:srgbClr val="EAF1DD"/>
                    </a:solidFill>
                  </a:tcPr>
                </a:tc>
                <a:tc gridSpan="2">
                  <a:txBody>
                    <a:bodyPr/>
                    <a:lstStyle/>
                    <a:p>
                      <a:pPr>
                        <a:spcAft>
                          <a:spcPts val="0"/>
                        </a:spcAft>
                      </a:pPr>
                      <a:r>
                        <a:rPr lang="ca-ES" sz="200">
                          <a:solidFill>
                            <a:srgbClr val="000000"/>
                          </a:solidFill>
                          <a:effectLst/>
                          <a:latin typeface="Arial Narrow"/>
                          <a:ea typeface="Times New Roman"/>
                          <a:cs typeface="Arial"/>
                        </a:rPr>
                        <a:t> </a:t>
                      </a:r>
                      <a:endParaRPr lang="ca-ES" sz="400">
                        <a:solidFill>
                          <a:srgbClr val="000000"/>
                        </a:solidFill>
                        <a:effectLst/>
                        <a:latin typeface="Arial Narrow"/>
                        <a:ea typeface="Times New Roman"/>
                        <a:cs typeface="Arial Narrow"/>
                      </a:endParaRPr>
                    </a:p>
                  </a:txBody>
                  <a:tcPr marL="23265" marR="23265"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solidFill>
                      <a:srgbClr val="EAF1DD"/>
                    </a:solidFill>
                  </a:tcPr>
                </a:tc>
                <a:tc hMerge="1">
                  <a:txBody>
                    <a:bodyPr/>
                    <a:lstStyle/>
                    <a:p>
                      <a:endParaRPr lang="ca-ES"/>
                    </a:p>
                  </a:txBody>
                  <a:tcPr/>
                </a:tc>
                <a:tc>
                  <a:txBody>
                    <a:bodyPr/>
                    <a:lstStyle/>
                    <a:p>
                      <a:pPr>
                        <a:lnSpc>
                          <a:spcPct val="115000"/>
                        </a:lnSpc>
                        <a:spcAft>
                          <a:spcPts val="1000"/>
                        </a:spcAft>
                      </a:pPr>
                      <a:r>
                        <a:rPr lang="ca-ES" sz="400">
                          <a:effectLst/>
                          <a:latin typeface="Calibri"/>
                          <a:ea typeface="Times New Roman"/>
                          <a:cs typeface="Times New Roman"/>
                        </a:rPr>
                        <a:t> </a:t>
                      </a:r>
                    </a:p>
                  </a:txBody>
                  <a:tcPr marL="0" marR="0" marT="0" marB="0" anchor="ctr">
                    <a:lnL w="12700" cap="flat" cmpd="sng" algn="ctr">
                      <a:solidFill>
                        <a:srgbClr val="404F21"/>
                      </a:solidFill>
                      <a:prstDash val="solid"/>
                      <a:round/>
                      <a:headEnd type="none" w="med" len="med"/>
                      <a:tailEnd type="none" w="med" len="med"/>
                    </a:lnL>
                    <a:lnR>
                      <a:noFill/>
                    </a:lnR>
                    <a:lnT>
                      <a:noFill/>
                    </a:lnT>
                    <a:lnB>
                      <a:noFill/>
                    </a:lnB>
                  </a:tcPr>
                </a:tc>
              </a:tr>
              <a:tr h="76295">
                <a:tc>
                  <a:txBody>
                    <a:bodyPr/>
                    <a:lstStyle/>
                    <a:p>
                      <a:pPr>
                        <a:spcAft>
                          <a:spcPts val="0"/>
                        </a:spcAft>
                      </a:pPr>
                      <a:r>
                        <a:rPr lang="ca-ES" sz="200">
                          <a:solidFill>
                            <a:srgbClr val="000000"/>
                          </a:solidFill>
                          <a:effectLst/>
                          <a:latin typeface="Arial Narrow"/>
                          <a:ea typeface="Times New Roman"/>
                          <a:cs typeface="Arial"/>
                        </a:rPr>
                        <a:t> </a:t>
                      </a:r>
                      <a:endParaRPr lang="ca-ES" sz="400">
                        <a:solidFill>
                          <a:srgbClr val="000000"/>
                        </a:solidFill>
                        <a:effectLst/>
                        <a:latin typeface="Arial Narrow"/>
                        <a:ea typeface="Times New Roman"/>
                        <a:cs typeface="Arial Narrow"/>
                      </a:endParaRPr>
                    </a:p>
                  </a:txBody>
                  <a:tcPr marL="6032" marR="6032"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solidFill>
                      <a:srgbClr val="EAF1DD"/>
                    </a:solidFill>
                  </a:tcPr>
                </a:tc>
                <a:tc>
                  <a:txBody>
                    <a:bodyPr/>
                    <a:lstStyle/>
                    <a:p>
                      <a:pPr>
                        <a:spcAft>
                          <a:spcPts val="0"/>
                        </a:spcAft>
                      </a:pPr>
                      <a:r>
                        <a:rPr lang="ca-ES" sz="200">
                          <a:solidFill>
                            <a:srgbClr val="000000"/>
                          </a:solidFill>
                          <a:effectLst/>
                          <a:latin typeface="Arial Narrow"/>
                          <a:ea typeface="Times New Roman"/>
                          <a:cs typeface="Arial"/>
                        </a:rPr>
                        <a:t> </a:t>
                      </a:r>
                      <a:endParaRPr lang="ca-ES" sz="400">
                        <a:solidFill>
                          <a:srgbClr val="000000"/>
                        </a:solidFill>
                        <a:effectLst/>
                        <a:latin typeface="Arial Narrow"/>
                        <a:ea typeface="Times New Roman"/>
                        <a:cs typeface="Arial Narrow"/>
                      </a:endParaRPr>
                    </a:p>
                  </a:txBody>
                  <a:tcPr marL="23265" marR="23265"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solidFill>
                      <a:srgbClr val="EAF1DD"/>
                    </a:solidFill>
                  </a:tcPr>
                </a:tc>
                <a:tc>
                  <a:txBody>
                    <a:bodyPr/>
                    <a:lstStyle/>
                    <a:p>
                      <a:pPr>
                        <a:spcAft>
                          <a:spcPts val="0"/>
                        </a:spcAft>
                      </a:pPr>
                      <a:r>
                        <a:rPr lang="ca-ES" sz="200">
                          <a:solidFill>
                            <a:srgbClr val="000000"/>
                          </a:solidFill>
                          <a:effectLst/>
                          <a:latin typeface="Arial Narrow"/>
                          <a:ea typeface="Times New Roman"/>
                          <a:cs typeface="Arial"/>
                        </a:rPr>
                        <a:t> </a:t>
                      </a:r>
                      <a:endParaRPr lang="ca-ES" sz="400">
                        <a:solidFill>
                          <a:srgbClr val="000000"/>
                        </a:solidFill>
                        <a:effectLst/>
                        <a:latin typeface="Arial Narrow"/>
                        <a:ea typeface="Times New Roman"/>
                        <a:cs typeface="Arial Narrow"/>
                      </a:endParaRPr>
                    </a:p>
                  </a:txBody>
                  <a:tcPr marL="23265" marR="23265"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solidFill>
                      <a:srgbClr val="EAF1DD"/>
                    </a:solidFill>
                  </a:tcPr>
                </a:tc>
                <a:tc gridSpan="2">
                  <a:txBody>
                    <a:bodyPr/>
                    <a:lstStyle/>
                    <a:p>
                      <a:pPr>
                        <a:spcAft>
                          <a:spcPts val="0"/>
                        </a:spcAft>
                      </a:pPr>
                      <a:r>
                        <a:rPr lang="ca-ES" sz="200">
                          <a:solidFill>
                            <a:srgbClr val="000000"/>
                          </a:solidFill>
                          <a:effectLst/>
                          <a:latin typeface="Arial Narrow"/>
                          <a:ea typeface="Times New Roman"/>
                          <a:cs typeface="Arial"/>
                        </a:rPr>
                        <a:t> </a:t>
                      </a:r>
                      <a:endParaRPr lang="ca-ES" sz="400">
                        <a:solidFill>
                          <a:srgbClr val="000000"/>
                        </a:solidFill>
                        <a:effectLst/>
                        <a:latin typeface="Arial Narrow"/>
                        <a:ea typeface="Times New Roman"/>
                        <a:cs typeface="Arial Narrow"/>
                      </a:endParaRPr>
                    </a:p>
                  </a:txBody>
                  <a:tcPr marL="23265" marR="23265"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solidFill>
                      <a:srgbClr val="EAF1DD"/>
                    </a:solidFill>
                  </a:tcPr>
                </a:tc>
                <a:tc hMerge="1">
                  <a:txBody>
                    <a:bodyPr/>
                    <a:lstStyle/>
                    <a:p>
                      <a:endParaRPr lang="ca-ES"/>
                    </a:p>
                  </a:txBody>
                  <a:tcPr/>
                </a:tc>
                <a:tc>
                  <a:txBody>
                    <a:bodyPr/>
                    <a:lstStyle/>
                    <a:p>
                      <a:pPr>
                        <a:lnSpc>
                          <a:spcPct val="115000"/>
                        </a:lnSpc>
                        <a:spcAft>
                          <a:spcPts val="1000"/>
                        </a:spcAft>
                      </a:pPr>
                      <a:r>
                        <a:rPr lang="ca-ES" sz="400">
                          <a:effectLst/>
                          <a:latin typeface="Calibri"/>
                          <a:ea typeface="Times New Roman"/>
                          <a:cs typeface="Times New Roman"/>
                        </a:rPr>
                        <a:t> </a:t>
                      </a:r>
                    </a:p>
                  </a:txBody>
                  <a:tcPr marL="0" marR="0" marT="0" marB="0" anchor="ctr">
                    <a:lnL w="12700" cap="flat" cmpd="sng" algn="ctr">
                      <a:solidFill>
                        <a:srgbClr val="404F21"/>
                      </a:solidFill>
                      <a:prstDash val="solid"/>
                      <a:round/>
                      <a:headEnd type="none" w="med" len="med"/>
                      <a:tailEnd type="none" w="med" len="med"/>
                    </a:lnL>
                    <a:lnR>
                      <a:noFill/>
                    </a:lnR>
                    <a:lnT>
                      <a:noFill/>
                    </a:lnT>
                    <a:lnB>
                      <a:noFill/>
                    </a:lnB>
                  </a:tcPr>
                </a:tc>
              </a:tr>
              <a:tr h="190503">
                <a:tc gridSpan="5">
                  <a:txBody>
                    <a:bodyPr/>
                    <a:lstStyle/>
                    <a:p>
                      <a:pPr>
                        <a:spcAft>
                          <a:spcPts val="0"/>
                        </a:spcAft>
                      </a:pPr>
                      <a:r>
                        <a:rPr lang="es-ES" sz="400">
                          <a:solidFill>
                            <a:srgbClr val="000000"/>
                          </a:solidFill>
                          <a:effectLst/>
                          <a:latin typeface="Arial Narrow"/>
                          <a:ea typeface="Times New Roman"/>
                          <a:cs typeface="Times New Roman"/>
                        </a:rPr>
                        <a:t> </a:t>
                      </a:r>
                      <a:endParaRPr lang="ca-ES" sz="400">
                        <a:solidFill>
                          <a:srgbClr val="000000"/>
                        </a:solidFill>
                        <a:effectLst/>
                        <a:latin typeface="Arial Narrow"/>
                        <a:ea typeface="Times New Roman"/>
                        <a:cs typeface="Arial Narrow"/>
                      </a:endParaRPr>
                    </a:p>
                    <a:p>
                      <a:pPr>
                        <a:spcAft>
                          <a:spcPts val="0"/>
                        </a:spcAft>
                      </a:pPr>
                      <a:r>
                        <a:rPr lang="es-ES" sz="400">
                          <a:effectLst/>
                          <a:latin typeface="Arial Narrow"/>
                          <a:ea typeface="Times New Roman"/>
                          <a:cs typeface="Times New Roman"/>
                        </a:rPr>
                        <a:t/>
                      </a:r>
                      <a:br>
                        <a:rPr lang="es-ES" sz="400">
                          <a:effectLst/>
                          <a:latin typeface="Arial Narrow"/>
                          <a:ea typeface="Times New Roman"/>
                          <a:cs typeface="Times New Roman"/>
                        </a:rPr>
                      </a:br>
                      <a:r>
                        <a:rPr lang="ca-ES" sz="400" b="1" u="sng">
                          <a:solidFill>
                            <a:srgbClr val="000000"/>
                          </a:solidFill>
                          <a:effectLst/>
                          <a:latin typeface="Arial Narrow"/>
                          <a:ea typeface="Times New Roman"/>
                          <a:cs typeface="Arial"/>
                        </a:rPr>
                        <a:t>SOLIDESA I FINANÇAMENT</a:t>
                      </a:r>
                      <a:endParaRPr lang="ca-ES" sz="400">
                        <a:solidFill>
                          <a:srgbClr val="000000"/>
                        </a:solidFill>
                        <a:effectLst/>
                        <a:latin typeface="Arial Narrow"/>
                        <a:ea typeface="Times New Roman"/>
                        <a:cs typeface="Arial Narrow"/>
                      </a:endParaRPr>
                    </a:p>
                  </a:txBody>
                  <a:tcPr marL="6032" marR="6032" marT="0" marB="0" anchor="b">
                    <a:lnL>
                      <a:noFill/>
                    </a:lnL>
                    <a:lnR>
                      <a:noFill/>
                    </a:lnR>
                    <a:lnT w="12700" cap="flat" cmpd="sng" algn="ctr">
                      <a:solidFill>
                        <a:srgbClr val="404F21"/>
                      </a:solidFill>
                      <a:prstDash val="solid"/>
                      <a:round/>
                      <a:headEnd type="none" w="med" len="med"/>
                      <a:tailEnd type="none" w="med" len="med"/>
                    </a:lnT>
                    <a:lnB>
                      <a:noFill/>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a:txBody>
                    <a:bodyPr/>
                    <a:lstStyle/>
                    <a:p>
                      <a:pPr>
                        <a:lnSpc>
                          <a:spcPct val="115000"/>
                        </a:lnSpc>
                        <a:spcAft>
                          <a:spcPts val="1000"/>
                        </a:spcAft>
                      </a:pPr>
                      <a:r>
                        <a:rPr lang="ca-ES" sz="400">
                          <a:effectLst/>
                          <a:latin typeface="Calibri"/>
                          <a:ea typeface="Times New Roman"/>
                          <a:cs typeface="Times New Roman"/>
                        </a:rPr>
                        <a:t> </a:t>
                      </a:r>
                    </a:p>
                  </a:txBody>
                  <a:tcPr marL="0" marR="0" marT="0" marB="0" anchor="ctr">
                    <a:lnL>
                      <a:noFill/>
                    </a:lnL>
                    <a:lnR>
                      <a:noFill/>
                    </a:lnR>
                    <a:lnT>
                      <a:noFill/>
                    </a:lnT>
                    <a:lnB>
                      <a:noFill/>
                    </a:lnB>
                  </a:tcPr>
                </a:tc>
              </a:tr>
              <a:tr h="89086">
                <a:tc gridSpan="5">
                  <a:txBody>
                    <a:bodyPr/>
                    <a:lstStyle/>
                    <a:p>
                      <a:pPr>
                        <a:spcAft>
                          <a:spcPts val="0"/>
                        </a:spcAft>
                      </a:pPr>
                      <a:r>
                        <a:rPr lang="ca-ES" sz="400" b="1">
                          <a:solidFill>
                            <a:srgbClr val="404F21"/>
                          </a:solidFill>
                          <a:effectLst/>
                          <a:latin typeface="Arial Narrow"/>
                          <a:ea typeface="Times New Roman"/>
                          <a:cs typeface="Arial"/>
                        </a:rPr>
                        <a:t>9. RECURSOS NECESSARIS PER DESENVOLUPAR EL PROJECTE</a:t>
                      </a:r>
                      <a:endParaRPr lang="ca-ES" sz="400">
                        <a:solidFill>
                          <a:srgbClr val="000000"/>
                        </a:solidFill>
                        <a:effectLst/>
                        <a:latin typeface="Arial Narrow"/>
                        <a:ea typeface="Times New Roman"/>
                        <a:cs typeface="Arial Narrow"/>
                      </a:endParaRPr>
                    </a:p>
                  </a:txBody>
                  <a:tcPr marL="6032" marR="6032" marT="0" marB="0" anchor="b">
                    <a:lnL>
                      <a:noFill/>
                    </a:lnL>
                    <a:lnR>
                      <a:noFill/>
                    </a:lnR>
                    <a:lnT>
                      <a:noFill/>
                    </a:lnT>
                    <a:lnB>
                      <a:noFill/>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a:txBody>
                    <a:bodyPr/>
                    <a:lstStyle/>
                    <a:p>
                      <a:pPr>
                        <a:lnSpc>
                          <a:spcPct val="115000"/>
                        </a:lnSpc>
                        <a:spcAft>
                          <a:spcPts val="1000"/>
                        </a:spcAft>
                      </a:pPr>
                      <a:r>
                        <a:rPr lang="ca-ES" sz="400">
                          <a:effectLst/>
                          <a:latin typeface="Calibri"/>
                          <a:ea typeface="Times New Roman"/>
                          <a:cs typeface="Times New Roman"/>
                        </a:rPr>
                        <a:t> </a:t>
                      </a:r>
                    </a:p>
                  </a:txBody>
                  <a:tcPr marL="0" marR="0" marT="0" marB="0" anchor="ctr">
                    <a:lnL>
                      <a:noFill/>
                    </a:lnL>
                    <a:lnR>
                      <a:noFill/>
                    </a:lnR>
                    <a:lnT>
                      <a:noFill/>
                    </a:lnT>
                    <a:lnB>
                      <a:noFill/>
                    </a:lnB>
                  </a:tcPr>
                </a:tc>
              </a:tr>
              <a:tr h="76295">
                <a:tc gridSpan="5">
                  <a:txBody>
                    <a:bodyPr/>
                    <a:lstStyle/>
                    <a:p>
                      <a:pPr>
                        <a:spcAft>
                          <a:spcPts val="0"/>
                        </a:spcAft>
                      </a:pPr>
                      <a:r>
                        <a:rPr lang="ca-ES" sz="300" b="1">
                          <a:solidFill>
                            <a:srgbClr val="404F21"/>
                          </a:solidFill>
                          <a:effectLst/>
                          <a:latin typeface="Arial Narrow"/>
                          <a:ea typeface="Times New Roman"/>
                          <a:cs typeface="Arial"/>
                        </a:rPr>
                        <a:t>Humans</a:t>
                      </a:r>
                      <a:r>
                        <a:rPr lang="ca-ES" sz="300">
                          <a:solidFill>
                            <a:srgbClr val="76923C"/>
                          </a:solidFill>
                          <a:effectLst/>
                          <a:latin typeface="Arial Narrow"/>
                          <a:ea typeface="Times New Roman"/>
                          <a:cs typeface="Arial"/>
                        </a:rPr>
                        <a:t> </a:t>
                      </a:r>
                      <a:r>
                        <a:rPr lang="ca-ES" sz="300">
                          <a:solidFill>
                            <a:srgbClr val="000000"/>
                          </a:solidFill>
                          <a:effectLst/>
                          <a:latin typeface="Arial Narrow"/>
                          <a:ea typeface="Times New Roman"/>
                          <a:cs typeface="Arial"/>
                        </a:rPr>
                        <a:t>(Nombre de persones necessàries per al desenvolupament del projecte) quantes persones, quantes hores, i si és o no remunerat per sexe )</a:t>
                      </a:r>
                      <a:endParaRPr lang="ca-ES" sz="400">
                        <a:solidFill>
                          <a:srgbClr val="000000"/>
                        </a:solidFill>
                        <a:effectLst/>
                        <a:latin typeface="Arial Narrow"/>
                        <a:ea typeface="Times New Roman"/>
                        <a:cs typeface="Arial Narrow"/>
                      </a:endParaRPr>
                    </a:p>
                  </a:txBody>
                  <a:tcPr marL="6032" marR="6032" marT="0" marB="0" anchor="b">
                    <a:lnL>
                      <a:noFill/>
                    </a:lnL>
                    <a:lnR>
                      <a:noFill/>
                    </a:lnR>
                    <a:lnT>
                      <a:noFill/>
                    </a:lnT>
                    <a:lnB>
                      <a:noFill/>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a:txBody>
                    <a:bodyPr/>
                    <a:lstStyle/>
                    <a:p>
                      <a:pPr>
                        <a:lnSpc>
                          <a:spcPct val="115000"/>
                        </a:lnSpc>
                        <a:spcAft>
                          <a:spcPts val="1000"/>
                        </a:spcAft>
                      </a:pPr>
                      <a:r>
                        <a:rPr lang="ca-ES" sz="400">
                          <a:effectLst/>
                          <a:latin typeface="Calibri"/>
                          <a:ea typeface="Times New Roman"/>
                          <a:cs typeface="Times New Roman"/>
                        </a:rPr>
                        <a:t> </a:t>
                      </a:r>
                    </a:p>
                  </a:txBody>
                  <a:tcPr marL="0" marR="0" marT="0" marB="0" anchor="ctr">
                    <a:lnL>
                      <a:noFill/>
                    </a:lnL>
                    <a:lnR>
                      <a:noFill/>
                    </a:lnR>
                    <a:lnT>
                      <a:noFill/>
                    </a:lnT>
                    <a:lnB>
                      <a:noFill/>
                    </a:lnB>
                  </a:tcPr>
                </a:tc>
              </a:tr>
              <a:tr h="76295">
                <a:tc gridSpan="5">
                  <a:txBody>
                    <a:bodyPr/>
                    <a:lstStyle/>
                    <a:p>
                      <a:pPr>
                        <a:spcAft>
                          <a:spcPts val="0"/>
                        </a:spcAft>
                      </a:pPr>
                      <a:r>
                        <a:rPr lang="ca-ES" sz="300">
                          <a:solidFill>
                            <a:srgbClr val="000000"/>
                          </a:solidFill>
                          <a:effectLst/>
                          <a:latin typeface="Arial Narrow"/>
                          <a:ea typeface="Times New Roman"/>
                          <a:cs typeface="Arial"/>
                        </a:rPr>
                        <a:t>Recursos propis a disposició del projecte</a:t>
                      </a:r>
                      <a:endParaRPr lang="ca-ES" sz="400">
                        <a:solidFill>
                          <a:srgbClr val="000000"/>
                        </a:solidFill>
                        <a:effectLst/>
                        <a:latin typeface="Arial Narrow"/>
                        <a:ea typeface="Times New Roman"/>
                        <a:cs typeface="Arial Narrow"/>
                      </a:endParaRPr>
                    </a:p>
                  </a:txBody>
                  <a:tcPr marL="6032" marR="6032" marT="0" marB="0" anchor="b">
                    <a:lnL>
                      <a:noFill/>
                    </a:lnL>
                    <a:lnR>
                      <a:noFill/>
                    </a:lnR>
                    <a:lnT>
                      <a:noFill/>
                    </a:lnT>
                    <a:lnB w="12700" cap="flat" cmpd="sng" algn="ctr">
                      <a:solidFill>
                        <a:srgbClr val="404F21"/>
                      </a:solidFill>
                      <a:prstDash val="solid"/>
                      <a:round/>
                      <a:headEnd type="none" w="med" len="med"/>
                      <a:tailEnd type="none" w="med" len="med"/>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a:txBody>
                    <a:bodyPr/>
                    <a:lstStyle/>
                    <a:p>
                      <a:pPr>
                        <a:lnSpc>
                          <a:spcPct val="115000"/>
                        </a:lnSpc>
                        <a:spcAft>
                          <a:spcPts val="1000"/>
                        </a:spcAft>
                      </a:pPr>
                      <a:r>
                        <a:rPr lang="ca-ES" sz="400">
                          <a:effectLst/>
                          <a:latin typeface="Calibri"/>
                          <a:ea typeface="Times New Roman"/>
                          <a:cs typeface="Times New Roman"/>
                        </a:rPr>
                        <a:t> </a:t>
                      </a:r>
                    </a:p>
                  </a:txBody>
                  <a:tcPr marL="0" marR="0" marT="0" marB="0" anchor="ctr">
                    <a:lnL>
                      <a:noFill/>
                    </a:lnL>
                    <a:lnR>
                      <a:noFill/>
                    </a:lnR>
                    <a:lnT>
                      <a:noFill/>
                    </a:lnT>
                    <a:lnB>
                      <a:noFill/>
                    </a:lnB>
                  </a:tcPr>
                </a:tc>
              </a:tr>
              <a:tr h="271521">
                <a:tc gridSpan="5">
                  <a:txBody>
                    <a:bodyPr/>
                    <a:lstStyle/>
                    <a:p>
                      <a:pPr marR="72390">
                        <a:spcAft>
                          <a:spcPts val="0"/>
                        </a:spcAft>
                      </a:pPr>
                      <a:r>
                        <a:rPr lang="ca-ES" sz="300">
                          <a:solidFill>
                            <a:srgbClr val="566D8B"/>
                          </a:solidFill>
                          <a:effectLst/>
                          <a:latin typeface="Arial Narrow"/>
                          <a:ea typeface="Times New Roman"/>
                          <a:cs typeface="Arial"/>
                        </a:rPr>
                        <a:t> </a:t>
                      </a:r>
                      <a:endParaRPr lang="ca-ES" sz="400">
                        <a:solidFill>
                          <a:srgbClr val="000000"/>
                        </a:solidFill>
                        <a:effectLst/>
                        <a:latin typeface="Arial Narrow"/>
                        <a:ea typeface="Times New Roman"/>
                        <a:cs typeface="Arial Narrow"/>
                      </a:endParaRPr>
                    </a:p>
                  </a:txBody>
                  <a:tcPr marL="6032" marR="6032"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solidFill>
                      <a:srgbClr val="EAF1DD"/>
                    </a:solidFill>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a:txBody>
                    <a:bodyPr/>
                    <a:lstStyle/>
                    <a:p>
                      <a:pPr>
                        <a:lnSpc>
                          <a:spcPct val="115000"/>
                        </a:lnSpc>
                        <a:spcAft>
                          <a:spcPts val="1000"/>
                        </a:spcAft>
                      </a:pPr>
                      <a:r>
                        <a:rPr lang="ca-ES" sz="400">
                          <a:effectLst/>
                          <a:latin typeface="Calibri"/>
                          <a:ea typeface="Times New Roman"/>
                          <a:cs typeface="Times New Roman"/>
                        </a:rPr>
                        <a:t> </a:t>
                      </a:r>
                    </a:p>
                  </a:txBody>
                  <a:tcPr marL="0" marR="0" marT="0" marB="0" anchor="ctr">
                    <a:lnL w="12700" cap="flat" cmpd="sng" algn="ctr">
                      <a:solidFill>
                        <a:srgbClr val="404F21"/>
                      </a:solidFill>
                      <a:prstDash val="solid"/>
                      <a:round/>
                      <a:headEnd type="none" w="med" len="med"/>
                      <a:tailEnd type="none" w="med" len="med"/>
                    </a:lnL>
                    <a:lnR>
                      <a:noFill/>
                    </a:lnR>
                    <a:lnT>
                      <a:noFill/>
                    </a:lnT>
                    <a:lnB>
                      <a:noFill/>
                    </a:lnB>
                  </a:tcPr>
                </a:tc>
              </a:tr>
              <a:tr h="76295">
                <a:tc gridSpan="5">
                  <a:txBody>
                    <a:bodyPr/>
                    <a:lstStyle/>
                    <a:p>
                      <a:pPr>
                        <a:spcAft>
                          <a:spcPts val="0"/>
                        </a:spcAft>
                      </a:pPr>
                      <a:r>
                        <a:rPr lang="ca-ES" sz="300">
                          <a:solidFill>
                            <a:srgbClr val="000000"/>
                          </a:solidFill>
                          <a:effectLst/>
                          <a:latin typeface="Arial Narrow"/>
                          <a:ea typeface="Times New Roman"/>
                          <a:cs typeface="Arial"/>
                        </a:rPr>
                        <a:t>Recursos aliens per al desenvolupament del projecte</a:t>
                      </a:r>
                      <a:endParaRPr lang="ca-ES" sz="400">
                        <a:solidFill>
                          <a:srgbClr val="000000"/>
                        </a:solidFill>
                        <a:effectLst/>
                        <a:latin typeface="Arial Narrow"/>
                        <a:ea typeface="Times New Roman"/>
                        <a:cs typeface="Arial Narrow"/>
                      </a:endParaRPr>
                    </a:p>
                  </a:txBody>
                  <a:tcPr marL="6032" marR="6032" marT="0" marB="0" anchor="b">
                    <a:lnL>
                      <a:noFill/>
                    </a:lnL>
                    <a:lnR>
                      <a:noFill/>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a:txBody>
                    <a:bodyPr/>
                    <a:lstStyle/>
                    <a:p>
                      <a:pPr>
                        <a:lnSpc>
                          <a:spcPct val="115000"/>
                        </a:lnSpc>
                        <a:spcAft>
                          <a:spcPts val="1000"/>
                        </a:spcAft>
                      </a:pPr>
                      <a:r>
                        <a:rPr lang="ca-ES" sz="400">
                          <a:effectLst/>
                          <a:latin typeface="Calibri"/>
                          <a:ea typeface="Times New Roman"/>
                          <a:cs typeface="Times New Roman"/>
                        </a:rPr>
                        <a:t> </a:t>
                      </a:r>
                    </a:p>
                  </a:txBody>
                  <a:tcPr marL="0" marR="0" marT="0" marB="0" anchor="ctr">
                    <a:lnL>
                      <a:noFill/>
                    </a:lnL>
                    <a:lnR>
                      <a:noFill/>
                    </a:lnR>
                    <a:lnT>
                      <a:noFill/>
                    </a:lnT>
                    <a:lnB>
                      <a:noFill/>
                    </a:lnB>
                  </a:tcPr>
                </a:tc>
              </a:tr>
              <a:tr h="271071">
                <a:tc gridSpan="5">
                  <a:txBody>
                    <a:bodyPr/>
                    <a:lstStyle/>
                    <a:p>
                      <a:pPr marR="72390">
                        <a:spcAft>
                          <a:spcPts val="0"/>
                        </a:spcAft>
                      </a:pPr>
                      <a:r>
                        <a:rPr lang="ca-ES" sz="300">
                          <a:solidFill>
                            <a:srgbClr val="000000"/>
                          </a:solidFill>
                          <a:effectLst/>
                          <a:latin typeface="Arial Narrow"/>
                          <a:ea typeface="Times New Roman"/>
                          <a:cs typeface="Arial"/>
                        </a:rPr>
                        <a:t> </a:t>
                      </a:r>
                      <a:endParaRPr lang="ca-ES" sz="400">
                        <a:solidFill>
                          <a:srgbClr val="000000"/>
                        </a:solidFill>
                        <a:effectLst/>
                        <a:latin typeface="Arial Narrow"/>
                        <a:ea typeface="Times New Roman"/>
                        <a:cs typeface="Arial Narrow"/>
                      </a:endParaRPr>
                    </a:p>
                  </a:txBody>
                  <a:tcPr marL="6032" marR="6032"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solidFill>
                      <a:srgbClr val="EAF1DD"/>
                    </a:solidFill>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a:txBody>
                    <a:bodyPr/>
                    <a:lstStyle/>
                    <a:p>
                      <a:pPr>
                        <a:lnSpc>
                          <a:spcPct val="115000"/>
                        </a:lnSpc>
                        <a:spcAft>
                          <a:spcPts val="1000"/>
                        </a:spcAft>
                      </a:pPr>
                      <a:r>
                        <a:rPr lang="ca-ES" sz="400">
                          <a:effectLst/>
                          <a:latin typeface="Calibri"/>
                          <a:ea typeface="Times New Roman"/>
                          <a:cs typeface="Times New Roman"/>
                        </a:rPr>
                        <a:t> </a:t>
                      </a:r>
                    </a:p>
                  </a:txBody>
                  <a:tcPr marL="0" marR="0" marT="0" marB="0" anchor="ctr">
                    <a:lnL w="12700" cap="flat" cmpd="sng" algn="ctr">
                      <a:solidFill>
                        <a:srgbClr val="404F21"/>
                      </a:solidFill>
                      <a:prstDash val="solid"/>
                      <a:round/>
                      <a:headEnd type="none" w="med" len="med"/>
                      <a:tailEnd type="none" w="med" len="med"/>
                    </a:lnL>
                    <a:lnR>
                      <a:noFill/>
                    </a:lnR>
                    <a:lnT>
                      <a:noFill/>
                    </a:lnT>
                    <a:lnB>
                      <a:noFill/>
                    </a:lnB>
                  </a:tcPr>
                </a:tc>
              </a:tr>
              <a:tr h="161566">
                <a:tc gridSpan="5">
                  <a:txBody>
                    <a:bodyPr/>
                    <a:lstStyle/>
                    <a:p>
                      <a:pPr>
                        <a:spcAft>
                          <a:spcPts val="0"/>
                        </a:spcAft>
                      </a:pPr>
                      <a:r>
                        <a:rPr lang="ca-ES" sz="300">
                          <a:solidFill>
                            <a:srgbClr val="404F21"/>
                          </a:solidFill>
                          <a:effectLst/>
                          <a:latin typeface="Arial Narrow"/>
                          <a:ea typeface="Times New Roman"/>
                          <a:cs typeface="Arial"/>
                        </a:rPr>
                        <a:t> </a:t>
                      </a:r>
                      <a:endParaRPr lang="ca-ES" sz="400">
                        <a:solidFill>
                          <a:srgbClr val="000000"/>
                        </a:solidFill>
                        <a:effectLst/>
                        <a:latin typeface="Arial Narrow"/>
                        <a:ea typeface="Times New Roman"/>
                        <a:cs typeface="Arial Narrow"/>
                      </a:endParaRPr>
                    </a:p>
                    <a:p>
                      <a:pPr>
                        <a:spcAft>
                          <a:spcPts val="0"/>
                        </a:spcAft>
                      </a:pPr>
                      <a:r>
                        <a:rPr lang="ca-ES" sz="300">
                          <a:solidFill>
                            <a:srgbClr val="404F21"/>
                          </a:solidFill>
                          <a:effectLst/>
                          <a:latin typeface="Arial Narrow"/>
                          <a:ea typeface="Times New Roman"/>
                          <a:cs typeface="Arial"/>
                        </a:rPr>
                        <a:t> </a:t>
                      </a:r>
                      <a:endParaRPr lang="ca-ES" sz="400">
                        <a:solidFill>
                          <a:srgbClr val="000000"/>
                        </a:solidFill>
                        <a:effectLst/>
                        <a:latin typeface="Arial Narrow"/>
                        <a:ea typeface="Times New Roman"/>
                        <a:cs typeface="Arial Narrow"/>
                      </a:endParaRPr>
                    </a:p>
                    <a:p>
                      <a:pPr>
                        <a:spcAft>
                          <a:spcPts val="0"/>
                        </a:spcAft>
                      </a:pPr>
                      <a:r>
                        <a:rPr lang="ca-ES" sz="300" b="1">
                          <a:solidFill>
                            <a:srgbClr val="404F21"/>
                          </a:solidFill>
                          <a:effectLst/>
                          <a:latin typeface="Arial Narrow"/>
                          <a:ea typeface="Times New Roman"/>
                          <a:cs typeface="Arial"/>
                        </a:rPr>
                        <a:t>Infraestructurals</a:t>
                      </a:r>
                      <a:r>
                        <a:rPr lang="ca-ES" sz="300">
                          <a:solidFill>
                            <a:srgbClr val="566D8B"/>
                          </a:solidFill>
                          <a:effectLst/>
                          <a:latin typeface="Arial Narrow"/>
                          <a:ea typeface="Times New Roman"/>
                          <a:cs typeface="Arial"/>
                        </a:rPr>
                        <a:t> </a:t>
                      </a:r>
                      <a:r>
                        <a:rPr lang="ca-ES" sz="300">
                          <a:solidFill>
                            <a:srgbClr val="000000"/>
                          </a:solidFill>
                          <a:effectLst/>
                          <a:latin typeface="Arial Narrow"/>
                          <a:ea typeface="Times New Roman"/>
                          <a:cs typeface="Arial"/>
                        </a:rPr>
                        <a:t>(locals, instal·lacions, equips tècnics per al desenvolupament del projecte)</a:t>
                      </a:r>
                      <a:r>
                        <a:rPr lang="ca-ES" sz="200">
                          <a:solidFill>
                            <a:srgbClr val="000000"/>
                          </a:solidFill>
                          <a:effectLst/>
                          <a:latin typeface="Arial Narrow"/>
                          <a:ea typeface="Times New Roman"/>
                          <a:cs typeface="Arial"/>
                        </a:rPr>
                        <a:t> </a:t>
                      </a:r>
                      <a:endParaRPr lang="ca-ES" sz="400">
                        <a:solidFill>
                          <a:srgbClr val="000000"/>
                        </a:solidFill>
                        <a:effectLst/>
                        <a:latin typeface="Arial Narrow"/>
                        <a:ea typeface="Times New Roman"/>
                        <a:cs typeface="Arial Narrow"/>
                      </a:endParaRPr>
                    </a:p>
                  </a:txBody>
                  <a:tcPr marL="6032" marR="6032" marT="0" marB="0" anchor="b">
                    <a:lnL>
                      <a:noFill/>
                    </a:lnL>
                    <a:lnR>
                      <a:noFill/>
                    </a:lnR>
                    <a:lnT w="12700" cap="flat" cmpd="sng" algn="ctr">
                      <a:solidFill>
                        <a:srgbClr val="404F21"/>
                      </a:solidFill>
                      <a:prstDash val="solid"/>
                      <a:round/>
                      <a:headEnd type="none" w="med" len="med"/>
                      <a:tailEnd type="none" w="med" len="med"/>
                    </a:lnT>
                    <a:lnB>
                      <a:noFill/>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a:txBody>
                    <a:bodyPr/>
                    <a:lstStyle/>
                    <a:p>
                      <a:pPr>
                        <a:lnSpc>
                          <a:spcPct val="115000"/>
                        </a:lnSpc>
                        <a:spcAft>
                          <a:spcPts val="1000"/>
                        </a:spcAft>
                      </a:pPr>
                      <a:r>
                        <a:rPr lang="ca-ES" sz="400">
                          <a:effectLst/>
                          <a:latin typeface="Calibri"/>
                          <a:ea typeface="Times New Roman"/>
                          <a:cs typeface="Times New Roman"/>
                        </a:rPr>
                        <a:t> </a:t>
                      </a:r>
                    </a:p>
                  </a:txBody>
                  <a:tcPr marL="0" marR="0" marT="0" marB="0" anchor="ctr">
                    <a:lnL>
                      <a:noFill/>
                    </a:lnL>
                    <a:lnR>
                      <a:noFill/>
                    </a:lnR>
                    <a:lnT>
                      <a:noFill/>
                    </a:lnT>
                    <a:lnB>
                      <a:noFill/>
                    </a:lnB>
                  </a:tcPr>
                </a:tc>
              </a:tr>
              <a:tr h="76295">
                <a:tc gridSpan="5">
                  <a:txBody>
                    <a:bodyPr/>
                    <a:lstStyle/>
                    <a:p>
                      <a:pPr>
                        <a:spcAft>
                          <a:spcPts val="0"/>
                        </a:spcAft>
                      </a:pPr>
                      <a:r>
                        <a:rPr lang="ca-ES" sz="300">
                          <a:solidFill>
                            <a:srgbClr val="000000"/>
                          </a:solidFill>
                          <a:effectLst/>
                          <a:latin typeface="Arial Narrow"/>
                          <a:ea typeface="Times New Roman"/>
                          <a:cs typeface="Arial"/>
                        </a:rPr>
                        <a:t>Infraestructures pròpies a disposició del projecte</a:t>
                      </a:r>
                      <a:endParaRPr lang="ca-ES" sz="400">
                        <a:solidFill>
                          <a:srgbClr val="000000"/>
                        </a:solidFill>
                        <a:effectLst/>
                        <a:latin typeface="Arial Narrow"/>
                        <a:ea typeface="Times New Roman"/>
                        <a:cs typeface="Arial Narrow"/>
                      </a:endParaRPr>
                    </a:p>
                  </a:txBody>
                  <a:tcPr marL="6032" marR="6032" marT="0" marB="0" anchor="b">
                    <a:lnL>
                      <a:noFill/>
                    </a:lnL>
                    <a:lnR>
                      <a:noFill/>
                    </a:lnR>
                    <a:lnT>
                      <a:noFill/>
                    </a:lnT>
                    <a:lnB w="12700" cap="flat" cmpd="sng" algn="ctr">
                      <a:solidFill>
                        <a:srgbClr val="404F21"/>
                      </a:solidFill>
                      <a:prstDash val="solid"/>
                      <a:round/>
                      <a:headEnd type="none" w="med" len="med"/>
                      <a:tailEnd type="none" w="med" len="med"/>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a:txBody>
                    <a:bodyPr/>
                    <a:lstStyle/>
                    <a:p>
                      <a:pPr>
                        <a:lnSpc>
                          <a:spcPct val="115000"/>
                        </a:lnSpc>
                        <a:spcAft>
                          <a:spcPts val="1000"/>
                        </a:spcAft>
                      </a:pPr>
                      <a:r>
                        <a:rPr lang="ca-ES" sz="400">
                          <a:effectLst/>
                          <a:latin typeface="Calibri"/>
                          <a:ea typeface="Times New Roman"/>
                          <a:cs typeface="Times New Roman"/>
                        </a:rPr>
                        <a:t> </a:t>
                      </a:r>
                    </a:p>
                  </a:txBody>
                  <a:tcPr marL="0" marR="0" marT="0" marB="0" anchor="ctr">
                    <a:lnL>
                      <a:noFill/>
                    </a:lnL>
                    <a:lnR>
                      <a:noFill/>
                    </a:lnR>
                    <a:lnT>
                      <a:noFill/>
                    </a:lnT>
                    <a:lnB>
                      <a:noFill/>
                    </a:lnB>
                  </a:tcPr>
                </a:tc>
              </a:tr>
              <a:tr h="271071">
                <a:tc gridSpan="5">
                  <a:txBody>
                    <a:bodyPr/>
                    <a:lstStyle/>
                    <a:p>
                      <a:pPr marR="72390">
                        <a:spcAft>
                          <a:spcPts val="0"/>
                        </a:spcAft>
                      </a:pPr>
                      <a:r>
                        <a:rPr lang="ca-ES" sz="300">
                          <a:solidFill>
                            <a:srgbClr val="000000"/>
                          </a:solidFill>
                          <a:effectLst/>
                          <a:latin typeface="Arial Narrow"/>
                          <a:ea typeface="Times New Roman"/>
                          <a:cs typeface="Arial"/>
                        </a:rPr>
                        <a:t> </a:t>
                      </a:r>
                      <a:endParaRPr lang="ca-ES" sz="400">
                        <a:solidFill>
                          <a:srgbClr val="000000"/>
                        </a:solidFill>
                        <a:effectLst/>
                        <a:latin typeface="Arial Narrow"/>
                        <a:ea typeface="Times New Roman"/>
                        <a:cs typeface="Arial Narrow"/>
                      </a:endParaRPr>
                    </a:p>
                  </a:txBody>
                  <a:tcPr marL="6032" marR="6032"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solidFill>
                      <a:srgbClr val="EAF1DD"/>
                    </a:solidFill>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a:txBody>
                    <a:bodyPr/>
                    <a:lstStyle/>
                    <a:p>
                      <a:pPr>
                        <a:lnSpc>
                          <a:spcPct val="115000"/>
                        </a:lnSpc>
                        <a:spcAft>
                          <a:spcPts val="1000"/>
                        </a:spcAft>
                      </a:pPr>
                      <a:r>
                        <a:rPr lang="ca-ES" sz="400">
                          <a:effectLst/>
                          <a:latin typeface="Calibri"/>
                          <a:ea typeface="Times New Roman"/>
                          <a:cs typeface="Times New Roman"/>
                        </a:rPr>
                        <a:t> </a:t>
                      </a:r>
                    </a:p>
                  </a:txBody>
                  <a:tcPr marL="0" marR="0" marT="0" marB="0" anchor="ctr">
                    <a:lnL w="12700" cap="flat" cmpd="sng" algn="ctr">
                      <a:solidFill>
                        <a:srgbClr val="404F21"/>
                      </a:solidFill>
                      <a:prstDash val="solid"/>
                      <a:round/>
                      <a:headEnd type="none" w="med" len="med"/>
                      <a:tailEnd type="none" w="med" len="med"/>
                    </a:lnL>
                    <a:lnR>
                      <a:noFill/>
                    </a:lnR>
                    <a:lnT>
                      <a:noFill/>
                    </a:lnT>
                    <a:lnB>
                      <a:noFill/>
                    </a:lnB>
                  </a:tcPr>
                </a:tc>
              </a:tr>
              <a:tr h="76295">
                <a:tc gridSpan="5">
                  <a:txBody>
                    <a:bodyPr/>
                    <a:lstStyle/>
                    <a:p>
                      <a:pPr>
                        <a:spcAft>
                          <a:spcPts val="0"/>
                        </a:spcAft>
                      </a:pPr>
                      <a:r>
                        <a:rPr lang="ca-ES" sz="300">
                          <a:solidFill>
                            <a:srgbClr val="000000"/>
                          </a:solidFill>
                          <a:effectLst/>
                          <a:latin typeface="Arial Narrow"/>
                          <a:ea typeface="Times New Roman"/>
                          <a:cs typeface="Arial"/>
                        </a:rPr>
                        <a:t>Infraestructures alienes previstes en règim de lloguer o compra per al desenvolupament del projecte</a:t>
                      </a:r>
                      <a:endParaRPr lang="ca-ES" sz="400">
                        <a:solidFill>
                          <a:srgbClr val="000000"/>
                        </a:solidFill>
                        <a:effectLst/>
                        <a:latin typeface="Arial Narrow"/>
                        <a:ea typeface="Times New Roman"/>
                        <a:cs typeface="Arial Narrow"/>
                      </a:endParaRPr>
                    </a:p>
                  </a:txBody>
                  <a:tcPr marL="6032" marR="6032" marT="0" marB="0" anchor="b">
                    <a:lnL>
                      <a:noFill/>
                    </a:lnL>
                    <a:lnR>
                      <a:noFill/>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a:txBody>
                    <a:bodyPr/>
                    <a:lstStyle/>
                    <a:p>
                      <a:pPr>
                        <a:lnSpc>
                          <a:spcPct val="115000"/>
                        </a:lnSpc>
                        <a:spcAft>
                          <a:spcPts val="1000"/>
                        </a:spcAft>
                      </a:pPr>
                      <a:r>
                        <a:rPr lang="ca-ES" sz="400">
                          <a:effectLst/>
                          <a:latin typeface="Calibri"/>
                          <a:ea typeface="Times New Roman"/>
                          <a:cs typeface="Times New Roman"/>
                        </a:rPr>
                        <a:t> </a:t>
                      </a:r>
                    </a:p>
                  </a:txBody>
                  <a:tcPr marL="0" marR="0" marT="0" marB="0" anchor="ctr">
                    <a:lnL>
                      <a:noFill/>
                    </a:lnL>
                    <a:lnR>
                      <a:noFill/>
                    </a:lnR>
                    <a:lnT>
                      <a:noFill/>
                    </a:lnT>
                    <a:lnB>
                      <a:noFill/>
                    </a:lnB>
                  </a:tcPr>
                </a:tc>
              </a:tr>
              <a:tr h="271071">
                <a:tc gridSpan="5">
                  <a:txBody>
                    <a:bodyPr/>
                    <a:lstStyle/>
                    <a:p>
                      <a:pPr marR="72390">
                        <a:spcAft>
                          <a:spcPts val="0"/>
                        </a:spcAft>
                      </a:pPr>
                      <a:r>
                        <a:rPr lang="ca-ES" sz="300">
                          <a:solidFill>
                            <a:srgbClr val="000000"/>
                          </a:solidFill>
                          <a:effectLst/>
                          <a:latin typeface="Arial Narrow"/>
                          <a:ea typeface="Times New Roman"/>
                          <a:cs typeface="Arial"/>
                        </a:rPr>
                        <a:t> </a:t>
                      </a:r>
                      <a:endParaRPr lang="ca-ES" sz="400">
                        <a:solidFill>
                          <a:srgbClr val="000000"/>
                        </a:solidFill>
                        <a:effectLst/>
                        <a:latin typeface="Arial Narrow"/>
                        <a:ea typeface="Times New Roman"/>
                        <a:cs typeface="Arial Narrow"/>
                      </a:endParaRPr>
                    </a:p>
                  </a:txBody>
                  <a:tcPr marL="6032" marR="6032"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solidFill>
                      <a:srgbClr val="EAF1DD"/>
                    </a:solidFill>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a:txBody>
                    <a:bodyPr/>
                    <a:lstStyle/>
                    <a:p>
                      <a:pPr>
                        <a:lnSpc>
                          <a:spcPct val="115000"/>
                        </a:lnSpc>
                        <a:spcAft>
                          <a:spcPts val="1000"/>
                        </a:spcAft>
                      </a:pPr>
                      <a:r>
                        <a:rPr lang="ca-ES" sz="400">
                          <a:effectLst/>
                          <a:latin typeface="Calibri"/>
                          <a:ea typeface="Times New Roman"/>
                          <a:cs typeface="Times New Roman"/>
                        </a:rPr>
                        <a:t> </a:t>
                      </a:r>
                    </a:p>
                  </a:txBody>
                  <a:tcPr marL="0" marR="0" marT="0" marB="0" anchor="ctr">
                    <a:lnL w="12700" cap="flat" cmpd="sng" algn="ctr">
                      <a:solidFill>
                        <a:srgbClr val="404F21"/>
                      </a:solidFill>
                      <a:prstDash val="solid"/>
                      <a:round/>
                      <a:headEnd type="none" w="med" len="med"/>
                      <a:tailEnd type="none" w="med" len="med"/>
                    </a:lnL>
                    <a:lnR>
                      <a:noFill/>
                    </a:lnR>
                    <a:lnT>
                      <a:noFill/>
                    </a:lnT>
                    <a:lnB>
                      <a:noFill/>
                    </a:lnB>
                  </a:tcPr>
                </a:tc>
              </a:tr>
              <a:tr h="76295">
                <a:tc gridSpan="5">
                  <a:txBody>
                    <a:bodyPr/>
                    <a:lstStyle/>
                    <a:p>
                      <a:pPr>
                        <a:spcAft>
                          <a:spcPts val="0"/>
                        </a:spcAft>
                      </a:pPr>
                      <a:r>
                        <a:rPr lang="ca-ES" sz="300" b="1">
                          <a:solidFill>
                            <a:srgbClr val="404F21"/>
                          </a:solidFill>
                          <a:effectLst/>
                          <a:latin typeface="Arial Narrow"/>
                          <a:ea typeface="Times New Roman"/>
                          <a:cs typeface="Arial"/>
                        </a:rPr>
                        <a:t>Materials</a:t>
                      </a:r>
                      <a:r>
                        <a:rPr lang="ca-ES" sz="300">
                          <a:solidFill>
                            <a:srgbClr val="566D8B"/>
                          </a:solidFill>
                          <a:effectLst/>
                          <a:latin typeface="Arial Narrow"/>
                          <a:ea typeface="Times New Roman"/>
                          <a:cs typeface="Arial"/>
                        </a:rPr>
                        <a:t> </a:t>
                      </a:r>
                      <a:r>
                        <a:rPr lang="ca-ES" sz="300">
                          <a:solidFill>
                            <a:srgbClr val="000000"/>
                          </a:solidFill>
                          <a:effectLst/>
                          <a:latin typeface="Arial Narrow"/>
                          <a:ea typeface="Times New Roman"/>
                          <a:cs typeface="Arial"/>
                        </a:rPr>
                        <a:t>(allò que haureu de comprar o llogar)</a:t>
                      </a:r>
                      <a:endParaRPr lang="ca-ES" sz="400">
                        <a:solidFill>
                          <a:srgbClr val="000000"/>
                        </a:solidFill>
                        <a:effectLst/>
                        <a:latin typeface="Arial Narrow"/>
                        <a:ea typeface="Times New Roman"/>
                        <a:cs typeface="Arial Narrow"/>
                      </a:endParaRPr>
                    </a:p>
                  </a:txBody>
                  <a:tcPr marL="6032" marR="6032" marT="0" marB="0" anchor="b">
                    <a:lnL>
                      <a:noFill/>
                    </a:lnL>
                    <a:lnR>
                      <a:noFill/>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a:txBody>
                    <a:bodyPr/>
                    <a:lstStyle/>
                    <a:p>
                      <a:pPr>
                        <a:lnSpc>
                          <a:spcPct val="115000"/>
                        </a:lnSpc>
                        <a:spcAft>
                          <a:spcPts val="1000"/>
                        </a:spcAft>
                      </a:pPr>
                      <a:r>
                        <a:rPr lang="ca-ES" sz="400">
                          <a:effectLst/>
                          <a:latin typeface="Calibri"/>
                          <a:ea typeface="Times New Roman"/>
                          <a:cs typeface="Times New Roman"/>
                        </a:rPr>
                        <a:t> </a:t>
                      </a:r>
                    </a:p>
                  </a:txBody>
                  <a:tcPr marL="0" marR="0" marT="0" marB="0" anchor="ctr">
                    <a:lnL>
                      <a:noFill/>
                    </a:lnL>
                    <a:lnR>
                      <a:noFill/>
                    </a:lnR>
                    <a:lnT>
                      <a:noFill/>
                    </a:lnT>
                    <a:lnB>
                      <a:noFill/>
                    </a:lnB>
                  </a:tcPr>
                </a:tc>
              </a:tr>
              <a:tr h="285755">
                <a:tc gridSpan="5">
                  <a:txBody>
                    <a:bodyPr/>
                    <a:lstStyle/>
                    <a:p>
                      <a:pPr marR="72390">
                        <a:spcAft>
                          <a:spcPts val="0"/>
                        </a:spcAft>
                      </a:pPr>
                      <a:r>
                        <a:rPr lang="ca-ES" sz="300" dirty="0">
                          <a:solidFill>
                            <a:srgbClr val="404F21"/>
                          </a:solidFill>
                          <a:effectLst/>
                          <a:latin typeface="Arial Narrow"/>
                          <a:ea typeface="Times New Roman"/>
                          <a:cs typeface="Arial"/>
                        </a:rPr>
                        <a:t> </a:t>
                      </a:r>
                      <a:endParaRPr lang="ca-ES" sz="400" dirty="0">
                        <a:solidFill>
                          <a:srgbClr val="000000"/>
                        </a:solidFill>
                        <a:effectLst/>
                        <a:latin typeface="Arial Narrow"/>
                        <a:ea typeface="Times New Roman"/>
                        <a:cs typeface="Arial Narrow"/>
                      </a:endParaRPr>
                    </a:p>
                    <a:p>
                      <a:pPr marR="72390">
                        <a:spcAft>
                          <a:spcPts val="0"/>
                        </a:spcAft>
                      </a:pPr>
                      <a:r>
                        <a:rPr lang="ca-ES" sz="300" dirty="0">
                          <a:solidFill>
                            <a:srgbClr val="404F21"/>
                          </a:solidFill>
                          <a:effectLst/>
                          <a:latin typeface="Arial Narrow"/>
                          <a:ea typeface="Times New Roman"/>
                          <a:cs typeface="Arial"/>
                        </a:rPr>
                        <a:t> </a:t>
                      </a:r>
                      <a:endParaRPr lang="ca-ES" sz="400" dirty="0">
                        <a:solidFill>
                          <a:srgbClr val="000000"/>
                        </a:solidFill>
                        <a:effectLst/>
                        <a:latin typeface="Arial Narrow"/>
                        <a:ea typeface="Times New Roman"/>
                        <a:cs typeface="Arial Narrow"/>
                      </a:endParaRPr>
                    </a:p>
                    <a:p>
                      <a:pPr marR="72390">
                        <a:spcAft>
                          <a:spcPts val="0"/>
                        </a:spcAft>
                      </a:pPr>
                      <a:r>
                        <a:rPr lang="ca-ES" sz="300" dirty="0">
                          <a:solidFill>
                            <a:srgbClr val="404F21"/>
                          </a:solidFill>
                          <a:effectLst/>
                          <a:latin typeface="Arial Narrow"/>
                          <a:ea typeface="Times New Roman"/>
                          <a:cs typeface="Arial"/>
                        </a:rPr>
                        <a:t> </a:t>
                      </a:r>
                      <a:endParaRPr lang="ca-ES" sz="400" dirty="0">
                        <a:solidFill>
                          <a:srgbClr val="000000"/>
                        </a:solidFill>
                        <a:effectLst/>
                        <a:latin typeface="Arial Narrow"/>
                        <a:ea typeface="Times New Roman"/>
                        <a:cs typeface="Arial Narrow"/>
                      </a:endParaRPr>
                    </a:p>
                    <a:p>
                      <a:pPr marR="72390">
                        <a:spcAft>
                          <a:spcPts val="0"/>
                        </a:spcAft>
                      </a:pPr>
                      <a:r>
                        <a:rPr lang="ca-ES" sz="300" dirty="0">
                          <a:solidFill>
                            <a:srgbClr val="404F21"/>
                          </a:solidFill>
                          <a:effectLst/>
                          <a:latin typeface="Arial Narrow"/>
                          <a:ea typeface="Times New Roman"/>
                          <a:cs typeface="Arial"/>
                        </a:rPr>
                        <a:t> </a:t>
                      </a:r>
                      <a:endParaRPr lang="ca-ES" sz="400" dirty="0">
                        <a:solidFill>
                          <a:srgbClr val="000000"/>
                        </a:solidFill>
                        <a:effectLst/>
                        <a:latin typeface="Arial Narrow"/>
                        <a:ea typeface="Times New Roman"/>
                        <a:cs typeface="Arial Narrow"/>
                      </a:endParaRPr>
                    </a:p>
                    <a:p>
                      <a:pPr marR="72390">
                        <a:spcAft>
                          <a:spcPts val="0"/>
                        </a:spcAft>
                      </a:pPr>
                      <a:r>
                        <a:rPr lang="ca-ES" sz="300" dirty="0">
                          <a:solidFill>
                            <a:srgbClr val="404F21"/>
                          </a:solidFill>
                          <a:effectLst/>
                          <a:latin typeface="Arial Narrow"/>
                          <a:ea typeface="Times New Roman"/>
                          <a:cs typeface="Arial"/>
                        </a:rPr>
                        <a:t> </a:t>
                      </a:r>
                      <a:endParaRPr lang="ca-ES" sz="400" dirty="0">
                        <a:solidFill>
                          <a:srgbClr val="000000"/>
                        </a:solidFill>
                        <a:effectLst/>
                        <a:latin typeface="Arial Narrow"/>
                        <a:ea typeface="Times New Roman"/>
                        <a:cs typeface="Arial Narrow"/>
                      </a:endParaRPr>
                    </a:p>
                    <a:p>
                      <a:pPr marR="72390">
                        <a:spcAft>
                          <a:spcPts val="0"/>
                        </a:spcAft>
                      </a:pPr>
                      <a:r>
                        <a:rPr lang="ca-ES" sz="300" dirty="0">
                          <a:solidFill>
                            <a:srgbClr val="566D8B"/>
                          </a:solidFill>
                          <a:effectLst/>
                          <a:latin typeface="Arial Narrow"/>
                          <a:ea typeface="Times New Roman"/>
                          <a:cs typeface="Arial"/>
                        </a:rPr>
                        <a:t> </a:t>
                      </a:r>
                      <a:endParaRPr lang="ca-ES" sz="400" dirty="0">
                        <a:solidFill>
                          <a:srgbClr val="000000"/>
                        </a:solidFill>
                        <a:effectLst/>
                        <a:latin typeface="Arial Narrow"/>
                        <a:ea typeface="Times New Roman"/>
                        <a:cs typeface="Arial Narrow"/>
                      </a:endParaRPr>
                    </a:p>
                  </a:txBody>
                  <a:tcPr marL="6032" marR="6032"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solidFill>
                      <a:srgbClr val="EAF1DD"/>
                    </a:solidFill>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a:txBody>
                    <a:bodyPr/>
                    <a:lstStyle/>
                    <a:p>
                      <a:pPr>
                        <a:lnSpc>
                          <a:spcPct val="115000"/>
                        </a:lnSpc>
                        <a:spcAft>
                          <a:spcPts val="1000"/>
                        </a:spcAft>
                      </a:pPr>
                      <a:r>
                        <a:rPr lang="ca-ES" sz="400" dirty="0">
                          <a:effectLst/>
                          <a:latin typeface="Calibri"/>
                          <a:ea typeface="Times New Roman"/>
                          <a:cs typeface="Times New Roman"/>
                        </a:rPr>
                        <a:t> </a:t>
                      </a:r>
                    </a:p>
                  </a:txBody>
                  <a:tcPr marL="0" marR="0" marT="0" marB="0" anchor="ctr">
                    <a:lnL w="12700" cap="flat" cmpd="sng" algn="ctr">
                      <a:solidFill>
                        <a:srgbClr val="404F21"/>
                      </a:solidFill>
                      <a:prstDash val="solid"/>
                      <a:round/>
                      <a:headEnd type="none" w="med" len="med"/>
                      <a:tailEnd type="none" w="med" len="med"/>
                    </a:lnL>
                    <a:lnR>
                      <a:noFill/>
                    </a:lnR>
                    <a:lnT>
                      <a:noFill/>
                    </a:lnT>
                    <a:lnB>
                      <a:noFill/>
                    </a:lnB>
                  </a:tcPr>
                </a:tc>
              </a:tr>
            </a:tbl>
          </a:graphicData>
        </a:graphic>
      </p:graphicFrame>
      <p:sp>
        <p:nvSpPr>
          <p:cNvPr id="4" name="Rectangle 1"/>
          <p:cNvSpPr>
            <a:spLocks noChangeArrowheads="1"/>
          </p:cNvSpPr>
          <p:nvPr/>
        </p:nvSpPr>
        <p:spPr bwMode="auto">
          <a:xfrm>
            <a:off x="3121025" y="13176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a-E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3"/>
          <p:cNvSpPr>
            <a:spLocks noChangeArrowheads="1"/>
          </p:cNvSpPr>
          <p:nvPr/>
        </p:nvSpPr>
        <p:spPr bwMode="auto">
          <a:xfrm>
            <a:off x="3121025" y="13176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a-ES" sz="1800" b="0" i="0" u="none" strike="noStrike" cap="none" normalizeH="0" baseline="0" smtClean="0">
              <a:ln>
                <a:noFill/>
              </a:ln>
              <a:solidFill>
                <a:schemeClr val="tx1"/>
              </a:solidFill>
              <a:effectLst/>
              <a:latin typeface="Arial" pitchFamily="34" charset="0"/>
              <a:cs typeface="Arial" pitchFamily="34" charset="0"/>
            </a:endParaRPr>
          </a:p>
        </p:txBody>
      </p:sp>
      <p:pic>
        <p:nvPicPr>
          <p:cNvPr id="3076"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99992" y="2204863"/>
            <a:ext cx="4104455" cy="45365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4763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13712" y="1196752"/>
            <a:ext cx="4718328" cy="288032"/>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7" name="Title 1"/>
          <p:cNvSpPr txBox="1">
            <a:spLocks/>
          </p:cNvSpPr>
          <p:nvPr/>
        </p:nvSpPr>
        <p:spPr bwMode="auto">
          <a:xfrm>
            <a:off x="107504" y="768817"/>
            <a:ext cx="8077200" cy="7879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ca-ES" sz="1800" b="1" dirty="0" smtClean="0">
                <a:solidFill>
                  <a:schemeClr val="accent3">
                    <a:lumMod val="50000"/>
                  </a:schemeClr>
                </a:solidFill>
                <a:latin typeface="Arial" pitchFamily="34" charset="0"/>
                <a:cs typeface="Arial" pitchFamily="34" charset="0"/>
              </a:rPr>
              <a:t>Què he de tenir en compte per presentar una sol·licitud? </a:t>
            </a:r>
            <a:r>
              <a:rPr lang="ca-ES" sz="1800" b="1" dirty="0" smtClean="0">
                <a:solidFill>
                  <a:schemeClr val="bg2">
                    <a:lumMod val="25000"/>
                  </a:schemeClr>
                </a:solidFill>
                <a:latin typeface="Arial" pitchFamily="34" charset="0"/>
                <a:cs typeface="Arial" pitchFamily="34" charset="0"/>
              </a:rPr>
              <a:t/>
            </a:r>
            <a:br>
              <a:rPr lang="ca-ES" sz="1800" b="1" dirty="0" smtClean="0">
                <a:solidFill>
                  <a:schemeClr val="bg2">
                    <a:lumMod val="25000"/>
                  </a:schemeClr>
                </a:solidFill>
                <a:latin typeface="Arial" pitchFamily="34" charset="0"/>
                <a:cs typeface="Arial" pitchFamily="34" charset="0"/>
              </a:rPr>
            </a:br>
            <a:r>
              <a:rPr lang="ca-ES" sz="1800" b="1" dirty="0" smtClean="0">
                <a:solidFill>
                  <a:schemeClr val="bg1"/>
                </a:solidFill>
                <a:latin typeface="Arial" pitchFamily="34" charset="0"/>
                <a:cs typeface="Arial" pitchFamily="34" charset="0"/>
              </a:rPr>
              <a:t>Punts de registre </a:t>
            </a:r>
            <a:endParaRPr lang="ca-ES" sz="1800" b="1" dirty="0">
              <a:solidFill>
                <a:schemeClr val="bg1"/>
              </a:solidFill>
              <a:latin typeface="Arial" pitchFamily="34" charset="0"/>
              <a:cs typeface="Arial" pitchFamily="34" charset="0"/>
            </a:endParaRPr>
          </a:p>
        </p:txBody>
      </p:sp>
      <p:pic>
        <p:nvPicPr>
          <p:cNvPr id="10" name="Imatge 9"/>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79512" y="260648"/>
            <a:ext cx="2079680" cy="539987"/>
          </a:xfrm>
          <a:prstGeom prst="rect">
            <a:avLst/>
          </a:prstGeom>
        </p:spPr>
      </p:pic>
      <p:sp>
        <p:nvSpPr>
          <p:cNvPr id="11" name="QuadreDeText 10"/>
          <p:cNvSpPr txBox="1"/>
          <p:nvPr/>
        </p:nvSpPr>
        <p:spPr>
          <a:xfrm>
            <a:off x="6084168" y="361364"/>
            <a:ext cx="2808312" cy="338554"/>
          </a:xfrm>
          <a:prstGeom prst="rect">
            <a:avLst/>
          </a:prstGeom>
          <a:noFill/>
        </p:spPr>
        <p:txBody>
          <a:bodyPr wrap="square" rtlCol="0">
            <a:spAutoFit/>
          </a:bodyPr>
          <a:lstStyle/>
          <a:p>
            <a:pPr algn="r"/>
            <a:r>
              <a:rPr lang="es-ES_tradnl" sz="800" b="1" dirty="0" err="1" smtClean="0"/>
              <a:t>Convocatòria</a:t>
            </a:r>
            <a:r>
              <a:rPr lang="es-ES_tradnl" sz="800" b="1" dirty="0" smtClean="0"/>
              <a:t> general de </a:t>
            </a:r>
            <a:r>
              <a:rPr lang="es-ES_tradnl" sz="800" b="1" dirty="0" err="1" smtClean="0"/>
              <a:t>subvencions</a:t>
            </a:r>
            <a:r>
              <a:rPr lang="es-ES_tradnl" sz="800" b="1" dirty="0" smtClean="0"/>
              <a:t> 2017</a:t>
            </a:r>
          </a:p>
          <a:p>
            <a:pPr algn="r"/>
            <a:r>
              <a:rPr lang="es-ES_tradnl" sz="800" i="1" dirty="0" err="1" smtClean="0"/>
              <a:t>Informació</a:t>
            </a:r>
            <a:r>
              <a:rPr lang="es-ES_tradnl" sz="800" i="1" dirty="0" smtClean="0"/>
              <a:t> </a:t>
            </a:r>
            <a:r>
              <a:rPr lang="es-ES_tradnl" sz="800" i="1" dirty="0" err="1" smtClean="0"/>
              <a:t>als</a:t>
            </a:r>
            <a:r>
              <a:rPr lang="es-ES_tradnl" sz="800" i="1" dirty="0" smtClean="0"/>
              <a:t> </a:t>
            </a:r>
            <a:r>
              <a:rPr lang="es-ES_tradnl" sz="800" i="1" dirty="0" err="1" smtClean="0"/>
              <a:t>sol·licitants</a:t>
            </a:r>
            <a:endParaRPr lang="ca-ES" sz="800" i="1" dirty="0"/>
          </a:p>
        </p:txBody>
      </p:sp>
      <p:sp>
        <p:nvSpPr>
          <p:cNvPr id="15" name="Contenidor de número de diapositiva 2"/>
          <p:cNvSpPr>
            <a:spLocks noGrp="1"/>
          </p:cNvSpPr>
          <p:nvPr>
            <p:ph type="sldNum" sz="quarter" idx="12"/>
          </p:nvPr>
        </p:nvSpPr>
        <p:spPr>
          <a:xfrm>
            <a:off x="6758880" y="6453336"/>
            <a:ext cx="2133600" cy="365125"/>
          </a:xfrm>
        </p:spPr>
        <p:txBody>
          <a:bodyPr/>
          <a:lstStyle/>
          <a:p>
            <a:pPr>
              <a:defRPr/>
            </a:pPr>
            <a:fld id="{33EF4D8F-6159-427C-8E27-9F1436355618}" type="slidenum">
              <a:rPr lang="ca-ES" sz="800" smtClean="0">
                <a:solidFill>
                  <a:schemeClr val="tx1"/>
                </a:solidFill>
                <a:cs typeface="Arial" pitchFamily="34" charset="0"/>
              </a:rPr>
              <a:pPr>
                <a:defRPr/>
              </a:pPr>
              <a:t>19</a:t>
            </a:fld>
            <a:endParaRPr lang="ca-ES" sz="800" dirty="0">
              <a:solidFill>
                <a:schemeClr val="tx1"/>
              </a:solidFill>
              <a:cs typeface="Arial" pitchFamily="34" charset="0"/>
            </a:endParaRPr>
          </a:p>
        </p:txBody>
      </p:sp>
      <p:graphicFrame>
        <p:nvGraphicFramePr>
          <p:cNvPr id="3" name="Taula 2"/>
          <p:cNvGraphicFramePr>
            <a:graphicFrameLocks noGrp="1"/>
          </p:cNvGraphicFramePr>
          <p:nvPr>
            <p:extLst>
              <p:ext uri="{D42A27DB-BD31-4B8C-83A1-F6EECF244321}">
                <p14:modId xmlns:p14="http://schemas.microsoft.com/office/powerpoint/2010/main" val="3781016048"/>
              </p:ext>
            </p:extLst>
          </p:nvPr>
        </p:nvGraphicFramePr>
        <p:xfrm>
          <a:off x="213712" y="1600200"/>
          <a:ext cx="8174712" cy="4525964"/>
        </p:xfrm>
        <a:graphic>
          <a:graphicData uri="http://schemas.openxmlformats.org/drawingml/2006/table">
            <a:tbl>
              <a:tblPr firstRow="1" firstCol="1" lastRow="1" lastCol="1" bandRow="1" bandCol="1"/>
              <a:tblGrid>
                <a:gridCol w="2700925"/>
                <a:gridCol w="2336333"/>
                <a:gridCol w="3137454"/>
              </a:tblGrid>
              <a:tr h="159211">
                <a:tc>
                  <a:txBody>
                    <a:bodyPr/>
                    <a:lstStyle/>
                    <a:p>
                      <a:pPr marL="91440">
                        <a:lnSpc>
                          <a:spcPct val="115000"/>
                        </a:lnSpc>
                        <a:spcBef>
                          <a:spcPts val="425"/>
                        </a:spcBef>
                        <a:spcAft>
                          <a:spcPts val="0"/>
                        </a:spcAft>
                      </a:pPr>
                      <a:r>
                        <a:rPr lang="ca-ES" sz="700" b="1" spc="-5">
                          <a:solidFill>
                            <a:srgbClr val="FFFFFF"/>
                          </a:solidFill>
                          <a:effectLst/>
                          <a:latin typeface="Arial Narrow"/>
                          <a:ea typeface="Arial Narrow"/>
                          <a:cs typeface="Arial Narrow"/>
                        </a:rPr>
                        <a:t>P</a:t>
                      </a:r>
                      <a:r>
                        <a:rPr lang="ca-ES" sz="700" b="1" spc="5">
                          <a:solidFill>
                            <a:srgbClr val="FFFFFF"/>
                          </a:solidFill>
                          <a:effectLst/>
                          <a:latin typeface="Arial Narrow"/>
                          <a:ea typeface="Arial Narrow"/>
                          <a:cs typeface="Arial Narrow"/>
                        </a:rPr>
                        <a:t>un</a:t>
                      </a:r>
                      <a:r>
                        <a:rPr lang="ca-ES" sz="700" b="1">
                          <a:solidFill>
                            <a:srgbClr val="FFFFFF"/>
                          </a:solidFill>
                          <a:effectLst/>
                          <a:latin typeface="Arial Narrow"/>
                          <a:ea typeface="Arial Narrow"/>
                          <a:cs typeface="Arial Narrow"/>
                        </a:rPr>
                        <a:t>t</a:t>
                      </a:r>
                      <a:r>
                        <a:rPr lang="ca-ES" sz="700" b="1" spc="-20">
                          <a:solidFill>
                            <a:srgbClr val="FFFFFF"/>
                          </a:solidFill>
                          <a:effectLst/>
                          <a:latin typeface="Arial Narrow"/>
                          <a:ea typeface="Arial Narrow"/>
                          <a:cs typeface="Arial Narrow"/>
                        </a:rPr>
                        <a:t> </a:t>
                      </a:r>
                      <a:r>
                        <a:rPr lang="ca-ES" sz="700" b="1" spc="15">
                          <a:solidFill>
                            <a:srgbClr val="FFFFFF"/>
                          </a:solidFill>
                          <a:effectLst/>
                          <a:latin typeface="Arial Narrow"/>
                          <a:ea typeface="Arial Narrow"/>
                          <a:cs typeface="Arial Narrow"/>
                        </a:rPr>
                        <a:t>d</a:t>
                      </a:r>
                      <a:r>
                        <a:rPr lang="ca-ES" sz="700" b="1">
                          <a:solidFill>
                            <a:srgbClr val="FFFFFF"/>
                          </a:solidFill>
                          <a:effectLst/>
                          <a:latin typeface="Arial Narrow"/>
                          <a:ea typeface="Arial Narrow"/>
                          <a:cs typeface="Arial Narrow"/>
                        </a:rPr>
                        <a:t>e</a:t>
                      </a:r>
                      <a:r>
                        <a:rPr lang="ca-ES" sz="700" b="1" spc="-5">
                          <a:solidFill>
                            <a:srgbClr val="FFFFFF"/>
                          </a:solidFill>
                          <a:effectLst/>
                          <a:latin typeface="Arial Narrow"/>
                          <a:ea typeface="Arial Narrow"/>
                          <a:cs typeface="Arial Narrow"/>
                        </a:rPr>
                        <a:t> </a:t>
                      </a:r>
                      <a:r>
                        <a:rPr lang="ca-ES" sz="700" b="1" spc="5">
                          <a:solidFill>
                            <a:srgbClr val="FFFFFF"/>
                          </a:solidFill>
                          <a:effectLst/>
                          <a:latin typeface="Arial Narrow"/>
                          <a:ea typeface="Arial Narrow"/>
                          <a:cs typeface="Arial Narrow"/>
                        </a:rPr>
                        <a:t>r</a:t>
                      </a:r>
                      <a:r>
                        <a:rPr lang="ca-ES" sz="700" b="1" spc="10">
                          <a:solidFill>
                            <a:srgbClr val="FFFFFF"/>
                          </a:solidFill>
                          <a:effectLst/>
                          <a:latin typeface="Arial Narrow"/>
                          <a:ea typeface="Arial Narrow"/>
                          <a:cs typeface="Arial Narrow"/>
                        </a:rPr>
                        <a:t>e</a:t>
                      </a:r>
                      <a:r>
                        <a:rPr lang="ca-ES" sz="700" b="1" spc="5">
                          <a:solidFill>
                            <a:srgbClr val="FFFFFF"/>
                          </a:solidFill>
                          <a:effectLst/>
                          <a:latin typeface="Arial Narrow"/>
                          <a:ea typeface="Arial Narrow"/>
                          <a:cs typeface="Arial Narrow"/>
                        </a:rPr>
                        <a:t>g</a:t>
                      </a:r>
                      <a:r>
                        <a:rPr lang="ca-ES" sz="700" b="1" spc="10">
                          <a:solidFill>
                            <a:srgbClr val="FFFFFF"/>
                          </a:solidFill>
                          <a:effectLst/>
                          <a:latin typeface="Arial Narrow"/>
                          <a:ea typeface="Arial Narrow"/>
                          <a:cs typeface="Arial Narrow"/>
                        </a:rPr>
                        <a:t>i</a:t>
                      </a:r>
                      <a:r>
                        <a:rPr lang="ca-ES" sz="700" b="1" spc="5">
                          <a:solidFill>
                            <a:srgbClr val="FFFFFF"/>
                          </a:solidFill>
                          <a:effectLst/>
                          <a:latin typeface="Arial Narrow"/>
                          <a:ea typeface="Arial Narrow"/>
                          <a:cs typeface="Arial Narrow"/>
                        </a:rPr>
                        <a:t>s</a:t>
                      </a:r>
                      <a:r>
                        <a:rPr lang="ca-ES" sz="700" b="1" spc="15">
                          <a:solidFill>
                            <a:srgbClr val="FFFFFF"/>
                          </a:solidFill>
                          <a:effectLst/>
                          <a:latin typeface="Arial Narrow"/>
                          <a:ea typeface="Arial Narrow"/>
                          <a:cs typeface="Arial Narrow"/>
                        </a:rPr>
                        <a:t>t</a:t>
                      </a:r>
                      <a:r>
                        <a:rPr lang="ca-ES" sz="700" b="1" spc="5">
                          <a:solidFill>
                            <a:srgbClr val="FFFFFF"/>
                          </a:solidFill>
                          <a:effectLst/>
                          <a:latin typeface="Arial Narrow"/>
                          <a:ea typeface="Arial Narrow"/>
                          <a:cs typeface="Arial Narrow"/>
                        </a:rPr>
                        <a:t>re</a:t>
                      </a:r>
                      <a:endParaRPr lang="ca-ES" sz="800">
                        <a:effectLst/>
                        <a:latin typeface="Calibri"/>
                        <a:ea typeface="Calibri"/>
                        <a:cs typeface="Times New Roman"/>
                      </a:endParaRPr>
                    </a:p>
                  </a:txBody>
                  <a:tcPr marL="0" marR="0" marT="0" marB="0">
                    <a:lnL w="12700" cap="flat" cmpd="sng" algn="ctr">
                      <a:solidFill>
                        <a:srgbClr val="4F6228"/>
                      </a:solidFill>
                      <a:prstDash val="solid"/>
                      <a:round/>
                      <a:headEnd type="none" w="med" len="med"/>
                      <a:tailEnd type="none" w="med" len="med"/>
                    </a:lnL>
                    <a:lnR w="12700" cap="flat" cmpd="sng" algn="ctr">
                      <a:solidFill>
                        <a:srgbClr val="4F6228"/>
                      </a:solidFill>
                      <a:prstDash val="solid"/>
                      <a:round/>
                      <a:headEnd type="none" w="med" len="med"/>
                      <a:tailEnd type="none" w="med" len="med"/>
                    </a:lnR>
                    <a:lnT w="12700" cap="flat" cmpd="sng" algn="ctr">
                      <a:solidFill>
                        <a:srgbClr val="4F6228"/>
                      </a:solidFill>
                      <a:prstDash val="solid"/>
                      <a:round/>
                      <a:headEnd type="none" w="med" len="med"/>
                      <a:tailEnd type="none" w="med" len="med"/>
                    </a:lnT>
                    <a:lnB w="12700" cap="flat" cmpd="sng" algn="ctr">
                      <a:solidFill>
                        <a:srgbClr val="4F6228"/>
                      </a:solidFill>
                      <a:prstDash val="solid"/>
                      <a:round/>
                      <a:headEnd type="none" w="med" len="med"/>
                      <a:tailEnd type="none" w="med" len="med"/>
                    </a:lnB>
                    <a:solidFill>
                      <a:srgbClr val="404F21"/>
                    </a:solidFill>
                  </a:tcPr>
                </a:tc>
                <a:tc>
                  <a:txBody>
                    <a:bodyPr/>
                    <a:lstStyle/>
                    <a:p>
                      <a:pPr marL="91440" marR="934720">
                        <a:lnSpc>
                          <a:spcPct val="115000"/>
                        </a:lnSpc>
                        <a:spcBef>
                          <a:spcPts val="425"/>
                        </a:spcBef>
                        <a:spcAft>
                          <a:spcPts val="0"/>
                        </a:spcAft>
                      </a:pPr>
                      <a:r>
                        <a:rPr lang="ca-ES" sz="700" b="1" spc="5">
                          <a:solidFill>
                            <a:srgbClr val="FFFFFF"/>
                          </a:solidFill>
                          <a:effectLst/>
                          <a:latin typeface="Arial Narrow"/>
                          <a:ea typeface="Arial Narrow"/>
                          <a:cs typeface="Arial Narrow"/>
                        </a:rPr>
                        <a:t>Adreça</a:t>
                      </a:r>
                      <a:endParaRPr lang="ca-ES" sz="800">
                        <a:effectLst/>
                        <a:latin typeface="Calibri"/>
                        <a:ea typeface="Calibri"/>
                        <a:cs typeface="Times New Roman"/>
                      </a:endParaRPr>
                    </a:p>
                  </a:txBody>
                  <a:tcPr marL="0" marR="0" marT="0" marB="0">
                    <a:lnL w="12700" cap="flat" cmpd="sng" algn="ctr">
                      <a:solidFill>
                        <a:srgbClr val="4F6228"/>
                      </a:solidFill>
                      <a:prstDash val="solid"/>
                      <a:round/>
                      <a:headEnd type="none" w="med" len="med"/>
                      <a:tailEnd type="none" w="med" len="med"/>
                    </a:lnL>
                    <a:lnR w="12700" cap="flat" cmpd="sng" algn="ctr">
                      <a:solidFill>
                        <a:srgbClr val="4F6228"/>
                      </a:solidFill>
                      <a:prstDash val="solid"/>
                      <a:round/>
                      <a:headEnd type="none" w="med" len="med"/>
                      <a:tailEnd type="none" w="med" len="med"/>
                    </a:lnR>
                    <a:lnT w="12700" cap="flat" cmpd="sng" algn="ctr">
                      <a:solidFill>
                        <a:srgbClr val="4F6228"/>
                      </a:solidFill>
                      <a:prstDash val="solid"/>
                      <a:round/>
                      <a:headEnd type="none" w="med" len="med"/>
                      <a:tailEnd type="none" w="med" len="med"/>
                    </a:lnT>
                    <a:lnB w="12700" cap="flat" cmpd="sng" algn="ctr">
                      <a:solidFill>
                        <a:srgbClr val="4F6228"/>
                      </a:solidFill>
                      <a:prstDash val="solid"/>
                      <a:round/>
                      <a:headEnd type="none" w="med" len="med"/>
                      <a:tailEnd type="none" w="med" len="med"/>
                    </a:lnB>
                    <a:solidFill>
                      <a:srgbClr val="404F21"/>
                    </a:solidFill>
                  </a:tcPr>
                </a:tc>
                <a:tc>
                  <a:txBody>
                    <a:bodyPr/>
                    <a:lstStyle/>
                    <a:p>
                      <a:pPr marL="90170" algn="ctr">
                        <a:lnSpc>
                          <a:spcPct val="115000"/>
                        </a:lnSpc>
                        <a:spcBef>
                          <a:spcPts val="425"/>
                        </a:spcBef>
                        <a:spcAft>
                          <a:spcPts val="0"/>
                        </a:spcAft>
                      </a:pPr>
                      <a:r>
                        <a:rPr lang="ca-ES" sz="700" b="1" spc="5">
                          <a:solidFill>
                            <a:srgbClr val="FFFFFF"/>
                          </a:solidFill>
                          <a:effectLst/>
                          <a:latin typeface="Arial Narrow"/>
                          <a:ea typeface="Arial Narrow"/>
                          <a:cs typeface="Arial Narrow"/>
                        </a:rPr>
                        <a:t>Horari</a:t>
                      </a:r>
                      <a:endParaRPr lang="ca-ES" sz="800">
                        <a:effectLst/>
                        <a:latin typeface="Calibri"/>
                        <a:ea typeface="Calibri"/>
                        <a:cs typeface="Times New Roman"/>
                      </a:endParaRPr>
                    </a:p>
                  </a:txBody>
                  <a:tcPr marL="0" marR="0" marT="0" marB="0">
                    <a:lnL w="12700" cap="flat" cmpd="sng" algn="ctr">
                      <a:solidFill>
                        <a:srgbClr val="4F6228"/>
                      </a:solidFill>
                      <a:prstDash val="solid"/>
                      <a:round/>
                      <a:headEnd type="none" w="med" len="med"/>
                      <a:tailEnd type="none" w="med" len="med"/>
                    </a:lnL>
                    <a:lnR w="12700" cap="flat" cmpd="sng" algn="ctr">
                      <a:solidFill>
                        <a:srgbClr val="4F6228"/>
                      </a:solidFill>
                      <a:prstDash val="solid"/>
                      <a:round/>
                      <a:headEnd type="none" w="med" len="med"/>
                      <a:tailEnd type="none" w="med" len="med"/>
                    </a:lnR>
                    <a:lnT w="12700" cap="flat" cmpd="sng" algn="ctr">
                      <a:solidFill>
                        <a:srgbClr val="4F6228"/>
                      </a:solidFill>
                      <a:prstDash val="solid"/>
                      <a:round/>
                      <a:headEnd type="none" w="med" len="med"/>
                      <a:tailEnd type="none" w="med" len="med"/>
                    </a:lnT>
                    <a:lnB w="12700" cap="flat" cmpd="sng" algn="ctr">
                      <a:solidFill>
                        <a:srgbClr val="4F6228"/>
                      </a:solidFill>
                      <a:prstDash val="solid"/>
                      <a:round/>
                      <a:headEnd type="none" w="med" len="med"/>
                      <a:tailEnd type="none" w="med" len="med"/>
                    </a:lnB>
                    <a:solidFill>
                      <a:srgbClr val="404F21"/>
                    </a:solidFill>
                  </a:tcPr>
                </a:tc>
              </a:tr>
              <a:tr h="216581">
                <a:tc>
                  <a:txBody>
                    <a:bodyPr/>
                    <a:lstStyle/>
                    <a:p>
                      <a:pPr marL="91440">
                        <a:lnSpc>
                          <a:spcPct val="115000"/>
                        </a:lnSpc>
                        <a:spcAft>
                          <a:spcPts val="0"/>
                        </a:spcAft>
                      </a:pPr>
                      <a:r>
                        <a:rPr lang="ca-ES" sz="700" spc="-10">
                          <a:effectLst/>
                          <a:latin typeface="Arial Narrow"/>
                          <a:ea typeface="Arial Narrow"/>
                          <a:cs typeface="Arial Narrow"/>
                        </a:rPr>
                        <a:t>OA</a:t>
                      </a:r>
                      <a:r>
                        <a:rPr lang="ca-ES" sz="700">
                          <a:effectLst/>
                          <a:latin typeface="Arial Narrow"/>
                          <a:ea typeface="Arial Narrow"/>
                          <a:cs typeface="Arial Narrow"/>
                        </a:rPr>
                        <a:t>C</a:t>
                      </a:r>
                      <a:r>
                        <a:rPr lang="ca-ES" sz="700" spc="-10">
                          <a:effectLst/>
                          <a:latin typeface="Arial Narrow"/>
                          <a:ea typeface="Arial Narrow"/>
                          <a:cs typeface="Arial Narrow"/>
                        </a:rPr>
                        <a:t> </a:t>
                      </a:r>
                      <a:r>
                        <a:rPr lang="ca-ES" sz="700" spc="10">
                          <a:effectLst/>
                          <a:latin typeface="Arial Narrow"/>
                          <a:ea typeface="Arial Narrow"/>
                          <a:cs typeface="Arial Narrow"/>
                        </a:rPr>
                        <a:t>D</a:t>
                      </a:r>
                      <a:r>
                        <a:rPr lang="ca-ES" sz="700">
                          <a:effectLst/>
                          <a:latin typeface="Arial Narrow"/>
                          <a:ea typeface="Arial Narrow"/>
                          <a:cs typeface="Arial Narrow"/>
                        </a:rPr>
                        <a:t>is</a:t>
                      </a:r>
                      <a:r>
                        <a:rPr lang="ca-ES" sz="700" spc="5">
                          <a:effectLst/>
                          <a:latin typeface="Arial Narrow"/>
                          <a:ea typeface="Arial Narrow"/>
                          <a:cs typeface="Arial Narrow"/>
                        </a:rPr>
                        <a:t>t</a:t>
                      </a:r>
                      <a:r>
                        <a:rPr lang="ca-ES" sz="700" spc="15">
                          <a:effectLst/>
                          <a:latin typeface="Arial Narrow"/>
                          <a:ea typeface="Arial Narrow"/>
                          <a:cs typeface="Arial Narrow"/>
                        </a:rPr>
                        <a:t>r</a:t>
                      </a:r>
                      <a:r>
                        <a:rPr lang="ca-ES" sz="700" spc="5">
                          <a:effectLst/>
                          <a:latin typeface="Arial Narrow"/>
                          <a:ea typeface="Arial Narrow"/>
                          <a:cs typeface="Arial Narrow"/>
                        </a:rPr>
                        <a:t>i</a:t>
                      </a:r>
                      <a:r>
                        <a:rPr lang="ca-ES" sz="700" spc="10">
                          <a:effectLst/>
                          <a:latin typeface="Arial Narrow"/>
                          <a:ea typeface="Arial Narrow"/>
                          <a:cs typeface="Arial Narrow"/>
                        </a:rPr>
                        <a:t>c</a:t>
                      </a:r>
                      <a:r>
                        <a:rPr lang="ca-ES" sz="700">
                          <a:effectLst/>
                          <a:latin typeface="Arial Narrow"/>
                          <a:ea typeface="Arial Narrow"/>
                          <a:cs typeface="Arial Narrow"/>
                        </a:rPr>
                        <a:t>te</a:t>
                      </a:r>
                      <a:r>
                        <a:rPr lang="ca-ES" sz="700" spc="-10">
                          <a:effectLst/>
                          <a:latin typeface="Arial Narrow"/>
                          <a:ea typeface="Arial Narrow"/>
                          <a:cs typeface="Arial Narrow"/>
                        </a:rPr>
                        <a:t> </a:t>
                      </a:r>
                      <a:r>
                        <a:rPr lang="ca-ES" sz="700">
                          <a:effectLst/>
                          <a:latin typeface="Arial Narrow"/>
                          <a:ea typeface="Arial Narrow"/>
                          <a:cs typeface="Arial Narrow"/>
                        </a:rPr>
                        <a:t>de Ciu</a:t>
                      </a:r>
                      <a:r>
                        <a:rPr lang="ca-ES" sz="700" spc="10">
                          <a:effectLst/>
                          <a:latin typeface="Arial Narrow"/>
                          <a:ea typeface="Arial Narrow"/>
                          <a:cs typeface="Arial Narrow"/>
                        </a:rPr>
                        <a:t>t</a:t>
                      </a:r>
                      <a:r>
                        <a:rPr lang="ca-ES" sz="700" spc="-5">
                          <a:effectLst/>
                          <a:latin typeface="Arial Narrow"/>
                          <a:ea typeface="Arial Narrow"/>
                          <a:cs typeface="Arial Narrow"/>
                        </a:rPr>
                        <a:t>a</a:t>
                      </a:r>
                      <a:r>
                        <a:rPr lang="ca-ES" sz="700">
                          <a:effectLst/>
                          <a:latin typeface="Arial Narrow"/>
                          <a:ea typeface="Arial Narrow"/>
                          <a:cs typeface="Arial Narrow"/>
                        </a:rPr>
                        <a:t>t</a:t>
                      </a:r>
                      <a:r>
                        <a:rPr lang="ca-ES" sz="700" spc="-5">
                          <a:effectLst/>
                          <a:latin typeface="Arial Narrow"/>
                          <a:ea typeface="Arial Narrow"/>
                          <a:cs typeface="Arial Narrow"/>
                        </a:rPr>
                        <a:t> </a:t>
                      </a:r>
                      <a:r>
                        <a:rPr lang="ca-ES" sz="700" spc="-35">
                          <a:effectLst/>
                          <a:latin typeface="Arial Narrow"/>
                          <a:ea typeface="Arial Narrow"/>
                          <a:cs typeface="Arial Narrow"/>
                        </a:rPr>
                        <a:t>V</a:t>
                      </a:r>
                      <a:r>
                        <a:rPr lang="ca-ES" sz="700" spc="5">
                          <a:effectLst/>
                          <a:latin typeface="Arial Narrow"/>
                          <a:ea typeface="Arial Narrow"/>
                          <a:cs typeface="Arial Narrow"/>
                        </a:rPr>
                        <a:t>e</a:t>
                      </a:r>
                      <a:r>
                        <a:rPr lang="ca-ES" sz="700">
                          <a:effectLst/>
                          <a:latin typeface="Arial Narrow"/>
                          <a:ea typeface="Arial Narrow"/>
                          <a:cs typeface="Arial Narrow"/>
                        </a:rPr>
                        <a:t>lla</a:t>
                      </a:r>
                      <a:endParaRPr lang="ca-ES" sz="800">
                        <a:effectLst/>
                        <a:latin typeface="Calibri"/>
                        <a:ea typeface="Calibri"/>
                        <a:cs typeface="Times New Roman"/>
                      </a:endParaRPr>
                    </a:p>
                  </a:txBody>
                  <a:tcPr marL="0" marR="0" marT="0" marB="0" anchor="ctr">
                    <a:lnL w="12700" cap="flat" cmpd="sng" algn="ctr">
                      <a:solidFill>
                        <a:srgbClr val="4F6228"/>
                      </a:solidFill>
                      <a:prstDash val="solid"/>
                      <a:round/>
                      <a:headEnd type="none" w="med" len="med"/>
                      <a:tailEnd type="none" w="med" len="med"/>
                    </a:lnL>
                    <a:lnR w="12700" cap="flat" cmpd="sng" algn="ctr">
                      <a:solidFill>
                        <a:srgbClr val="4F6228"/>
                      </a:solidFill>
                      <a:prstDash val="solid"/>
                      <a:round/>
                      <a:headEnd type="none" w="med" len="med"/>
                      <a:tailEnd type="none" w="med" len="med"/>
                    </a:lnR>
                    <a:lnT w="12700" cap="flat" cmpd="sng" algn="ctr">
                      <a:solidFill>
                        <a:srgbClr val="4F6228"/>
                      </a:solidFill>
                      <a:prstDash val="solid"/>
                      <a:round/>
                      <a:headEnd type="none" w="med" len="med"/>
                      <a:tailEnd type="none" w="med" len="med"/>
                    </a:lnT>
                    <a:lnB w="12700" cap="flat" cmpd="sng" algn="ctr">
                      <a:solidFill>
                        <a:srgbClr val="4F6228"/>
                      </a:solidFill>
                      <a:prstDash val="solid"/>
                      <a:round/>
                      <a:headEnd type="none" w="med" len="med"/>
                      <a:tailEnd type="none" w="med" len="med"/>
                    </a:lnB>
                  </a:tcPr>
                </a:tc>
                <a:tc>
                  <a:txBody>
                    <a:bodyPr/>
                    <a:lstStyle/>
                    <a:p>
                      <a:pPr marL="91440">
                        <a:lnSpc>
                          <a:spcPct val="115000"/>
                        </a:lnSpc>
                        <a:spcAft>
                          <a:spcPts val="0"/>
                        </a:spcAft>
                      </a:pPr>
                      <a:r>
                        <a:rPr lang="ca-ES" sz="700" spc="-5">
                          <a:effectLst/>
                          <a:latin typeface="Arial Narrow"/>
                          <a:ea typeface="Arial Narrow"/>
                          <a:cs typeface="Arial Narrow"/>
                        </a:rPr>
                        <a:t>C</a:t>
                      </a:r>
                      <a:r>
                        <a:rPr lang="ca-ES" sz="700">
                          <a:effectLst/>
                          <a:latin typeface="Arial Narrow"/>
                          <a:ea typeface="Arial Narrow"/>
                          <a:cs typeface="Arial Narrow"/>
                        </a:rPr>
                        <a:t>.</a:t>
                      </a:r>
                      <a:r>
                        <a:rPr lang="ca-ES" sz="700" spc="-5">
                          <a:effectLst/>
                          <a:latin typeface="Arial Narrow"/>
                          <a:ea typeface="Arial Narrow"/>
                          <a:cs typeface="Arial Narrow"/>
                        </a:rPr>
                        <a:t> </a:t>
                      </a:r>
                      <a:r>
                        <a:rPr lang="ca-ES" sz="700" spc="5">
                          <a:effectLst/>
                          <a:latin typeface="Arial Narrow"/>
                          <a:ea typeface="Arial Narrow"/>
                          <a:cs typeface="Arial Narrow"/>
                        </a:rPr>
                        <a:t>R</a:t>
                      </a:r>
                      <a:r>
                        <a:rPr lang="ca-ES" sz="700">
                          <a:effectLst/>
                          <a:latin typeface="Arial Narrow"/>
                          <a:ea typeface="Arial Narrow"/>
                          <a:cs typeface="Arial Narrow"/>
                        </a:rPr>
                        <a:t>a</a:t>
                      </a:r>
                      <a:r>
                        <a:rPr lang="ca-ES" sz="700" spc="5">
                          <a:effectLst/>
                          <a:latin typeface="Arial Narrow"/>
                          <a:ea typeface="Arial Narrow"/>
                          <a:cs typeface="Arial Narrow"/>
                        </a:rPr>
                        <a:t>me</a:t>
                      </a:r>
                      <a:r>
                        <a:rPr lang="ca-ES" sz="700">
                          <a:effectLst/>
                          <a:latin typeface="Arial Narrow"/>
                          <a:ea typeface="Arial Narrow"/>
                          <a:cs typeface="Arial Narrow"/>
                        </a:rPr>
                        <a:t>l</a:t>
                      </a:r>
                      <a:r>
                        <a:rPr lang="ca-ES" sz="700" spc="5">
                          <a:effectLst/>
                          <a:latin typeface="Arial Narrow"/>
                          <a:ea typeface="Arial Narrow"/>
                          <a:cs typeface="Arial Narrow"/>
                        </a:rPr>
                        <a:t>l</a:t>
                      </a:r>
                      <a:r>
                        <a:rPr lang="ca-ES" sz="700">
                          <a:effectLst/>
                          <a:latin typeface="Arial Narrow"/>
                          <a:ea typeface="Arial Narrow"/>
                          <a:cs typeface="Arial Narrow"/>
                        </a:rPr>
                        <a:t>e</a:t>
                      </a:r>
                      <a:r>
                        <a:rPr lang="ca-ES" sz="700" spc="5">
                          <a:effectLst/>
                          <a:latin typeface="Arial Narrow"/>
                          <a:ea typeface="Arial Narrow"/>
                          <a:cs typeface="Arial Narrow"/>
                        </a:rPr>
                        <a:t>re</a:t>
                      </a:r>
                      <a:r>
                        <a:rPr lang="ca-ES" sz="700">
                          <a:effectLst/>
                          <a:latin typeface="Arial Narrow"/>
                          <a:ea typeface="Arial Narrow"/>
                          <a:cs typeface="Arial Narrow"/>
                        </a:rPr>
                        <a:t>s,</a:t>
                      </a:r>
                      <a:r>
                        <a:rPr lang="ca-ES" sz="700" spc="-10">
                          <a:effectLst/>
                          <a:latin typeface="Arial Narrow"/>
                          <a:ea typeface="Arial Narrow"/>
                          <a:cs typeface="Arial Narrow"/>
                        </a:rPr>
                        <a:t> </a:t>
                      </a:r>
                      <a:r>
                        <a:rPr lang="ca-ES" sz="700" spc="-45">
                          <a:effectLst/>
                          <a:latin typeface="Arial Narrow"/>
                          <a:ea typeface="Arial Narrow"/>
                          <a:cs typeface="Arial Narrow"/>
                        </a:rPr>
                        <a:t>1</a:t>
                      </a:r>
                      <a:r>
                        <a:rPr lang="ca-ES" sz="700">
                          <a:effectLst/>
                          <a:latin typeface="Arial Narrow"/>
                          <a:ea typeface="Arial Narrow"/>
                          <a:cs typeface="Arial Narrow"/>
                        </a:rPr>
                        <a:t>7</a:t>
                      </a:r>
                      <a:endParaRPr lang="ca-ES" sz="800">
                        <a:effectLst/>
                        <a:latin typeface="Calibri"/>
                        <a:ea typeface="Calibri"/>
                        <a:cs typeface="Times New Roman"/>
                      </a:endParaRPr>
                    </a:p>
                  </a:txBody>
                  <a:tcPr marL="0" marR="0" marT="0" marB="0" anchor="ctr">
                    <a:lnL w="12700" cap="flat" cmpd="sng" algn="ctr">
                      <a:solidFill>
                        <a:srgbClr val="4F6228"/>
                      </a:solidFill>
                      <a:prstDash val="solid"/>
                      <a:round/>
                      <a:headEnd type="none" w="med" len="med"/>
                      <a:tailEnd type="none" w="med" len="med"/>
                    </a:lnL>
                    <a:lnR w="12700" cap="flat" cmpd="sng" algn="ctr">
                      <a:solidFill>
                        <a:srgbClr val="4F6228"/>
                      </a:solidFill>
                      <a:prstDash val="solid"/>
                      <a:round/>
                      <a:headEnd type="none" w="med" len="med"/>
                      <a:tailEnd type="none" w="med" len="med"/>
                    </a:lnR>
                    <a:lnT w="12700" cap="flat" cmpd="sng" algn="ctr">
                      <a:solidFill>
                        <a:srgbClr val="4F6228"/>
                      </a:solidFill>
                      <a:prstDash val="solid"/>
                      <a:round/>
                      <a:headEnd type="none" w="med" len="med"/>
                      <a:tailEnd type="none" w="med" len="med"/>
                    </a:lnT>
                    <a:lnB w="12700" cap="flat" cmpd="sng" algn="ctr">
                      <a:solidFill>
                        <a:srgbClr val="4F6228"/>
                      </a:solidFill>
                      <a:prstDash val="solid"/>
                      <a:round/>
                      <a:headEnd type="none" w="med" len="med"/>
                      <a:tailEnd type="none" w="med" len="med"/>
                    </a:lnB>
                  </a:tcPr>
                </a:tc>
                <a:tc rowSpan="10">
                  <a:txBody>
                    <a:bodyPr/>
                    <a:lstStyle/>
                    <a:p>
                      <a:pPr marL="90170" algn="ctr">
                        <a:lnSpc>
                          <a:spcPct val="115000"/>
                        </a:lnSpc>
                        <a:spcAft>
                          <a:spcPts val="0"/>
                        </a:spcAft>
                      </a:pPr>
                      <a:r>
                        <a:rPr lang="ca-ES" sz="700" dirty="0">
                          <a:effectLst/>
                          <a:latin typeface="Arial Narrow"/>
                          <a:ea typeface="Arial Narrow"/>
                          <a:cs typeface="Arial Narrow"/>
                        </a:rPr>
                        <a:t>Dilluns,</a:t>
                      </a:r>
                      <a:r>
                        <a:rPr lang="ca-ES" sz="700" spc="-5" dirty="0">
                          <a:effectLst/>
                          <a:latin typeface="Arial Narrow"/>
                          <a:ea typeface="Arial Narrow"/>
                          <a:cs typeface="Arial Narrow"/>
                        </a:rPr>
                        <a:t> </a:t>
                      </a:r>
                      <a:r>
                        <a:rPr lang="ca-ES" sz="700" dirty="0">
                          <a:effectLst/>
                          <a:latin typeface="Arial Narrow"/>
                          <a:ea typeface="Arial Narrow"/>
                          <a:cs typeface="Arial Narrow"/>
                        </a:rPr>
                        <a:t>di</a:t>
                      </a:r>
                      <a:r>
                        <a:rPr lang="ca-ES" sz="700" spc="5" dirty="0">
                          <a:effectLst/>
                          <a:latin typeface="Arial Narrow"/>
                          <a:ea typeface="Arial Narrow"/>
                          <a:cs typeface="Arial Narrow"/>
                        </a:rPr>
                        <a:t>m</a:t>
                      </a:r>
                      <a:r>
                        <a:rPr lang="ca-ES" sz="700" dirty="0">
                          <a:effectLst/>
                          <a:latin typeface="Arial Narrow"/>
                          <a:ea typeface="Arial Narrow"/>
                          <a:cs typeface="Arial Narrow"/>
                        </a:rPr>
                        <a:t>a</a:t>
                      </a:r>
                      <a:r>
                        <a:rPr lang="ca-ES" sz="700" spc="35" dirty="0">
                          <a:effectLst/>
                          <a:latin typeface="Arial Narrow"/>
                          <a:ea typeface="Arial Narrow"/>
                          <a:cs typeface="Arial Narrow"/>
                        </a:rPr>
                        <a:t>r</a:t>
                      </a:r>
                      <a:r>
                        <a:rPr lang="ca-ES" sz="700" spc="10" dirty="0">
                          <a:effectLst/>
                          <a:latin typeface="Arial Narrow"/>
                          <a:ea typeface="Arial Narrow"/>
                          <a:cs typeface="Arial Narrow"/>
                        </a:rPr>
                        <a:t>t</a:t>
                      </a:r>
                      <a:r>
                        <a:rPr lang="ca-ES" sz="700" dirty="0">
                          <a:effectLst/>
                          <a:latin typeface="Arial Narrow"/>
                          <a:ea typeface="Arial Narrow"/>
                          <a:cs typeface="Arial Narrow"/>
                        </a:rPr>
                        <a:t>s, di</a:t>
                      </a:r>
                      <a:r>
                        <a:rPr lang="ca-ES" sz="700" spc="5" dirty="0">
                          <a:effectLst/>
                          <a:latin typeface="Arial Narrow"/>
                          <a:ea typeface="Arial Narrow"/>
                          <a:cs typeface="Arial Narrow"/>
                        </a:rPr>
                        <a:t>me</a:t>
                      </a:r>
                      <a:r>
                        <a:rPr lang="ca-ES" sz="700" spc="10" dirty="0">
                          <a:effectLst/>
                          <a:latin typeface="Arial Narrow"/>
                          <a:ea typeface="Arial Narrow"/>
                          <a:cs typeface="Arial Narrow"/>
                        </a:rPr>
                        <a:t>c</a:t>
                      </a:r>
                      <a:r>
                        <a:rPr lang="ca-ES" sz="700" spc="5" dirty="0">
                          <a:effectLst/>
                          <a:latin typeface="Arial Narrow"/>
                          <a:ea typeface="Arial Narrow"/>
                          <a:cs typeface="Arial Narrow"/>
                        </a:rPr>
                        <a:t>re</a:t>
                      </a:r>
                      <a:r>
                        <a:rPr lang="ca-ES" sz="700" dirty="0">
                          <a:effectLst/>
                          <a:latin typeface="Arial Narrow"/>
                          <a:ea typeface="Arial Narrow"/>
                          <a:cs typeface="Arial Narrow"/>
                        </a:rPr>
                        <a:t>s</a:t>
                      </a:r>
                      <a:r>
                        <a:rPr lang="ca-ES" sz="700" spc="-5" dirty="0">
                          <a:effectLst/>
                          <a:latin typeface="Arial Narrow"/>
                          <a:ea typeface="Arial Narrow"/>
                          <a:cs typeface="Arial Narrow"/>
                        </a:rPr>
                        <a:t> </a:t>
                      </a:r>
                      <a:r>
                        <a:rPr lang="ca-ES" sz="700" dirty="0">
                          <a:effectLst/>
                          <a:latin typeface="Arial Narrow"/>
                          <a:ea typeface="Arial Narrow"/>
                          <a:cs typeface="Arial Narrow"/>
                        </a:rPr>
                        <a:t>i di</a:t>
                      </a:r>
                      <a:r>
                        <a:rPr lang="ca-ES" sz="700" spc="-10" dirty="0">
                          <a:effectLst/>
                          <a:latin typeface="Arial Narrow"/>
                          <a:ea typeface="Arial Narrow"/>
                          <a:cs typeface="Arial Narrow"/>
                        </a:rPr>
                        <a:t>v</a:t>
                      </a:r>
                      <a:r>
                        <a:rPr lang="ca-ES" sz="700" dirty="0">
                          <a:effectLst/>
                          <a:latin typeface="Arial Narrow"/>
                          <a:ea typeface="Arial Narrow"/>
                          <a:cs typeface="Arial Narrow"/>
                        </a:rPr>
                        <a:t>e</a:t>
                      </a:r>
                      <a:r>
                        <a:rPr lang="ca-ES" sz="700" spc="5" dirty="0">
                          <a:effectLst/>
                          <a:latin typeface="Arial Narrow"/>
                          <a:ea typeface="Arial Narrow"/>
                          <a:cs typeface="Arial Narrow"/>
                        </a:rPr>
                        <a:t>n</a:t>
                      </a:r>
                      <a:r>
                        <a:rPr lang="ca-ES" sz="700" dirty="0">
                          <a:effectLst/>
                          <a:latin typeface="Arial Narrow"/>
                          <a:ea typeface="Arial Narrow"/>
                          <a:cs typeface="Arial Narrow"/>
                        </a:rPr>
                        <a:t>d</a:t>
                      </a:r>
                      <a:r>
                        <a:rPr lang="ca-ES" sz="700" spc="5" dirty="0">
                          <a:effectLst/>
                          <a:latin typeface="Arial Narrow"/>
                          <a:ea typeface="Arial Narrow"/>
                          <a:cs typeface="Arial Narrow"/>
                        </a:rPr>
                        <a:t>re</a:t>
                      </a:r>
                      <a:r>
                        <a:rPr lang="ca-ES" sz="700" dirty="0">
                          <a:effectLst/>
                          <a:latin typeface="Arial Narrow"/>
                          <a:ea typeface="Arial Narrow"/>
                          <a:cs typeface="Arial Narrow"/>
                        </a:rPr>
                        <a:t>s</a:t>
                      </a:r>
                      <a:r>
                        <a:rPr lang="ca-ES" sz="700" spc="-5" dirty="0">
                          <a:effectLst/>
                          <a:latin typeface="Arial Narrow"/>
                          <a:ea typeface="Arial Narrow"/>
                          <a:cs typeface="Arial Narrow"/>
                        </a:rPr>
                        <a:t> </a:t>
                      </a:r>
                      <a:r>
                        <a:rPr lang="ca-ES" sz="700" dirty="0">
                          <a:effectLst/>
                          <a:latin typeface="Arial Narrow"/>
                          <a:ea typeface="Arial Narrow"/>
                          <a:cs typeface="Arial Narrow"/>
                        </a:rPr>
                        <a:t>de</a:t>
                      </a:r>
                      <a:endParaRPr lang="ca-ES" sz="800" dirty="0">
                        <a:effectLst/>
                        <a:latin typeface="Calibri"/>
                        <a:ea typeface="Calibri"/>
                        <a:cs typeface="Times New Roman"/>
                      </a:endParaRPr>
                    </a:p>
                    <a:p>
                      <a:pPr marL="90170" algn="ctr">
                        <a:lnSpc>
                          <a:spcPct val="115000"/>
                        </a:lnSpc>
                        <a:spcAft>
                          <a:spcPts val="0"/>
                        </a:spcAft>
                      </a:pPr>
                      <a:r>
                        <a:rPr lang="ca-ES" sz="700" spc="15" dirty="0">
                          <a:effectLst/>
                          <a:latin typeface="Arial Narrow"/>
                          <a:ea typeface="Arial Narrow"/>
                          <a:cs typeface="Arial Narrow"/>
                        </a:rPr>
                        <a:t>0</a:t>
                      </a:r>
                      <a:r>
                        <a:rPr lang="ca-ES" sz="700" spc="5" dirty="0">
                          <a:effectLst/>
                          <a:latin typeface="Arial Narrow"/>
                          <a:ea typeface="Arial Narrow"/>
                          <a:cs typeface="Arial Narrow"/>
                        </a:rPr>
                        <a:t>8:</a:t>
                      </a:r>
                      <a:r>
                        <a:rPr lang="ca-ES" sz="700" spc="15" dirty="0">
                          <a:effectLst/>
                          <a:latin typeface="Arial Narrow"/>
                          <a:ea typeface="Arial Narrow"/>
                          <a:cs typeface="Arial Narrow"/>
                        </a:rPr>
                        <a:t>3</a:t>
                      </a:r>
                      <a:r>
                        <a:rPr lang="ca-ES" sz="700" dirty="0">
                          <a:effectLst/>
                          <a:latin typeface="Arial Narrow"/>
                          <a:ea typeface="Arial Narrow"/>
                          <a:cs typeface="Arial Narrow"/>
                        </a:rPr>
                        <a:t>0 h a </a:t>
                      </a:r>
                      <a:r>
                        <a:rPr lang="ca-ES" sz="700" spc="-35" dirty="0">
                          <a:effectLst/>
                          <a:latin typeface="Arial Narrow"/>
                          <a:ea typeface="Arial Narrow"/>
                          <a:cs typeface="Arial Narrow"/>
                        </a:rPr>
                        <a:t>1</a:t>
                      </a:r>
                      <a:r>
                        <a:rPr lang="ca-ES" sz="700" spc="-10" dirty="0">
                          <a:effectLst/>
                          <a:latin typeface="Arial Narrow"/>
                          <a:ea typeface="Arial Narrow"/>
                          <a:cs typeface="Arial Narrow"/>
                        </a:rPr>
                        <a:t>4</a:t>
                      </a:r>
                      <a:r>
                        <a:rPr lang="ca-ES" sz="700" spc="10" dirty="0">
                          <a:effectLst/>
                          <a:latin typeface="Arial Narrow"/>
                          <a:ea typeface="Arial Narrow"/>
                          <a:cs typeface="Arial Narrow"/>
                        </a:rPr>
                        <a:t>:</a:t>
                      </a:r>
                      <a:r>
                        <a:rPr lang="ca-ES" sz="700" spc="15" dirty="0">
                          <a:effectLst/>
                          <a:latin typeface="Arial Narrow"/>
                          <a:ea typeface="Arial Narrow"/>
                          <a:cs typeface="Arial Narrow"/>
                        </a:rPr>
                        <a:t>3</a:t>
                      </a:r>
                      <a:r>
                        <a:rPr lang="ca-ES" sz="700" dirty="0">
                          <a:effectLst/>
                          <a:latin typeface="Arial Narrow"/>
                          <a:ea typeface="Arial Narrow"/>
                          <a:cs typeface="Arial Narrow"/>
                        </a:rPr>
                        <a:t>0 h </a:t>
                      </a:r>
                      <a:r>
                        <a:rPr lang="ca-ES" sz="700" spc="10" dirty="0">
                          <a:effectLst/>
                          <a:latin typeface="Arial Narrow"/>
                          <a:ea typeface="Arial Narrow"/>
                          <a:cs typeface="Arial Narrow"/>
                        </a:rPr>
                        <a:t>D</a:t>
                      </a:r>
                      <a:r>
                        <a:rPr lang="ca-ES" sz="700" dirty="0">
                          <a:effectLst/>
                          <a:latin typeface="Arial Narrow"/>
                          <a:ea typeface="Arial Narrow"/>
                          <a:cs typeface="Arial Narrow"/>
                        </a:rPr>
                        <a:t>i</a:t>
                      </a:r>
                      <a:r>
                        <a:rPr lang="ca-ES" sz="700" spc="5" dirty="0">
                          <a:effectLst/>
                          <a:latin typeface="Arial Narrow"/>
                          <a:ea typeface="Arial Narrow"/>
                          <a:cs typeface="Arial Narrow"/>
                        </a:rPr>
                        <a:t>jo</a:t>
                      </a:r>
                      <a:r>
                        <a:rPr lang="ca-ES" sz="700" dirty="0">
                          <a:effectLst/>
                          <a:latin typeface="Arial Narrow"/>
                          <a:ea typeface="Arial Narrow"/>
                          <a:cs typeface="Arial Narrow"/>
                        </a:rPr>
                        <a:t>us</a:t>
                      </a:r>
                      <a:r>
                        <a:rPr lang="ca-ES" sz="700" spc="-5" dirty="0">
                          <a:effectLst/>
                          <a:latin typeface="Arial Narrow"/>
                          <a:ea typeface="Arial Narrow"/>
                          <a:cs typeface="Arial Narrow"/>
                        </a:rPr>
                        <a:t> </a:t>
                      </a:r>
                      <a:r>
                        <a:rPr lang="ca-ES" sz="700" dirty="0">
                          <a:effectLst/>
                          <a:latin typeface="Arial Narrow"/>
                          <a:ea typeface="Arial Narrow"/>
                          <a:cs typeface="Arial Narrow"/>
                        </a:rPr>
                        <a:t>de </a:t>
                      </a:r>
                      <a:r>
                        <a:rPr lang="ca-ES" sz="700" spc="15" dirty="0">
                          <a:effectLst/>
                          <a:latin typeface="Arial Narrow"/>
                          <a:ea typeface="Arial Narrow"/>
                          <a:cs typeface="Arial Narrow"/>
                        </a:rPr>
                        <a:t>0</a:t>
                      </a:r>
                      <a:r>
                        <a:rPr lang="ca-ES" sz="700" spc="5" dirty="0">
                          <a:effectLst/>
                          <a:latin typeface="Arial Narrow"/>
                          <a:ea typeface="Arial Narrow"/>
                          <a:cs typeface="Arial Narrow"/>
                        </a:rPr>
                        <a:t>8</a:t>
                      </a:r>
                      <a:r>
                        <a:rPr lang="ca-ES" sz="700" spc="10" dirty="0">
                          <a:effectLst/>
                          <a:latin typeface="Arial Narrow"/>
                          <a:ea typeface="Arial Narrow"/>
                          <a:cs typeface="Arial Narrow"/>
                        </a:rPr>
                        <a:t>:</a:t>
                      </a:r>
                      <a:r>
                        <a:rPr lang="ca-ES" sz="700" spc="15" dirty="0">
                          <a:effectLst/>
                          <a:latin typeface="Arial Narrow"/>
                          <a:ea typeface="Arial Narrow"/>
                          <a:cs typeface="Arial Narrow"/>
                        </a:rPr>
                        <a:t>3</a:t>
                      </a:r>
                      <a:r>
                        <a:rPr lang="ca-ES" sz="700" dirty="0">
                          <a:effectLst/>
                          <a:latin typeface="Arial Narrow"/>
                          <a:ea typeface="Arial Narrow"/>
                          <a:cs typeface="Arial Narrow"/>
                        </a:rPr>
                        <a:t>0 h a </a:t>
                      </a:r>
                      <a:r>
                        <a:rPr lang="ca-ES" sz="700" spc="5" dirty="0">
                          <a:effectLst/>
                          <a:latin typeface="Arial Narrow"/>
                          <a:ea typeface="Arial Narrow"/>
                          <a:cs typeface="Arial Narrow"/>
                        </a:rPr>
                        <a:t>2</a:t>
                      </a:r>
                      <a:r>
                        <a:rPr lang="ca-ES" sz="700" dirty="0">
                          <a:effectLst/>
                          <a:latin typeface="Arial Narrow"/>
                          <a:ea typeface="Arial Narrow"/>
                          <a:cs typeface="Arial Narrow"/>
                        </a:rPr>
                        <a:t>0:00 h</a:t>
                      </a:r>
                      <a:endParaRPr lang="ca-ES" sz="800" dirty="0">
                        <a:effectLst/>
                        <a:latin typeface="Calibri"/>
                        <a:ea typeface="Calibri"/>
                        <a:cs typeface="Times New Roman"/>
                      </a:endParaRPr>
                    </a:p>
                    <a:p>
                      <a:pPr marL="90170" algn="ctr">
                        <a:lnSpc>
                          <a:spcPct val="115000"/>
                        </a:lnSpc>
                        <a:spcAft>
                          <a:spcPts val="0"/>
                        </a:spcAft>
                      </a:pPr>
                      <a:r>
                        <a:rPr lang="ca-ES" sz="700" spc="-30" dirty="0">
                          <a:effectLst/>
                          <a:latin typeface="Arial Narrow"/>
                          <a:ea typeface="Arial Narrow"/>
                          <a:cs typeface="Arial Narrow"/>
                        </a:rPr>
                        <a:t>(</a:t>
                      </a:r>
                      <a:r>
                        <a:rPr lang="ca-ES" sz="700" dirty="0">
                          <a:effectLst/>
                          <a:latin typeface="Arial Narrow"/>
                          <a:ea typeface="Arial Narrow"/>
                          <a:cs typeface="Arial Narrow"/>
                        </a:rPr>
                        <a:t>úl</a:t>
                      </a:r>
                      <a:r>
                        <a:rPr lang="ca-ES" sz="700" spc="5" dirty="0">
                          <a:effectLst/>
                          <a:latin typeface="Arial Narrow"/>
                          <a:ea typeface="Arial Narrow"/>
                          <a:cs typeface="Arial Narrow"/>
                        </a:rPr>
                        <a:t>t</a:t>
                      </a:r>
                      <a:r>
                        <a:rPr lang="ca-ES" sz="700" dirty="0">
                          <a:effectLst/>
                          <a:latin typeface="Arial Narrow"/>
                          <a:ea typeface="Arial Narrow"/>
                          <a:cs typeface="Arial Narrow"/>
                        </a:rPr>
                        <a:t>im</a:t>
                      </a:r>
                      <a:r>
                        <a:rPr lang="ca-ES" sz="700" spc="-5" dirty="0">
                          <a:effectLst/>
                          <a:latin typeface="Arial Narrow"/>
                          <a:ea typeface="Arial Narrow"/>
                          <a:cs typeface="Arial Narrow"/>
                        </a:rPr>
                        <a:t> </a:t>
                      </a:r>
                      <a:r>
                        <a:rPr lang="ca-ES" sz="700" dirty="0">
                          <a:effectLst/>
                          <a:latin typeface="Arial Narrow"/>
                          <a:ea typeface="Arial Narrow"/>
                          <a:cs typeface="Arial Narrow"/>
                        </a:rPr>
                        <a:t>t</a:t>
                      </a:r>
                      <a:r>
                        <a:rPr lang="ca-ES" sz="700" spc="5" dirty="0">
                          <a:effectLst/>
                          <a:latin typeface="Arial Narrow"/>
                          <a:ea typeface="Arial Narrow"/>
                          <a:cs typeface="Arial Narrow"/>
                        </a:rPr>
                        <a:t>o</a:t>
                      </a:r>
                      <a:r>
                        <a:rPr lang="ca-ES" sz="700" spc="15" dirty="0">
                          <a:effectLst/>
                          <a:latin typeface="Arial Narrow"/>
                          <a:ea typeface="Arial Narrow"/>
                          <a:cs typeface="Arial Narrow"/>
                        </a:rPr>
                        <a:t>r</a:t>
                      </a:r>
                      <a:r>
                        <a:rPr lang="ca-ES" sz="700" dirty="0">
                          <a:effectLst/>
                          <a:latin typeface="Arial Narrow"/>
                          <a:ea typeface="Arial Narrow"/>
                          <a:cs typeface="Arial Narrow"/>
                        </a:rPr>
                        <a:t>n</a:t>
                      </a:r>
                      <a:r>
                        <a:rPr lang="ca-ES" sz="700" spc="-5" dirty="0">
                          <a:effectLst/>
                          <a:latin typeface="Arial Narrow"/>
                          <a:ea typeface="Arial Narrow"/>
                          <a:cs typeface="Arial Narrow"/>
                        </a:rPr>
                        <a:t> </a:t>
                      </a:r>
                      <a:r>
                        <a:rPr lang="ca-ES" sz="700" dirty="0">
                          <a:effectLst/>
                          <a:latin typeface="Arial Narrow"/>
                          <a:ea typeface="Arial Narrow"/>
                          <a:cs typeface="Arial Narrow"/>
                        </a:rPr>
                        <a:t>a </a:t>
                      </a:r>
                      <a:r>
                        <a:rPr lang="ca-ES" sz="700" spc="5" dirty="0">
                          <a:effectLst/>
                          <a:latin typeface="Arial Narrow"/>
                          <a:ea typeface="Arial Narrow"/>
                          <a:cs typeface="Arial Narrow"/>
                        </a:rPr>
                        <a:t>le</a:t>
                      </a:r>
                      <a:r>
                        <a:rPr lang="ca-ES" sz="700" dirty="0">
                          <a:effectLst/>
                          <a:latin typeface="Arial Narrow"/>
                          <a:ea typeface="Arial Narrow"/>
                          <a:cs typeface="Arial Narrow"/>
                        </a:rPr>
                        <a:t>s </a:t>
                      </a:r>
                      <a:r>
                        <a:rPr lang="ca-ES" sz="700" spc="-25" dirty="0">
                          <a:effectLst/>
                          <a:latin typeface="Arial Narrow"/>
                          <a:ea typeface="Arial Narrow"/>
                          <a:cs typeface="Arial Narrow"/>
                        </a:rPr>
                        <a:t>1</a:t>
                      </a:r>
                      <a:r>
                        <a:rPr lang="ca-ES" sz="700" spc="-5" dirty="0">
                          <a:effectLst/>
                          <a:latin typeface="Arial Narrow"/>
                          <a:ea typeface="Arial Narrow"/>
                          <a:cs typeface="Arial Narrow"/>
                        </a:rPr>
                        <a:t>9</a:t>
                      </a:r>
                      <a:r>
                        <a:rPr lang="ca-ES" sz="700" spc="10" dirty="0">
                          <a:effectLst/>
                          <a:latin typeface="Arial Narrow"/>
                          <a:ea typeface="Arial Narrow"/>
                          <a:cs typeface="Arial Narrow"/>
                        </a:rPr>
                        <a:t>:</a:t>
                      </a:r>
                      <a:r>
                        <a:rPr lang="ca-ES" sz="700" spc="15" dirty="0">
                          <a:effectLst/>
                          <a:latin typeface="Arial Narrow"/>
                          <a:ea typeface="Arial Narrow"/>
                          <a:cs typeface="Arial Narrow"/>
                        </a:rPr>
                        <a:t>3</a:t>
                      </a:r>
                      <a:r>
                        <a:rPr lang="ca-ES" sz="700" dirty="0">
                          <a:effectLst/>
                          <a:latin typeface="Arial Narrow"/>
                          <a:ea typeface="Arial Narrow"/>
                          <a:cs typeface="Arial Narrow"/>
                        </a:rPr>
                        <a:t>0 </a:t>
                      </a:r>
                      <a:r>
                        <a:rPr lang="ca-ES" sz="700" spc="-35" dirty="0">
                          <a:effectLst/>
                          <a:latin typeface="Arial Narrow"/>
                          <a:ea typeface="Arial Narrow"/>
                          <a:cs typeface="Arial Narrow"/>
                        </a:rPr>
                        <a:t>h</a:t>
                      </a:r>
                      <a:r>
                        <a:rPr lang="ca-ES" sz="700" dirty="0">
                          <a:effectLst/>
                          <a:latin typeface="Arial Narrow"/>
                          <a:ea typeface="Arial Narrow"/>
                          <a:cs typeface="Arial Narrow"/>
                        </a:rPr>
                        <a:t>)</a:t>
                      </a:r>
                      <a:endParaRPr lang="ca-ES" sz="800" dirty="0">
                        <a:effectLst/>
                        <a:latin typeface="Calibri"/>
                        <a:ea typeface="Calibri"/>
                        <a:cs typeface="Times New Roman"/>
                      </a:endParaRPr>
                    </a:p>
                  </a:txBody>
                  <a:tcPr marL="0" marR="0" marT="0" marB="0" anchor="ctr">
                    <a:lnL w="12700" cap="flat" cmpd="sng" algn="ctr">
                      <a:solidFill>
                        <a:srgbClr val="4F6228"/>
                      </a:solidFill>
                      <a:prstDash val="solid"/>
                      <a:round/>
                      <a:headEnd type="none" w="med" len="med"/>
                      <a:tailEnd type="none" w="med" len="med"/>
                    </a:lnL>
                    <a:lnR w="12700" cap="flat" cmpd="sng" algn="ctr">
                      <a:solidFill>
                        <a:srgbClr val="4F6228"/>
                      </a:solidFill>
                      <a:prstDash val="solid"/>
                      <a:round/>
                      <a:headEnd type="none" w="med" len="med"/>
                      <a:tailEnd type="none" w="med" len="med"/>
                    </a:lnR>
                    <a:lnT w="12700" cap="flat" cmpd="sng" algn="ctr">
                      <a:solidFill>
                        <a:srgbClr val="4F6228"/>
                      </a:solidFill>
                      <a:prstDash val="solid"/>
                      <a:round/>
                      <a:headEnd type="none" w="med" len="med"/>
                      <a:tailEnd type="none" w="med" len="med"/>
                    </a:lnT>
                    <a:lnB w="12700" cap="flat" cmpd="sng" algn="ctr">
                      <a:solidFill>
                        <a:srgbClr val="4F6228"/>
                      </a:solidFill>
                      <a:prstDash val="solid"/>
                      <a:round/>
                      <a:headEnd type="none" w="med" len="med"/>
                      <a:tailEnd type="none" w="med" len="med"/>
                    </a:lnB>
                  </a:tcPr>
                </a:tc>
              </a:tr>
              <a:tr h="251269">
                <a:tc>
                  <a:txBody>
                    <a:bodyPr/>
                    <a:lstStyle/>
                    <a:p>
                      <a:pPr marL="91440">
                        <a:lnSpc>
                          <a:spcPct val="115000"/>
                        </a:lnSpc>
                        <a:spcAft>
                          <a:spcPts val="0"/>
                        </a:spcAft>
                      </a:pPr>
                      <a:r>
                        <a:rPr lang="ca-ES" sz="700" spc="-10">
                          <a:effectLst/>
                          <a:latin typeface="Arial Narrow"/>
                          <a:ea typeface="Arial Narrow"/>
                          <a:cs typeface="Arial Narrow"/>
                        </a:rPr>
                        <a:t>OA</a:t>
                      </a:r>
                      <a:r>
                        <a:rPr lang="ca-ES" sz="700">
                          <a:effectLst/>
                          <a:latin typeface="Arial Narrow"/>
                          <a:ea typeface="Arial Narrow"/>
                          <a:cs typeface="Arial Narrow"/>
                        </a:rPr>
                        <a:t>C</a:t>
                      </a:r>
                      <a:r>
                        <a:rPr lang="ca-ES" sz="700" spc="-10">
                          <a:effectLst/>
                          <a:latin typeface="Arial Narrow"/>
                          <a:ea typeface="Arial Narrow"/>
                          <a:cs typeface="Arial Narrow"/>
                        </a:rPr>
                        <a:t> </a:t>
                      </a:r>
                      <a:r>
                        <a:rPr lang="ca-ES" sz="700" spc="10">
                          <a:effectLst/>
                          <a:latin typeface="Arial Narrow"/>
                          <a:ea typeface="Arial Narrow"/>
                          <a:cs typeface="Arial Narrow"/>
                        </a:rPr>
                        <a:t>D</a:t>
                      </a:r>
                      <a:r>
                        <a:rPr lang="ca-ES" sz="700">
                          <a:effectLst/>
                          <a:latin typeface="Arial Narrow"/>
                          <a:ea typeface="Arial Narrow"/>
                          <a:cs typeface="Arial Narrow"/>
                        </a:rPr>
                        <a:t>is</a:t>
                      </a:r>
                      <a:r>
                        <a:rPr lang="ca-ES" sz="700" spc="5">
                          <a:effectLst/>
                          <a:latin typeface="Arial Narrow"/>
                          <a:ea typeface="Arial Narrow"/>
                          <a:cs typeface="Arial Narrow"/>
                        </a:rPr>
                        <a:t>t</a:t>
                      </a:r>
                      <a:r>
                        <a:rPr lang="ca-ES" sz="700" spc="15">
                          <a:effectLst/>
                          <a:latin typeface="Arial Narrow"/>
                          <a:ea typeface="Arial Narrow"/>
                          <a:cs typeface="Arial Narrow"/>
                        </a:rPr>
                        <a:t>r</a:t>
                      </a:r>
                      <a:r>
                        <a:rPr lang="ca-ES" sz="700" spc="5">
                          <a:effectLst/>
                          <a:latin typeface="Arial Narrow"/>
                          <a:ea typeface="Arial Narrow"/>
                          <a:cs typeface="Arial Narrow"/>
                        </a:rPr>
                        <a:t>i</a:t>
                      </a:r>
                      <a:r>
                        <a:rPr lang="ca-ES" sz="700" spc="10">
                          <a:effectLst/>
                          <a:latin typeface="Arial Narrow"/>
                          <a:ea typeface="Arial Narrow"/>
                          <a:cs typeface="Arial Narrow"/>
                        </a:rPr>
                        <a:t>c</a:t>
                      </a:r>
                      <a:r>
                        <a:rPr lang="ca-ES" sz="700">
                          <a:effectLst/>
                          <a:latin typeface="Arial Narrow"/>
                          <a:ea typeface="Arial Narrow"/>
                          <a:cs typeface="Arial Narrow"/>
                        </a:rPr>
                        <a:t>te</a:t>
                      </a:r>
                      <a:r>
                        <a:rPr lang="ca-ES" sz="700" spc="-10">
                          <a:effectLst/>
                          <a:latin typeface="Arial Narrow"/>
                          <a:ea typeface="Arial Narrow"/>
                          <a:cs typeface="Arial Narrow"/>
                        </a:rPr>
                        <a:t> </a:t>
                      </a:r>
                      <a:r>
                        <a:rPr lang="ca-ES" sz="700">
                          <a:effectLst/>
                          <a:latin typeface="Arial Narrow"/>
                          <a:ea typeface="Arial Narrow"/>
                          <a:cs typeface="Arial Narrow"/>
                        </a:rPr>
                        <a:t>de </a:t>
                      </a:r>
                      <a:r>
                        <a:rPr lang="ca-ES" sz="700" spc="10">
                          <a:effectLst/>
                          <a:latin typeface="Arial Narrow"/>
                          <a:ea typeface="Arial Narrow"/>
                          <a:cs typeface="Arial Narrow"/>
                        </a:rPr>
                        <a:t>l</a:t>
                      </a:r>
                      <a:r>
                        <a:rPr lang="ca-ES" sz="700" spc="15">
                          <a:effectLst/>
                          <a:latin typeface="Arial Narrow"/>
                          <a:ea typeface="Arial Narrow"/>
                          <a:cs typeface="Arial Narrow"/>
                        </a:rPr>
                        <a:t>’</a:t>
                      </a:r>
                      <a:r>
                        <a:rPr lang="ca-ES" sz="700" spc="-5">
                          <a:effectLst/>
                          <a:latin typeface="Arial Narrow"/>
                          <a:ea typeface="Arial Narrow"/>
                          <a:cs typeface="Arial Narrow"/>
                        </a:rPr>
                        <a:t>E</a:t>
                      </a:r>
                      <a:r>
                        <a:rPr lang="ca-ES" sz="700" spc="5">
                          <a:effectLst/>
                          <a:latin typeface="Arial Narrow"/>
                          <a:ea typeface="Arial Narrow"/>
                          <a:cs typeface="Arial Narrow"/>
                        </a:rPr>
                        <a:t>i</a:t>
                      </a:r>
                      <a:r>
                        <a:rPr lang="ca-ES" sz="700">
                          <a:effectLst/>
                          <a:latin typeface="Arial Narrow"/>
                          <a:ea typeface="Arial Narrow"/>
                          <a:cs typeface="Arial Narrow"/>
                        </a:rPr>
                        <a:t>xa</a:t>
                      </a:r>
                      <a:r>
                        <a:rPr lang="ca-ES" sz="700" spc="5">
                          <a:effectLst/>
                          <a:latin typeface="Arial Narrow"/>
                          <a:ea typeface="Arial Narrow"/>
                          <a:cs typeface="Arial Narrow"/>
                        </a:rPr>
                        <a:t>mpl</a:t>
                      </a:r>
                      <a:r>
                        <a:rPr lang="ca-ES" sz="700">
                          <a:effectLst/>
                          <a:latin typeface="Arial Narrow"/>
                          <a:ea typeface="Arial Narrow"/>
                          <a:cs typeface="Arial Narrow"/>
                        </a:rPr>
                        <a:t>e</a:t>
                      </a:r>
                      <a:endParaRPr lang="ca-ES" sz="800">
                        <a:effectLst/>
                        <a:latin typeface="Calibri"/>
                        <a:ea typeface="Calibri"/>
                        <a:cs typeface="Times New Roman"/>
                      </a:endParaRPr>
                    </a:p>
                  </a:txBody>
                  <a:tcPr marL="0" marR="0" marT="0" marB="0" anchor="ctr">
                    <a:lnL w="12700" cap="flat" cmpd="sng" algn="ctr">
                      <a:solidFill>
                        <a:srgbClr val="4F6228"/>
                      </a:solidFill>
                      <a:prstDash val="solid"/>
                      <a:round/>
                      <a:headEnd type="none" w="med" len="med"/>
                      <a:tailEnd type="none" w="med" len="med"/>
                    </a:lnL>
                    <a:lnR w="12700" cap="flat" cmpd="sng" algn="ctr">
                      <a:solidFill>
                        <a:srgbClr val="4F6228"/>
                      </a:solidFill>
                      <a:prstDash val="solid"/>
                      <a:round/>
                      <a:headEnd type="none" w="med" len="med"/>
                      <a:tailEnd type="none" w="med" len="med"/>
                    </a:lnR>
                    <a:lnT w="12700" cap="flat" cmpd="sng" algn="ctr">
                      <a:solidFill>
                        <a:srgbClr val="4F6228"/>
                      </a:solidFill>
                      <a:prstDash val="solid"/>
                      <a:round/>
                      <a:headEnd type="none" w="med" len="med"/>
                      <a:tailEnd type="none" w="med" len="med"/>
                    </a:lnT>
                    <a:lnB w="12700" cap="flat" cmpd="sng" algn="ctr">
                      <a:solidFill>
                        <a:srgbClr val="4F6228"/>
                      </a:solidFill>
                      <a:prstDash val="solid"/>
                      <a:round/>
                      <a:headEnd type="none" w="med" len="med"/>
                      <a:tailEnd type="none" w="med" len="med"/>
                    </a:lnB>
                  </a:tcPr>
                </a:tc>
                <a:tc>
                  <a:txBody>
                    <a:bodyPr/>
                    <a:lstStyle/>
                    <a:p>
                      <a:pPr marL="91440">
                        <a:lnSpc>
                          <a:spcPct val="115000"/>
                        </a:lnSpc>
                        <a:spcAft>
                          <a:spcPts val="0"/>
                        </a:spcAft>
                      </a:pPr>
                      <a:r>
                        <a:rPr lang="ca-ES" sz="700" spc="-5">
                          <a:effectLst/>
                          <a:latin typeface="Arial Narrow"/>
                          <a:ea typeface="Arial Narrow"/>
                          <a:cs typeface="Arial Narrow"/>
                        </a:rPr>
                        <a:t>C</a:t>
                      </a:r>
                      <a:r>
                        <a:rPr lang="ca-ES" sz="700">
                          <a:effectLst/>
                          <a:latin typeface="Arial Narrow"/>
                          <a:ea typeface="Arial Narrow"/>
                          <a:cs typeface="Arial Narrow"/>
                        </a:rPr>
                        <a:t>.</a:t>
                      </a:r>
                      <a:r>
                        <a:rPr lang="ca-ES" sz="700" spc="-5">
                          <a:effectLst/>
                          <a:latin typeface="Arial Narrow"/>
                          <a:ea typeface="Arial Narrow"/>
                          <a:cs typeface="Arial Narrow"/>
                        </a:rPr>
                        <a:t> </a:t>
                      </a:r>
                      <a:r>
                        <a:rPr lang="ca-ES" sz="700" spc="15">
                          <a:effectLst/>
                          <a:latin typeface="Arial Narrow"/>
                          <a:ea typeface="Arial Narrow"/>
                          <a:cs typeface="Arial Narrow"/>
                        </a:rPr>
                        <a:t>A</a:t>
                      </a:r>
                      <a:r>
                        <a:rPr lang="ca-ES" sz="700" spc="5">
                          <a:effectLst/>
                          <a:latin typeface="Arial Narrow"/>
                          <a:ea typeface="Arial Narrow"/>
                          <a:cs typeface="Arial Narrow"/>
                        </a:rPr>
                        <a:t>r</a:t>
                      </a:r>
                      <a:r>
                        <a:rPr lang="ca-ES" sz="700">
                          <a:effectLst/>
                          <a:latin typeface="Arial Narrow"/>
                          <a:ea typeface="Arial Narrow"/>
                          <a:cs typeface="Arial Narrow"/>
                        </a:rPr>
                        <a:t>a</a:t>
                      </a:r>
                      <a:r>
                        <a:rPr lang="ca-ES" sz="700" spc="5">
                          <a:effectLst/>
                          <a:latin typeface="Arial Narrow"/>
                          <a:ea typeface="Arial Narrow"/>
                          <a:cs typeface="Arial Narrow"/>
                        </a:rPr>
                        <a:t>g</a:t>
                      </a:r>
                      <a:r>
                        <a:rPr lang="ca-ES" sz="700" spc="-15">
                          <a:effectLst/>
                          <a:latin typeface="Arial Narrow"/>
                          <a:ea typeface="Arial Narrow"/>
                          <a:cs typeface="Arial Narrow"/>
                        </a:rPr>
                        <a:t>ó</a:t>
                      </a:r>
                      <a:r>
                        <a:rPr lang="ca-ES" sz="700">
                          <a:effectLst/>
                          <a:latin typeface="Arial Narrow"/>
                          <a:ea typeface="Arial Narrow"/>
                          <a:cs typeface="Arial Narrow"/>
                        </a:rPr>
                        <a:t>,</a:t>
                      </a:r>
                      <a:r>
                        <a:rPr lang="ca-ES" sz="700" spc="-10">
                          <a:effectLst/>
                          <a:latin typeface="Arial Narrow"/>
                          <a:ea typeface="Arial Narrow"/>
                          <a:cs typeface="Arial Narrow"/>
                        </a:rPr>
                        <a:t> </a:t>
                      </a:r>
                      <a:r>
                        <a:rPr lang="ca-ES" sz="700">
                          <a:effectLst/>
                          <a:latin typeface="Arial Narrow"/>
                          <a:ea typeface="Arial Narrow"/>
                          <a:cs typeface="Arial Narrow"/>
                        </a:rPr>
                        <a:t>328</a:t>
                      </a:r>
                      <a:endParaRPr lang="ca-ES" sz="800">
                        <a:effectLst/>
                        <a:latin typeface="Calibri"/>
                        <a:ea typeface="Calibri"/>
                        <a:cs typeface="Times New Roman"/>
                      </a:endParaRPr>
                    </a:p>
                  </a:txBody>
                  <a:tcPr marL="0" marR="0" marT="0" marB="0" anchor="ctr">
                    <a:lnL w="12700" cap="flat" cmpd="sng" algn="ctr">
                      <a:solidFill>
                        <a:srgbClr val="4F6228"/>
                      </a:solidFill>
                      <a:prstDash val="solid"/>
                      <a:round/>
                      <a:headEnd type="none" w="med" len="med"/>
                      <a:tailEnd type="none" w="med" len="med"/>
                    </a:lnL>
                    <a:lnR w="12700" cap="flat" cmpd="sng" algn="ctr">
                      <a:solidFill>
                        <a:srgbClr val="4F6228"/>
                      </a:solidFill>
                      <a:prstDash val="solid"/>
                      <a:round/>
                      <a:headEnd type="none" w="med" len="med"/>
                      <a:tailEnd type="none" w="med" len="med"/>
                    </a:lnR>
                    <a:lnT w="12700" cap="flat" cmpd="sng" algn="ctr">
                      <a:solidFill>
                        <a:srgbClr val="4F6228"/>
                      </a:solidFill>
                      <a:prstDash val="solid"/>
                      <a:round/>
                      <a:headEnd type="none" w="med" len="med"/>
                      <a:tailEnd type="none" w="med" len="med"/>
                    </a:lnT>
                    <a:lnB w="12700" cap="flat" cmpd="sng" algn="ctr">
                      <a:solidFill>
                        <a:srgbClr val="4F6228"/>
                      </a:solidFill>
                      <a:prstDash val="solid"/>
                      <a:round/>
                      <a:headEnd type="none" w="med" len="med"/>
                      <a:tailEnd type="none" w="med" len="med"/>
                    </a:lnB>
                  </a:tcPr>
                </a:tc>
                <a:tc vMerge="1">
                  <a:txBody>
                    <a:bodyPr/>
                    <a:lstStyle/>
                    <a:p>
                      <a:endParaRPr lang="ca-ES"/>
                    </a:p>
                  </a:txBody>
                  <a:tcPr/>
                </a:tc>
              </a:tr>
              <a:tr h="248601">
                <a:tc>
                  <a:txBody>
                    <a:bodyPr/>
                    <a:lstStyle/>
                    <a:p>
                      <a:pPr marL="91440">
                        <a:lnSpc>
                          <a:spcPct val="115000"/>
                        </a:lnSpc>
                        <a:spcAft>
                          <a:spcPts val="0"/>
                        </a:spcAft>
                      </a:pPr>
                      <a:r>
                        <a:rPr lang="ca-ES" sz="700" spc="-10">
                          <a:effectLst/>
                          <a:latin typeface="Arial Narrow"/>
                          <a:ea typeface="Arial Narrow"/>
                          <a:cs typeface="Arial Narrow"/>
                        </a:rPr>
                        <a:t>OA</a:t>
                      </a:r>
                      <a:r>
                        <a:rPr lang="ca-ES" sz="700">
                          <a:effectLst/>
                          <a:latin typeface="Arial Narrow"/>
                          <a:ea typeface="Arial Narrow"/>
                          <a:cs typeface="Arial Narrow"/>
                        </a:rPr>
                        <a:t>C</a:t>
                      </a:r>
                      <a:r>
                        <a:rPr lang="ca-ES" sz="700" spc="-10">
                          <a:effectLst/>
                          <a:latin typeface="Arial Narrow"/>
                          <a:ea typeface="Arial Narrow"/>
                          <a:cs typeface="Arial Narrow"/>
                        </a:rPr>
                        <a:t> </a:t>
                      </a:r>
                      <a:r>
                        <a:rPr lang="ca-ES" sz="700" spc="10">
                          <a:effectLst/>
                          <a:latin typeface="Arial Narrow"/>
                          <a:ea typeface="Arial Narrow"/>
                          <a:cs typeface="Arial Narrow"/>
                        </a:rPr>
                        <a:t>D</a:t>
                      </a:r>
                      <a:r>
                        <a:rPr lang="ca-ES" sz="700">
                          <a:effectLst/>
                          <a:latin typeface="Arial Narrow"/>
                          <a:ea typeface="Arial Narrow"/>
                          <a:cs typeface="Arial Narrow"/>
                        </a:rPr>
                        <a:t>is</a:t>
                      </a:r>
                      <a:r>
                        <a:rPr lang="ca-ES" sz="700" spc="5">
                          <a:effectLst/>
                          <a:latin typeface="Arial Narrow"/>
                          <a:ea typeface="Arial Narrow"/>
                          <a:cs typeface="Arial Narrow"/>
                        </a:rPr>
                        <a:t>t</a:t>
                      </a:r>
                      <a:r>
                        <a:rPr lang="ca-ES" sz="700" spc="15">
                          <a:effectLst/>
                          <a:latin typeface="Arial Narrow"/>
                          <a:ea typeface="Arial Narrow"/>
                          <a:cs typeface="Arial Narrow"/>
                        </a:rPr>
                        <a:t>r</a:t>
                      </a:r>
                      <a:r>
                        <a:rPr lang="ca-ES" sz="700" spc="5">
                          <a:effectLst/>
                          <a:latin typeface="Arial Narrow"/>
                          <a:ea typeface="Arial Narrow"/>
                          <a:cs typeface="Arial Narrow"/>
                        </a:rPr>
                        <a:t>i</a:t>
                      </a:r>
                      <a:r>
                        <a:rPr lang="ca-ES" sz="700" spc="10">
                          <a:effectLst/>
                          <a:latin typeface="Arial Narrow"/>
                          <a:ea typeface="Arial Narrow"/>
                          <a:cs typeface="Arial Narrow"/>
                        </a:rPr>
                        <a:t>c</a:t>
                      </a:r>
                      <a:r>
                        <a:rPr lang="ca-ES" sz="700">
                          <a:effectLst/>
                          <a:latin typeface="Arial Narrow"/>
                          <a:ea typeface="Arial Narrow"/>
                          <a:cs typeface="Arial Narrow"/>
                        </a:rPr>
                        <a:t>te</a:t>
                      </a:r>
                      <a:r>
                        <a:rPr lang="ca-ES" sz="700" spc="-10">
                          <a:effectLst/>
                          <a:latin typeface="Arial Narrow"/>
                          <a:ea typeface="Arial Narrow"/>
                          <a:cs typeface="Arial Narrow"/>
                        </a:rPr>
                        <a:t> </a:t>
                      </a:r>
                      <a:r>
                        <a:rPr lang="ca-ES" sz="700">
                          <a:effectLst/>
                          <a:latin typeface="Arial Narrow"/>
                          <a:ea typeface="Arial Narrow"/>
                          <a:cs typeface="Arial Narrow"/>
                        </a:rPr>
                        <a:t>de </a:t>
                      </a:r>
                      <a:r>
                        <a:rPr lang="ca-ES" sz="700" spc="5">
                          <a:effectLst/>
                          <a:latin typeface="Arial Narrow"/>
                          <a:ea typeface="Arial Narrow"/>
                          <a:cs typeface="Arial Narrow"/>
                        </a:rPr>
                        <a:t>S</a:t>
                      </a:r>
                      <a:r>
                        <a:rPr lang="ca-ES" sz="700">
                          <a:effectLst/>
                          <a:latin typeface="Arial Narrow"/>
                          <a:ea typeface="Arial Narrow"/>
                          <a:cs typeface="Arial Narrow"/>
                        </a:rPr>
                        <a:t>a</a:t>
                      </a:r>
                      <a:r>
                        <a:rPr lang="ca-ES" sz="700" spc="-5">
                          <a:effectLst/>
                          <a:latin typeface="Arial Narrow"/>
                          <a:ea typeface="Arial Narrow"/>
                          <a:cs typeface="Arial Narrow"/>
                        </a:rPr>
                        <a:t>n</a:t>
                      </a:r>
                      <a:r>
                        <a:rPr lang="ca-ES" sz="700" spc="10">
                          <a:effectLst/>
                          <a:latin typeface="Arial Narrow"/>
                          <a:ea typeface="Arial Narrow"/>
                          <a:cs typeface="Arial Narrow"/>
                        </a:rPr>
                        <a:t>t</a:t>
                      </a:r>
                      <a:r>
                        <a:rPr lang="ca-ES" sz="700" spc="15">
                          <a:effectLst/>
                          <a:latin typeface="Arial Narrow"/>
                          <a:ea typeface="Arial Narrow"/>
                          <a:cs typeface="Arial Narrow"/>
                        </a:rPr>
                        <a:t>s</a:t>
                      </a:r>
                      <a:r>
                        <a:rPr lang="ca-ES" sz="700" spc="30">
                          <a:effectLst/>
                          <a:latin typeface="Arial Narrow"/>
                          <a:ea typeface="Arial Narrow"/>
                          <a:cs typeface="Arial Narrow"/>
                        </a:rPr>
                        <a:t>-</a:t>
                      </a:r>
                      <a:r>
                        <a:rPr lang="ca-ES" sz="700" spc="15">
                          <a:effectLst/>
                          <a:latin typeface="Arial Narrow"/>
                          <a:ea typeface="Arial Narrow"/>
                          <a:cs typeface="Arial Narrow"/>
                        </a:rPr>
                        <a:t>M</a:t>
                      </a:r>
                      <a:r>
                        <a:rPr lang="ca-ES" sz="700" spc="5">
                          <a:effectLst/>
                          <a:latin typeface="Arial Narrow"/>
                          <a:ea typeface="Arial Narrow"/>
                          <a:cs typeface="Arial Narrow"/>
                        </a:rPr>
                        <a:t>o</a:t>
                      </a:r>
                      <a:r>
                        <a:rPr lang="ca-ES" sz="700" spc="-5">
                          <a:effectLst/>
                          <a:latin typeface="Arial Narrow"/>
                          <a:ea typeface="Arial Narrow"/>
                          <a:cs typeface="Arial Narrow"/>
                        </a:rPr>
                        <a:t>n</a:t>
                      </a:r>
                      <a:r>
                        <a:rPr lang="ca-ES" sz="700" spc="10">
                          <a:effectLst/>
                          <a:latin typeface="Arial Narrow"/>
                          <a:ea typeface="Arial Narrow"/>
                          <a:cs typeface="Arial Narrow"/>
                        </a:rPr>
                        <a:t>t</a:t>
                      </a:r>
                      <a:r>
                        <a:rPr lang="ca-ES" sz="700">
                          <a:effectLst/>
                          <a:latin typeface="Arial Narrow"/>
                          <a:ea typeface="Arial Narrow"/>
                          <a:cs typeface="Arial Narrow"/>
                        </a:rPr>
                        <a:t>j</a:t>
                      </a:r>
                      <a:r>
                        <a:rPr lang="ca-ES" sz="700" spc="-15">
                          <a:effectLst/>
                          <a:latin typeface="Arial Narrow"/>
                          <a:ea typeface="Arial Narrow"/>
                          <a:cs typeface="Arial Narrow"/>
                        </a:rPr>
                        <a:t>u</a:t>
                      </a:r>
                      <a:r>
                        <a:rPr lang="ca-ES" sz="700" spc="-10">
                          <a:effectLst/>
                          <a:latin typeface="Arial Narrow"/>
                          <a:ea typeface="Arial Narrow"/>
                          <a:cs typeface="Arial Narrow"/>
                        </a:rPr>
                        <a:t>ï</a:t>
                      </a:r>
                      <a:r>
                        <a:rPr lang="ca-ES" sz="700">
                          <a:effectLst/>
                          <a:latin typeface="Arial Narrow"/>
                          <a:ea typeface="Arial Narrow"/>
                          <a:cs typeface="Arial Narrow"/>
                        </a:rPr>
                        <a:t>c</a:t>
                      </a:r>
                      <a:endParaRPr lang="ca-ES" sz="800">
                        <a:effectLst/>
                        <a:latin typeface="Calibri"/>
                        <a:ea typeface="Calibri"/>
                        <a:cs typeface="Times New Roman"/>
                      </a:endParaRPr>
                    </a:p>
                  </a:txBody>
                  <a:tcPr marL="0" marR="0" marT="0" marB="0" anchor="ctr">
                    <a:lnL w="12700" cap="flat" cmpd="sng" algn="ctr">
                      <a:solidFill>
                        <a:srgbClr val="4F6228"/>
                      </a:solidFill>
                      <a:prstDash val="solid"/>
                      <a:round/>
                      <a:headEnd type="none" w="med" len="med"/>
                      <a:tailEnd type="none" w="med" len="med"/>
                    </a:lnL>
                    <a:lnR w="12700" cap="flat" cmpd="sng" algn="ctr">
                      <a:solidFill>
                        <a:srgbClr val="4F6228"/>
                      </a:solidFill>
                      <a:prstDash val="solid"/>
                      <a:round/>
                      <a:headEnd type="none" w="med" len="med"/>
                      <a:tailEnd type="none" w="med" len="med"/>
                    </a:lnR>
                    <a:lnT w="12700" cap="flat" cmpd="sng" algn="ctr">
                      <a:solidFill>
                        <a:srgbClr val="4F6228"/>
                      </a:solidFill>
                      <a:prstDash val="solid"/>
                      <a:round/>
                      <a:headEnd type="none" w="med" len="med"/>
                      <a:tailEnd type="none" w="med" len="med"/>
                    </a:lnT>
                    <a:lnB w="12700" cap="flat" cmpd="sng" algn="ctr">
                      <a:solidFill>
                        <a:srgbClr val="4F6228"/>
                      </a:solidFill>
                      <a:prstDash val="solid"/>
                      <a:round/>
                      <a:headEnd type="none" w="med" len="med"/>
                      <a:tailEnd type="none" w="med" len="med"/>
                    </a:lnB>
                  </a:tcPr>
                </a:tc>
                <a:tc>
                  <a:txBody>
                    <a:bodyPr/>
                    <a:lstStyle/>
                    <a:p>
                      <a:pPr marL="91440">
                        <a:lnSpc>
                          <a:spcPct val="115000"/>
                        </a:lnSpc>
                        <a:spcAft>
                          <a:spcPts val="0"/>
                        </a:spcAft>
                      </a:pPr>
                      <a:r>
                        <a:rPr lang="ca-ES" sz="700" spc="-5">
                          <a:effectLst/>
                          <a:latin typeface="Arial Narrow"/>
                          <a:ea typeface="Arial Narrow"/>
                          <a:cs typeface="Arial Narrow"/>
                        </a:rPr>
                        <a:t>C</a:t>
                      </a:r>
                      <a:r>
                        <a:rPr lang="ca-ES" sz="700">
                          <a:effectLst/>
                          <a:latin typeface="Arial Narrow"/>
                          <a:ea typeface="Arial Narrow"/>
                          <a:cs typeface="Arial Narrow"/>
                        </a:rPr>
                        <a:t>.</a:t>
                      </a:r>
                      <a:r>
                        <a:rPr lang="ca-ES" sz="700" spc="-5">
                          <a:effectLst/>
                          <a:latin typeface="Arial Narrow"/>
                          <a:ea typeface="Arial Narrow"/>
                          <a:cs typeface="Arial Narrow"/>
                        </a:rPr>
                        <a:t> </a:t>
                      </a:r>
                      <a:r>
                        <a:rPr lang="ca-ES" sz="700">
                          <a:effectLst/>
                          <a:latin typeface="Arial Narrow"/>
                          <a:ea typeface="Arial Narrow"/>
                          <a:cs typeface="Arial Narrow"/>
                        </a:rPr>
                        <a:t>C</a:t>
                      </a:r>
                      <a:r>
                        <a:rPr lang="ca-ES" sz="700" spc="5">
                          <a:effectLst/>
                          <a:latin typeface="Arial Narrow"/>
                          <a:ea typeface="Arial Narrow"/>
                          <a:cs typeface="Arial Narrow"/>
                        </a:rPr>
                        <a:t>r</a:t>
                      </a:r>
                      <a:r>
                        <a:rPr lang="ca-ES" sz="700">
                          <a:effectLst/>
                          <a:latin typeface="Arial Narrow"/>
                          <a:ea typeface="Arial Narrow"/>
                          <a:cs typeface="Arial Narrow"/>
                        </a:rPr>
                        <a:t>eu</a:t>
                      </a:r>
                      <a:r>
                        <a:rPr lang="ca-ES" sz="700" spc="-10">
                          <a:effectLst/>
                          <a:latin typeface="Arial Narrow"/>
                          <a:ea typeface="Arial Narrow"/>
                          <a:cs typeface="Arial Narrow"/>
                        </a:rPr>
                        <a:t> </a:t>
                      </a:r>
                      <a:r>
                        <a:rPr lang="ca-ES" sz="700" spc="10">
                          <a:effectLst/>
                          <a:latin typeface="Arial Narrow"/>
                          <a:ea typeface="Arial Narrow"/>
                          <a:cs typeface="Arial Narrow"/>
                        </a:rPr>
                        <a:t>C</a:t>
                      </a:r>
                      <a:r>
                        <a:rPr lang="ca-ES" sz="700" spc="5">
                          <a:effectLst/>
                          <a:latin typeface="Arial Narrow"/>
                          <a:ea typeface="Arial Narrow"/>
                          <a:cs typeface="Arial Narrow"/>
                        </a:rPr>
                        <a:t>ob</a:t>
                      </a:r>
                      <a:r>
                        <a:rPr lang="ca-ES" sz="700">
                          <a:effectLst/>
                          <a:latin typeface="Arial Narrow"/>
                          <a:ea typeface="Arial Narrow"/>
                          <a:cs typeface="Arial Narrow"/>
                        </a:rPr>
                        <a:t>e</a:t>
                      </a:r>
                      <a:r>
                        <a:rPr lang="ca-ES" sz="700" spc="35">
                          <a:effectLst/>
                          <a:latin typeface="Arial Narrow"/>
                          <a:ea typeface="Arial Narrow"/>
                          <a:cs typeface="Arial Narrow"/>
                        </a:rPr>
                        <a:t>r</a:t>
                      </a:r>
                      <a:r>
                        <a:rPr lang="ca-ES" sz="700" spc="10">
                          <a:effectLst/>
                          <a:latin typeface="Arial Narrow"/>
                          <a:ea typeface="Arial Narrow"/>
                          <a:cs typeface="Arial Narrow"/>
                        </a:rPr>
                        <a:t>t</a:t>
                      </a:r>
                      <a:r>
                        <a:rPr lang="ca-ES" sz="700" spc="-5">
                          <a:effectLst/>
                          <a:latin typeface="Arial Narrow"/>
                          <a:ea typeface="Arial Narrow"/>
                          <a:cs typeface="Arial Narrow"/>
                        </a:rPr>
                        <a:t>a</a:t>
                      </a:r>
                      <a:r>
                        <a:rPr lang="ca-ES" sz="700">
                          <a:effectLst/>
                          <a:latin typeface="Arial Narrow"/>
                          <a:ea typeface="Arial Narrow"/>
                          <a:cs typeface="Arial Narrow"/>
                        </a:rPr>
                        <a:t>,</a:t>
                      </a:r>
                      <a:r>
                        <a:rPr lang="ca-ES" sz="700" spc="-10">
                          <a:effectLst/>
                          <a:latin typeface="Arial Narrow"/>
                          <a:ea typeface="Arial Narrow"/>
                          <a:cs typeface="Arial Narrow"/>
                        </a:rPr>
                        <a:t> </a:t>
                      </a:r>
                      <a:r>
                        <a:rPr lang="ca-ES" sz="700" spc="-20">
                          <a:effectLst/>
                          <a:latin typeface="Arial Narrow"/>
                          <a:ea typeface="Arial Narrow"/>
                          <a:cs typeface="Arial Narrow"/>
                        </a:rPr>
                        <a:t>1</a:t>
                      </a:r>
                      <a:r>
                        <a:rPr lang="ca-ES" sz="700" spc="20">
                          <a:effectLst/>
                          <a:latin typeface="Arial Narrow"/>
                          <a:ea typeface="Arial Narrow"/>
                          <a:cs typeface="Arial Narrow"/>
                        </a:rPr>
                        <a:t>0</a:t>
                      </a:r>
                      <a:r>
                        <a:rPr lang="ca-ES" sz="700">
                          <a:effectLst/>
                          <a:latin typeface="Arial Narrow"/>
                          <a:ea typeface="Arial Narrow"/>
                          <a:cs typeface="Arial Narrow"/>
                        </a:rPr>
                        <a:t>4</a:t>
                      </a:r>
                      <a:endParaRPr lang="ca-ES" sz="800">
                        <a:effectLst/>
                        <a:latin typeface="Calibri"/>
                        <a:ea typeface="Calibri"/>
                        <a:cs typeface="Times New Roman"/>
                      </a:endParaRPr>
                    </a:p>
                  </a:txBody>
                  <a:tcPr marL="0" marR="0" marT="0" marB="0" anchor="ctr">
                    <a:lnL w="12700" cap="flat" cmpd="sng" algn="ctr">
                      <a:solidFill>
                        <a:srgbClr val="4F6228"/>
                      </a:solidFill>
                      <a:prstDash val="solid"/>
                      <a:round/>
                      <a:headEnd type="none" w="med" len="med"/>
                      <a:tailEnd type="none" w="med" len="med"/>
                    </a:lnL>
                    <a:lnR w="12700" cap="flat" cmpd="sng" algn="ctr">
                      <a:solidFill>
                        <a:srgbClr val="4F6228"/>
                      </a:solidFill>
                      <a:prstDash val="solid"/>
                      <a:round/>
                      <a:headEnd type="none" w="med" len="med"/>
                      <a:tailEnd type="none" w="med" len="med"/>
                    </a:lnR>
                    <a:lnT w="12700" cap="flat" cmpd="sng" algn="ctr">
                      <a:solidFill>
                        <a:srgbClr val="4F6228"/>
                      </a:solidFill>
                      <a:prstDash val="solid"/>
                      <a:round/>
                      <a:headEnd type="none" w="med" len="med"/>
                      <a:tailEnd type="none" w="med" len="med"/>
                    </a:lnT>
                    <a:lnB w="12700" cap="flat" cmpd="sng" algn="ctr">
                      <a:solidFill>
                        <a:srgbClr val="4F6228"/>
                      </a:solidFill>
                      <a:prstDash val="solid"/>
                      <a:round/>
                      <a:headEnd type="none" w="med" len="med"/>
                      <a:tailEnd type="none" w="med" len="med"/>
                    </a:lnB>
                  </a:tcPr>
                </a:tc>
                <a:tc vMerge="1">
                  <a:txBody>
                    <a:bodyPr/>
                    <a:lstStyle/>
                    <a:p>
                      <a:endParaRPr lang="ca-ES"/>
                    </a:p>
                  </a:txBody>
                  <a:tcPr/>
                </a:tc>
              </a:tr>
              <a:tr h="257940">
                <a:tc>
                  <a:txBody>
                    <a:bodyPr/>
                    <a:lstStyle/>
                    <a:p>
                      <a:pPr marL="91440">
                        <a:lnSpc>
                          <a:spcPct val="115000"/>
                        </a:lnSpc>
                        <a:spcAft>
                          <a:spcPts val="0"/>
                        </a:spcAft>
                      </a:pPr>
                      <a:r>
                        <a:rPr lang="ca-ES" sz="700" spc="-10">
                          <a:effectLst/>
                          <a:latin typeface="Arial Narrow"/>
                          <a:ea typeface="Arial Narrow"/>
                          <a:cs typeface="Arial Narrow"/>
                        </a:rPr>
                        <a:t>OA</a:t>
                      </a:r>
                      <a:r>
                        <a:rPr lang="ca-ES" sz="700">
                          <a:effectLst/>
                          <a:latin typeface="Arial Narrow"/>
                          <a:ea typeface="Arial Narrow"/>
                          <a:cs typeface="Arial Narrow"/>
                        </a:rPr>
                        <a:t>C</a:t>
                      </a:r>
                      <a:r>
                        <a:rPr lang="ca-ES" sz="700" spc="-10">
                          <a:effectLst/>
                          <a:latin typeface="Arial Narrow"/>
                          <a:ea typeface="Arial Narrow"/>
                          <a:cs typeface="Arial Narrow"/>
                        </a:rPr>
                        <a:t> </a:t>
                      </a:r>
                      <a:r>
                        <a:rPr lang="ca-ES" sz="700" spc="10">
                          <a:effectLst/>
                          <a:latin typeface="Arial Narrow"/>
                          <a:ea typeface="Arial Narrow"/>
                          <a:cs typeface="Arial Narrow"/>
                        </a:rPr>
                        <a:t>D</a:t>
                      </a:r>
                      <a:r>
                        <a:rPr lang="ca-ES" sz="700">
                          <a:effectLst/>
                          <a:latin typeface="Arial Narrow"/>
                          <a:ea typeface="Arial Narrow"/>
                          <a:cs typeface="Arial Narrow"/>
                        </a:rPr>
                        <a:t>is</a:t>
                      </a:r>
                      <a:r>
                        <a:rPr lang="ca-ES" sz="700" spc="5">
                          <a:effectLst/>
                          <a:latin typeface="Arial Narrow"/>
                          <a:ea typeface="Arial Narrow"/>
                          <a:cs typeface="Arial Narrow"/>
                        </a:rPr>
                        <a:t>t</a:t>
                      </a:r>
                      <a:r>
                        <a:rPr lang="ca-ES" sz="700" spc="15">
                          <a:effectLst/>
                          <a:latin typeface="Arial Narrow"/>
                          <a:ea typeface="Arial Narrow"/>
                          <a:cs typeface="Arial Narrow"/>
                        </a:rPr>
                        <a:t>r</a:t>
                      </a:r>
                      <a:r>
                        <a:rPr lang="ca-ES" sz="700" spc="5">
                          <a:effectLst/>
                          <a:latin typeface="Arial Narrow"/>
                          <a:ea typeface="Arial Narrow"/>
                          <a:cs typeface="Arial Narrow"/>
                        </a:rPr>
                        <a:t>i</a:t>
                      </a:r>
                      <a:r>
                        <a:rPr lang="ca-ES" sz="700" spc="10">
                          <a:effectLst/>
                          <a:latin typeface="Arial Narrow"/>
                          <a:ea typeface="Arial Narrow"/>
                          <a:cs typeface="Arial Narrow"/>
                        </a:rPr>
                        <a:t>c</a:t>
                      </a:r>
                      <a:r>
                        <a:rPr lang="ca-ES" sz="700">
                          <a:effectLst/>
                          <a:latin typeface="Arial Narrow"/>
                          <a:ea typeface="Arial Narrow"/>
                          <a:cs typeface="Arial Narrow"/>
                        </a:rPr>
                        <a:t>te</a:t>
                      </a:r>
                      <a:r>
                        <a:rPr lang="ca-ES" sz="700" spc="-10">
                          <a:effectLst/>
                          <a:latin typeface="Arial Narrow"/>
                          <a:ea typeface="Arial Narrow"/>
                          <a:cs typeface="Arial Narrow"/>
                        </a:rPr>
                        <a:t> </a:t>
                      </a:r>
                      <a:r>
                        <a:rPr lang="ca-ES" sz="700">
                          <a:effectLst/>
                          <a:latin typeface="Arial Narrow"/>
                          <a:ea typeface="Arial Narrow"/>
                          <a:cs typeface="Arial Narrow"/>
                        </a:rPr>
                        <a:t>de L</a:t>
                      </a:r>
                      <a:r>
                        <a:rPr lang="ca-ES" sz="700" spc="5">
                          <a:effectLst/>
                          <a:latin typeface="Arial Narrow"/>
                          <a:ea typeface="Arial Narrow"/>
                          <a:cs typeface="Arial Narrow"/>
                        </a:rPr>
                        <a:t>e</a:t>
                      </a:r>
                      <a:r>
                        <a:rPr lang="ca-ES" sz="700">
                          <a:effectLst/>
                          <a:latin typeface="Arial Narrow"/>
                          <a:ea typeface="Arial Narrow"/>
                          <a:cs typeface="Arial Narrow"/>
                        </a:rPr>
                        <a:t>s </a:t>
                      </a:r>
                      <a:r>
                        <a:rPr lang="ca-ES" sz="700" spc="10">
                          <a:effectLst/>
                          <a:latin typeface="Arial Narrow"/>
                          <a:ea typeface="Arial Narrow"/>
                          <a:cs typeface="Arial Narrow"/>
                        </a:rPr>
                        <a:t>C</a:t>
                      </a:r>
                      <a:r>
                        <a:rPr lang="ca-ES" sz="700" spc="5">
                          <a:effectLst/>
                          <a:latin typeface="Arial Narrow"/>
                          <a:ea typeface="Arial Narrow"/>
                          <a:cs typeface="Arial Narrow"/>
                        </a:rPr>
                        <a:t>o</a:t>
                      </a:r>
                      <a:r>
                        <a:rPr lang="ca-ES" sz="700" spc="35">
                          <a:effectLst/>
                          <a:latin typeface="Arial Narrow"/>
                          <a:ea typeface="Arial Narrow"/>
                          <a:cs typeface="Arial Narrow"/>
                        </a:rPr>
                        <a:t>r</a:t>
                      </a:r>
                      <a:r>
                        <a:rPr lang="ca-ES" sz="700" spc="10">
                          <a:effectLst/>
                          <a:latin typeface="Arial Narrow"/>
                          <a:ea typeface="Arial Narrow"/>
                          <a:cs typeface="Arial Narrow"/>
                        </a:rPr>
                        <a:t>t</a:t>
                      </a:r>
                      <a:r>
                        <a:rPr lang="ca-ES" sz="700">
                          <a:effectLst/>
                          <a:latin typeface="Arial Narrow"/>
                          <a:ea typeface="Arial Narrow"/>
                          <a:cs typeface="Arial Narrow"/>
                        </a:rPr>
                        <a:t>s</a:t>
                      </a:r>
                      <a:endParaRPr lang="ca-ES" sz="800">
                        <a:effectLst/>
                        <a:latin typeface="Calibri"/>
                        <a:ea typeface="Calibri"/>
                        <a:cs typeface="Times New Roman"/>
                      </a:endParaRPr>
                    </a:p>
                  </a:txBody>
                  <a:tcPr marL="0" marR="0" marT="0" marB="0" anchor="ctr">
                    <a:lnL w="12700" cap="flat" cmpd="sng" algn="ctr">
                      <a:solidFill>
                        <a:srgbClr val="4F6228"/>
                      </a:solidFill>
                      <a:prstDash val="solid"/>
                      <a:round/>
                      <a:headEnd type="none" w="med" len="med"/>
                      <a:tailEnd type="none" w="med" len="med"/>
                    </a:lnL>
                    <a:lnR w="12700" cap="flat" cmpd="sng" algn="ctr">
                      <a:solidFill>
                        <a:srgbClr val="4F6228"/>
                      </a:solidFill>
                      <a:prstDash val="solid"/>
                      <a:round/>
                      <a:headEnd type="none" w="med" len="med"/>
                      <a:tailEnd type="none" w="med" len="med"/>
                    </a:lnR>
                    <a:lnT w="12700" cap="flat" cmpd="sng" algn="ctr">
                      <a:solidFill>
                        <a:srgbClr val="4F6228"/>
                      </a:solidFill>
                      <a:prstDash val="solid"/>
                      <a:round/>
                      <a:headEnd type="none" w="med" len="med"/>
                      <a:tailEnd type="none" w="med" len="med"/>
                    </a:lnT>
                    <a:lnB w="12700" cap="flat" cmpd="sng" algn="ctr">
                      <a:solidFill>
                        <a:srgbClr val="4F6228"/>
                      </a:solidFill>
                      <a:prstDash val="solid"/>
                      <a:round/>
                      <a:headEnd type="none" w="med" len="med"/>
                      <a:tailEnd type="none" w="med" len="med"/>
                    </a:lnB>
                  </a:tcPr>
                </a:tc>
                <a:tc>
                  <a:txBody>
                    <a:bodyPr/>
                    <a:lstStyle/>
                    <a:p>
                      <a:pPr marL="91440">
                        <a:lnSpc>
                          <a:spcPct val="115000"/>
                        </a:lnSpc>
                        <a:spcAft>
                          <a:spcPts val="0"/>
                        </a:spcAft>
                      </a:pPr>
                      <a:r>
                        <a:rPr lang="ca-ES" sz="700">
                          <a:effectLst/>
                          <a:latin typeface="Arial Narrow"/>
                          <a:ea typeface="Arial Narrow"/>
                          <a:cs typeface="Arial Narrow"/>
                        </a:rPr>
                        <a:t>P</a:t>
                      </a:r>
                      <a:r>
                        <a:rPr lang="ca-ES" sz="700" spc="-5">
                          <a:effectLst/>
                          <a:latin typeface="Arial Narrow"/>
                          <a:ea typeface="Arial Narrow"/>
                          <a:cs typeface="Arial Narrow"/>
                        </a:rPr>
                        <a:t>l</a:t>
                      </a:r>
                      <a:r>
                        <a:rPr lang="ca-ES" sz="700">
                          <a:effectLst/>
                          <a:latin typeface="Arial Narrow"/>
                          <a:ea typeface="Arial Narrow"/>
                          <a:cs typeface="Arial Narrow"/>
                        </a:rPr>
                        <a:t>.</a:t>
                      </a:r>
                      <a:r>
                        <a:rPr lang="ca-ES" sz="700" spc="-5">
                          <a:effectLst/>
                          <a:latin typeface="Arial Narrow"/>
                          <a:ea typeface="Arial Narrow"/>
                          <a:cs typeface="Arial Narrow"/>
                        </a:rPr>
                        <a:t> </a:t>
                      </a:r>
                      <a:r>
                        <a:rPr lang="ca-ES" sz="700" spc="10">
                          <a:effectLst/>
                          <a:latin typeface="Arial Narrow"/>
                          <a:ea typeface="Arial Narrow"/>
                          <a:cs typeface="Arial Narrow"/>
                        </a:rPr>
                        <a:t>C</a:t>
                      </a:r>
                      <a:r>
                        <a:rPr lang="ca-ES" sz="700" spc="5">
                          <a:effectLst/>
                          <a:latin typeface="Arial Narrow"/>
                          <a:ea typeface="Arial Narrow"/>
                          <a:cs typeface="Arial Narrow"/>
                        </a:rPr>
                        <a:t>om</a:t>
                      </a:r>
                      <a:r>
                        <a:rPr lang="ca-ES" sz="700">
                          <a:effectLst/>
                          <a:latin typeface="Arial Narrow"/>
                          <a:ea typeface="Arial Narrow"/>
                          <a:cs typeface="Arial Narrow"/>
                        </a:rPr>
                        <a:t>as,</a:t>
                      </a:r>
                      <a:r>
                        <a:rPr lang="ca-ES" sz="700" spc="-5">
                          <a:effectLst/>
                          <a:latin typeface="Arial Narrow"/>
                          <a:ea typeface="Arial Narrow"/>
                          <a:cs typeface="Arial Narrow"/>
                        </a:rPr>
                        <a:t> </a:t>
                      </a:r>
                      <a:r>
                        <a:rPr lang="ca-ES" sz="700" spc="-25">
                          <a:effectLst/>
                          <a:latin typeface="Arial Narrow"/>
                          <a:ea typeface="Arial Narrow"/>
                          <a:cs typeface="Arial Narrow"/>
                        </a:rPr>
                        <a:t>1</a:t>
                      </a:r>
                      <a:r>
                        <a:rPr lang="ca-ES" sz="700">
                          <a:effectLst/>
                          <a:latin typeface="Arial Narrow"/>
                          <a:ea typeface="Arial Narrow"/>
                          <a:cs typeface="Arial Narrow"/>
                        </a:rPr>
                        <a:t>8</a:t>
                      </a:r>
                      <a:endParaRPr lang="ca-ES" sz="800">
                        <a:effectLst/>
                        <a:latin typeface="Calibri"/>
                        <a:ea typeface="Calibri"/>
                        <a:cs typeface="Times New Roman"/>
                      </a:endParaRPr>
                    </a:p>
                  </a:txBody>
                  <a:tcPr marL="0" marR="0" marT="0" marB="0" anchor="ctr">
                    <a:lnL w="12700" cap="flat" cmpd="sng" algn="ctr">
                      <a:solidFill>
                        <a:srgbClr val="4F6228"/>
                      </a:solidFill>
                      <a:prstDash val="solid"/>
                      <a:round/>
                      <a:headEnd type="none" w="med" len="med"/>
                      <a:tailEnd type="none" w="med" len="med"/>
                    </a:lnL>
                    <a:lnR w="12700" cap="flat" cmpd="sng" algn="ctr">
                      <a:solidFill>
                        <a:srgbClr val="4F6228"/>
                      </a:solidFill>
                      <a:prstDash val="solid"/>
                      <a:round/>
                      <a:headEnd type="none" w="med" len="med"/>
                      <a:tailEnd type="none" w="med" len="med"/>
                    </a:lnR>
                    <a:lnT w="12700" cap="flat" cmpd="sng" algn="ctr">
                      <a:solidFill>
                        <a:srgbClr val="4F6228"/>
                      </a:solidFill>
                      <a:prstDash val="solid"/>
                      <a:round/>
                      <a:headEnd type="none" w="med" len="med"/>
                      <a:tailEnd type="none" w="med" len="med"/>
                    </a:lnT>
                    <a:lnB w="12700" cap="flat" cmpd="sng" algn="ctr">
                      <a:solidFill>
                        <a:srgbClr val="4F6228"/>
                      </a:solidFill>
                      <a:prstDash val="solid"/>
                      <a:round/>
                      <a:headEnd type="none" w="med" len="med"/>
                      <a:tailEnd type="none" w="med" len="med"/>
                    </a:lnB>
                  </a:tcPr>
                </a:tc>
                <a:tc vMerge="1">
                  <a:txBody>
                    <a:bodyPr/>
                    <a:lstStyle/>
                    <a:p>
                      <a:endParaRPr lang="ca-ES"/>
                    </a:p>
                  </a:txBody>
                  <a:tcPr/>
                </a:tc>
              </a:tr>
              <a:tr h="302413">
                <a:tc>
                  <a:txBody>
                    <a:bodyPr/>
                    <a:lstStyle/>
                    <a:p>
                      <a:pPr marL="91440">
                        <a:lnSpc>
                          <a:spcPct val="115000"/>
                        </a:lnSpc>
                        <a:spcAft>
                          <a:spcPts val="0"/>
                        </a:spcAft>
                      </a:pPr>
                      <a:r>
                        <a:rPr lang="ca-ES" sz="700" spc="-10">
                          <a:effectLst/>
                          <a:latin typeface="Arial Narrow"/>
                          <a:ea typeface="Arial Narrow"/>
                          <a:cs typeface="Arial Narrow"/>
                        </a:rPr>
                        <a:t>OAC Districte de Sarrià-Sant Gervasi</a:t>
                      </a:r>
                      <a:endParaRPr lang="ca-ES" sz="800">
                        <a:effectLst/>
                        <a:latin typeface="Calibri"/>
                        <a:ea typeface="Calibri"/>
                        <a:cs typeface="Times New Roman"/>
                      </a:endParaRPr>
                    </a:p>
                  </a:txBody>
                  <a:tcPr marL="0" marR="0" marT="0" marB="0" anchor="ctr">
                    <a:lnL w="12700" cap="flat" cmpd="sng" algn="ctr">
                      <a:solidFill>
                        <a:srgbClr val="4F6228"/>
                      </a:solidFill>
                      <a:prstDash val="solid"/>
                      <a:round/>
                      <a:headEnd type="none" w="med" len="med"/>
                      <a:tailEnd type="none" w="med" len="med"/>
                    </a:lnL>
                    <a:lnR w="12700" cap="flat" cmpd="sng" algn="ctr">
                      <a:solidFill>
                        <a:srgbClr val="4F6228"/>
                      </a:solidFill>
                      <a:prstDash val="solid"/>
                      <a:round/>
                      <a:headEnd type="none" w="med" len="med"/>
                      <a:tailEnd type="none" w="med" len="med"/>
                    </a:lnR>
                    <a:lnT w="12700" cap="flat" cmpd="sng" algn="ctr">
                      <a:solidFill>
                        <a:srgbClr val="4F6228"/>
                      </a:solidFill>
                      <a:prstDash val="solid"/>
                      <a:round/>
                      <a:headEnd type="none" w="med" len="med"/>
                      <a:tailEnd type="none" w="med" len="med"/>
                    </a:lnT>
                    <a:lnB w="12700" cap="flat" cmpd="sng" algn="ctr">
                      <a:solidFill>
                        <a:srgbClr val="4F6228"/>
                      </a:solidFill>
                      <a:prstDash val="solid"/>
                      <a:round/>
                      <a:headEnd type="none" w="med" len="med"/>
                      <a:tailEnd type="none" w="med" len="med"/>
                    </a:lnB>
                  </a:tcPr>
                </a:tc>
                <a:tc>
                  <a:txBody>
                    <a:bodyPr/>
                    <a:lstStyle/>
                    <a:p>
                      <a:pPr marL="91440">
                        <a:lnSpc>
                          <a:spcPct val="115000"/>
                        </a:lnSpc>
                        <a:spcAft>
                          <a:spcPts val="0"/>
                        </a:spcAft>
                      </a:pPr>
                      <a:r>
                        <a:rPr lang="ca-ES" sz="700" spc="-10">
                          <a:effectLst/>
                          <a:latin typeface="Arial Narrow"/>
                          <a:ea typeface="Arial Narrow"/>
                          <a:cs typeface="Arial Narrow"/>
                        </a:rPr>
                        <a:t>C. Anglí, 31</a:t>
                      </a:r>
                      <a:endParaRPr lang="ca-ES" sz="800">
                        <a:effectLst/>
                        <a:latin typeface="Calibri"/>
                        <a:ea typeface="Calibri"/>
                        <a:cs typeface="Times New Roman"/>
                      </a:endParaRPr>
                    </a:p>
                  </a:txBody>
                  <a:tcPr marL="0" marR="0" marT="0" marB="0" anchor="ctr">
                    <a:lnL w="12700" cap="flat" cmpd="sng" algn="ctr">
                      <a:solidFill>
                        <a:srgbClr val="4F6228"/>
                      </a:solidFill>
                      <a:prstDash val="solid"/>
                      <a:round/>
                      <a:headEnd type="none" w="med" len="med"/>
                      <a:tailEnd type="none" w="med" len="med"/>
                    </a:lnL>
                    <a:lnR w="12700" cap="flat" cmpd="sng" algn="ctr">
                      <a:solidFill>
                        <a:srgbClr val="4F6228"/>
                      </a:solidFill>
                      <a:prstDash val="solid"/>
                      <a:round/>
                      <a:headEnd type="none" w="med" len="med"/>
                      <a:tailEnd type="none" w="med" len="med"/>
                    </a:lnR>
                    <a:lnT w="12700" cap="flat" cmpd="sng" algn="ctr">
                      <a:solidFill>
                        <a:srgbClr val="4F6228"/>
                      </a:solidFill>
                      <a:prstDash val="solid"/>
                      <a:round/>
                      <a:headEnd type="none" w="med" len="med"/>
                      <a:tailEnd type="none" w="med" len="med"/>
                    </a:lnT>
                    <a:lnB w="12700" cap="flat" cmpd="sng" algn="ctr">
                      <a:solidFill>
                        <a:srgbClr val="4F6228"/>
                      </a:solidFill>
                      <a:prstDash val="solid"/>
                      <a:round/>
                      <a:headEnd type="none" w="med" len="med"/>
                      <a:tailEnd type="none" w="med" len="med"/>
                    </a:lnB>
                  </a:tcPr>
                </a:tc>
                <a:tc vMerge="1">
                  <a:txBody>
                    <a:bodyPr/>
                    <a:lstStyle/>
                    <a:p>
                      <a:endParaRPr lang="ca-ES"/>
                    </a:p>
                  </a:txBody>
                  <a:tcPr/>
                </a:tc>
              </a:tr>
              <a:tr h="302413">
                <a:tc>
                  <a:txBody>
                    <a:bodyPr/>
                    <a:lstStyle/>
                    <a:p>
                      <a:pPr marL="91440">
                        <a:lnSpc>
                          <a:spcPct val="115000"/>
                        </a:lnSpc>
                        <a:spcAft>
                          <a:spcPts val="0"/>
                        </a:spcAft>
                      </a:pPr>
                      <a:r>
                        <a:rPr lang="ca-ES" sz="700" spc="-10">
                          <a:effectLst/>
                          <a:latin typeface="Arial Narrow"/>
                          <a:ea typeface="Arial Narrow"/>
                          <a:cs typeface="Arial Narrow"/>
                        </a:rPr>
                        <a:t>OAC Districte de Gràcia</a:t>
                      </a:r>
                      <a:endParaRPr lang="ca-ES" sz="800">
                        <a:effectLst/>
                        <a:latin typeface="Calibri"/>
                        <a:ea typeface="Calibri"/>
                        <a:cs typeface="Times New Roman"/>
                      </a:endParaRPr>
                    </a:p>
                  </a:txBody>
                  <a:tcPr marL="0" marR="0" marT="0" marB="0" anchor="ctr">
                    <a:lnL w="12700" cap="flat" cmpd="sng" algn="ctr">
                      <a:solidFill>
                        <a:srgbClr val="4F6228"/>
                      </a:solidFill>
                      <a:prstDash val="solid"/>
                      <a:round/>
                      <a:headEnd type="none" w="med" len="med"/>
                      <a:tailEnd type="none" w="med" len="med"/>
                    </a:lnL>
                    <a:lnR w="12700" cap="flat" cmpd="sng" algn="ctr">
                      <a:solidFill>
                        <a:srgbClr val="4F6228"/>
                      </a:solidFill>
                      <a:prstDash val="solid"/>
                      <a:round/>
                      <a:headEnd type="none" w="med" len="med"/>
                      <a:tailEnd type="none" w="med" len="med"/>
                    </a:lnR>
                    <a:lnT w="12700" cap="flat" cmpd="sng" algn="ctr">
                      <a:solidFill>
                        <a:srgbClr val="4F6228"/>
                      </a:solidFill>
                      <a:prstDash val="solid"/>
                      <a:round/>
                      <a:headEnd type="none" w="med" len="med"/>
                      <a:tailEnd type="none" w="med" len="med"/>
                    </a:lnT>
                    <a:lnB w="12700" cap="flat" cmpd="sng" algn="ctr">
                      <a:solidFill>
                        <a:srgbClr val="4F6228"/>
                      </a:solidFill>
                      <a:prstDash val="solid"/>
                      <a:round/>
                      <a:headEnd type="none" w="med" len="med"/>
                      <a:tailEnd type="none" w="med" len="med"/>
                    </a:lnB>
                  </a:tcPr>
                </a:tc>
                <a:tc>
                  <a:txBody>
                    <a:bodyPr/>
                    <a:lstStyle/>
                    <a:p>
                      <a:pPr marL="91440">
                        <a:lnSpc>
                          <a:spcPct val="115000"/>
                        </a:lnSpc>
                        <a:spcAft>
                          <a:spcPts val="0"/>
                        </a:spcAft>
                      </a:pPr>
                      <a:r>
                        <a:rPr lang="ca-ES" sz="700" spc="-10">
                          <a:effectLst/>
                          <a:latin typeface="Arial Narrow"/>
                          <a:ea typeface="Arial Narrow"/>
                          <a:cs typeface="Arial Narrow"/>
                        </a:rPr>
                        <a:t>Pl. de la Vila de Gràcia, 2</a:t>
                      </a:r>
                      <a:endParaRPr lang="ca-ES" sz="800">
                        <a:effectLst/>
                        <a:latin typeface="Calibri"/>
                        <a:ea typeface="Calibri"/>
                        <a:cs typeface="Times New Roman"/>
                      </a:endParaRPr>
                    </a:p>
                  </a:txBody>
                  <a:tcPr marL="0" marR="0" marT="0" marB="0" anchor="ctr">
                    <a:lnL w="12700" cap="flat" cmpd="sng" algn="ctr">
                      <a:solidFill>
                        <a:srgbClr val="4F6228"/>
                      </a:solidFill>
                      <a:prstDash val="solid"/>
                      <a:round/>
                      <a:headEnd type="none" w="med" len="med"/>
                      <a:tailEnd type="none" w="med" len="med"/>
                    </a:lnL>
                    <a:lnR w="12700" cap="flat" cmpd="sng" algn="ctr">
                      <a:solidFill>
                        <a:srgbClr val="4F6228"/>
                      </a:solidFill>
                      <a:prstDash val="solid"/>
                      <a:round/>
                      <a:headEnd type="none" w="med" len="med"/>
                      <a:tailEnd type="none" w="med" len="med"/>
                    </a:lnR>
                    <a:lnT w="12700" cap="flat" cmpd="sng" algn="ctr">
                      <a:solidFill>
                        <a:srgbClr val="4F6228"/>
                      </a:solidFill>
                      <a:prstDash val="solid"/>
                      <a:round/>
                      <a:headEnd type="none" w="med" len="med"/>
                      <a:tailEnd type="none" w="med" len="med"/>
                    </a:lnT>
                    <a:lnB w="12700" cap="flat" cmpd="sng" algn="ctr">
                      <a:solidFill>
                        <a:srgbClr val="4F6228"/>
                      </a:solidFill>
                      <a:prstDash val="solid"/>
                      <a:round/>
                      <a:headEnd type="none" w="med" len="med"/>
                      <a:tailEnd type="none" w="med" len="med"/>
                    </a:lnB>
                  </a:tcPr>
                </a:tc>
                <a:tc vMerge="1">
                  <a:txBody>
                    <a:bodyPr/>
                    <a:lstStyle/>
                    <a:p>
                      <a:endParaRPr lang="ca-ES"/>
                    </a:p>
                  </a:txBody>
                  <a:tcPr/>
                </a:tc>
              </a:tr>
              <a:tr h="302413">
                <a:tc>
                  <a:txBody>
                    <a:bodyPr/>
                    <a:lstStyle/>
                    <a:p>
                      <a:pPr marL="91440">
                        <a:lnSpc>
                          <a:spcPct val="115000"/>
                        </a:lnSpc>
                        <a:spcAft>
                          <a:spcPts val="0"/>
                        </a:spcAft>
                      </a:pPr>
                      <a:r>
                        <a:rPr lang="ca-ES" sz="700" spc="-10">
                          <a:effectLst/>
                          <a:latin typeface="Arial Narrow"/>
                          <a:ea typeface="Arial Narrow"/>
                          <a:cs typeface="Arial Narrow"/>
                        </a:rPr>
                        <a:t>OAC Districte d’Horta-Guinardó</a:t>
                      </a:r>
                      <a:endParaRPr lang="ca-ES" sz="800">
                        <a:effectLst/>
                        <a:latin typeface="Calibri"/>
                        <a:ea typeface="Calibri"/>
                        <a:cs typeface="Times New Roman"/>
                      </a:endParaRPr>
                    </a:p>
                  </a:txBody>
                  <a:tcPr marL="0" marR="0" marT="0" marB="0" anchor="ctr">
                    <a:lnL w="12700" cap="flat" cmpd="sng" algn="ctr">
                      <a:solidFill>
                        <a:srgbClr val="4F6228"/>
                      </a:solidFill>
                      <a:prstDash val="solid"/>
                      <a:round/>
                      <a:headEnd type="none" w="med" len="med"/>
                      <a:tailEnd type="none" w="med" len="med"/>
                    </a:lnL>
                    <a:lnR w="12700" cap="flat" cmpd="sng" algn="ctr">
                      <a:solidFill>
                        <a:srgbClr val="4F6228"/>
                      </a:solidFill>
                      <a:prstDash val="solid"/>
                      <a:round/>
                      <a:headEnd type="none" w="med" len="med"/>
                      <a:tailEnd type="none" w="med" len="med"/>
                    </a:lnR>
                    <a:lnT w="12700" cap="flat" cmpd="sng" algn="ctr">
                      <a:solidFill>
                        <a:srgbClr val="4F6228"/>
                      </a:solidFill>
                      <a:prstDash val="solid"/>
                      <a:round/>
                      <a:headEnd type="none" w="med" len="med"/>
                      <a:tailEnd type="none" w="med" len="med"/>
                    </a:lnT>
                    <a:lnB w="12700" cap="flat" cmpd="sng" algn="ctr">
                      <a:solidFill>
                        <a:srgbClr val="4F6228"/>
                      </a:solidFill>
                      <a:prstDash val="solid"/>
                      <a:round/>
                      <a:headEnd type="none" w="med" len="med"/>
                      <a:tailEnd type="none" w="med" len="med"/>
                    </a:lnB>
                  </a:tcPr>
                </a:tc>
                <a:tc>
                  <a:txBody>
                    <a:bodyPr/>
                    <a:lstStyle/>
                    <a:p>
                      <a:pPr marL="91440">
                        <a:lnSpc>
                          <a:spcPct val="115000"/>
                        </a:lnSpc>
                        <a:spcAft>
                          <a:spcPts val="0"/>
                        </a:spcAft>
                      </a:pPr>
                      <a:r>
                        <a:rPr lang="ca-ES" sz="700" spc="-10">
                          <a:effectLst/>
                          <a:latin typeface="Arial Narrow"/>
                          <a:ea typeface="Arial Narrow"/>
                          <a:cs typeface="Arial Narrow"/>
                        </a:rPr>
                        <a:t>C. Lepant, 387</a:t>
                      </a:r>
                      <a:endParaRPr lang="ca-ES" sz="800">
                        <a:effectLst/>
                        <a:latin typeface="Calibri"/>
                        <a:ea typeface="Calibri"/>
                        <a:cs typeface="Times New Roman"/>
                      </a:endParaRPr>
                    </a:p>
                  </a:txBody>
                  <a:tcPr marL="0" marR="0" marT="0" marB="0" anchor="ctr">
                    <a:lnL w="12700" cap="flat" cmpd="sng" algn="ctr">
                      <a:solidFill>
                        <a:srgbClr val="4F6228"/>
                      </a:solidFill>
                      <a:prstDash val="solid"/>
                      <a:round/>
                      <a:headEnd type="none" w="med" len="med"/>
                      <a:tailEnd type="none" w="med" len="med"/>
                    </a:lnL>
                    <a:lnR w="12700" cap="flat" cmpd="sng" algn="ctr">
                      <a:solidFill>
                        <a:srgbClr val="4F6228"/>
                      </a:solidFill>
                      <a:prstDash val="solid"/>
                      <a:round/>
                      <a:headEnd type="none" w="med" len="med"/>
                      <a:tailEnd type="none" w="med" len="med"/>
                    </a:lnR>
                    <a:lnT w="12700" cap="flat" cmpd="sng" algn="ctr">
                      <a:solidFill>
                        <a:srgbClr val="4F6228"/>
                      </a:solidFill>
                      <a:prstDash val="solid"/>
                      <a:round/>
                      <a:headEnd type="none" w="med" len="med"/>
                      <a:tailEnd type="none" w="med" len="med"/>
                    </a:lnT>
                    <a:lnB w="12700" cap="flat" cmpd="sng" algn="ctr">
                      <a:solidFill>
                        <a:srgbClr val="4F6228"/>
                      </a:solidFill>
                      <a:prstDash val="solid"/>
                      <a:round/>
                      <a:headEnd type="none" w="med" len="med"/>
                      <a:tailEnd type="none" w="med" len="med"/>
                    </a:lnB>
                  </a:tcPr>
                </a:tc>
                <a:tc vMerge="1">
                  <a:txBody>
                    <a:bodyPr/>
                    <a:lstStyle/>
                    <a:p>
                      <a:endParaRPr lang="ca-ES"/>
                    </a:p>
                  </a:txBody>
                  <a:tcPr/>
                </a:tc>
              </a:tr>
              <a:tr h="302413">
                <a:tc>
                  <a:txBody>
                    <a:bodyPr/>
                    <a:lstStyle/>
                    <a:p>
                      <a:pPr marL="91440">
                        <a:lnSpc>
                          <a:spcPct val="115000"/>
                        </a:lnSpc>
                        <a:spcAft>
                          <a:spcPts val="0"/>
                        </a:spcAft>
                      </a:pPr>
                      <a:r>
                        <a:rPr lang="ca-ES" sz="700" spc="-10">
                          <a:effectLst/>
                          <a:latin typeface="Arial Narrow"/>
                          <a:ea typeface="Arial Narrow"/>
                          <a:cs typeface="Arial Narrow"/>
                        </a:rPr>
                        <a:t>OAC Districte de Nou Barris</a:t>
                      </a:r>
                      <a:endParaRPr lang="ca-ES" sz="800">
                        <a:effectLst/>
                        <a:latin typeface="Calibri"/>
                        <a:ea typeface="Calibri"/>
                        <a:cs typeface="Times New Roman"/>
                      </a:endParaRPr>
                    </a:p>
                  </a:txBody>
                  <a:tcPr marL="0" marR="0" marT="0" marB="0" anchor="ctr">
                    <a:lnL w="12700" cap="flat" cmpd="sng" algn="ctr">
                      <a:solidFill>
                        <a:srgbClr val="4F6228"/>
                      </a:solidFill>
                      <a:prstDash val="solid"/>
                      <a:round/>
                      <a:headEnd type="none" w="med" len="med"/>
                      <a:tailEnd type="none" w="med" len="med"/>
                    </a:lnL>
                    <a:lnR w="12700" cap="flat" cmpd="sng" algn="ctr">
                      <a:solidFill>
                        <a:srgbClr val="4F6228"/>
                      </a:solidFill>
                      <a:prstDash val="solid"/>
                      <a:round/>
                      <a:headEnd type="none" w="med" len="med"/>
                      <a:tailEnd type="none" w="med" len="med"/>
                    </a:lnR>
                    <a:lnT w="12700" cap="flat" cmpd="sng" algn="ctr">
                      <a:solidFill>
                        <a:srgbClr val="4F6228"/>
                      </a:solidFill>
                      <a:prstDash val="solid"/>
                      <a:round/>
                      <a:headEnd type="none" w="med" len="med"/>
                      <a:tailEnd type="none" w="med" len="med"/>
                    </a:lnT>
                    <a:lnB w="12700" cap="flat" cmpd="sng" algn="ctr">
                      <a:solidFill>
                        <a:srgbClr val="4F6228"/>
                      </a:solidFill>
                      <a:prstDash val="solid"/>
                      <a:round/>
                      <a:headEnd type="none" w="med" len="med"/>
                      <a:tailEnd type="none" w="med" len="med"/>
                    </a:lnB>
                  </a:tcPr>
                </a:tc>
                <a:tc>
                  <a:txBody>
                    <a:bodyPr/>
                    <a:lstStyle/>
                    <a:p>
                      <a:pPr marL="91440">
                        <a:lnSpc>
                          <a:spcPct val="115000"/>
                        </a:lnSpc>
                        <a:spcAft>
                          <a:spcPts val="0"/>
                        </a:spcAft>
                      </a:pPr>
                      <a:r>
                        <a:rPr lang="ca-ES" sz="700" spc="-10">
                          <a:effectLst/>
                          <a:latin typeface="Arial Narrow"/>
                          <a:ea typeface="Arial Narrow"/>
                          <a:cs typeface="Arial Narrow"/>
                        </a:rPr>
                        <a:t>Pl. Major de Nou Barris, 1</a:t>
                      </a:r>
                      <a:endParaRPr lang="ca-ES" sz="800">
                        <a:effectLst/>
                        <a:latin typeface="Calibri"/>
                        <a:ea typeface="Calibri"/>
                        <a:cs typeface="Times New Roman"/>
                      </a:endParaRPr>
                    </a:p>
                  </a:txBody>
                  <a:tcPr marL="0" marR="0" marT="0" marB="0" anchor="ctr">
                    <a:lnL w="12700" cap="flat" cmpd="sng" algn="ctr">
                      <a:solidFill>
                        <a:srgbClr val="4F6228"/>
                      </a:solidFill>
                      <a:prstDash val="solid"/>
                      <a:round/>
                      <a:headEnd type="none" w="med" len="med"/>
                      <a:tailEnd type="none" w="med" len="med"/>
                    </a:lnL>
                    <a:lnR w="12700" cap="flat" cmpd="sng" algn="ctr">
                      <a:solidFill>
                        <a:srgbClr val="4F6228"/>
                      </a:solidFill>
                      <a:prstDash val="solid"/>
                      <a:round/>
                      <a:headEnd type="none" w="med" len="med"/>
                      <a:tailEnd type="none" w="med" len="med"/>
                    </a:lnR>
                    <a:lnT w="12700" cap="flat" cmpd="sng" algn="ctr">
                      <a:solidFill>
                        <a:srgbClr val="4F6228"/>
                      </a:solidFill>
                      <a:prstDash val="solid"/>
                      <a:round/>
                      <a:headEnd type="none" w="med" len="med"/>
                      <a:tailEnd type="none" w="med" len="med"/>
                    </a:lnT>
                    <a:lnB w="12700" cap="flat" cmpd="sng" algn="ctr">
                      <a:solidFill>
                        <a:srgbClr val="4F6228"/>
                      </a:solidFill>
                      <a:prstDash val="solid"/>
                      <a:round/>
                      <a:headEnd type="none" w="med" len="med"/>
                      <a:tailEnd type="none" w="med" len="med"/>
                    </a:lnB>
                  </a:tcPr>
                </a:tc>
                <a:tc vMerge="1">
                  <a:txBody>
                    <a:bodyPr/>
                    <a:lstStyle/>
                    <a:p>
                      <a:endParaRPr lang="ca-ES"/>
                    </a:p>
                  </a:txBody>
                  <a:tcPr/>
                </a:tc>
              </a:tr>
              <a:tr h="302413">
                <a:tc>
                  <a:txBody>
                    <a:bodyPr/>
                    <a:lstStyle/>
                    <a:p>
                      <a:pPr marL="91440">
                        <a:lnSpc>
                          <a:spcPct val="115000"/>
                        </a:lnSpc>
                        <a:spcAft>
                          <a:spcPts val="0"/>
                        </a:spcAft>
                      </a:pPr>
                      <a:r>
                        <a:rPr lang="ca-ES" sz="700" spc="-10">
                          <a:effectLst/>
                          <a:latin typeface="Arial Narrow"/>
                          <a:ea typeface="Arial Narrow"/>
                          <a:cs typeface="Arial Narrow"/>
                        </a:rPr>
                        <a:t>OAC Districte de Sant Andreu</a:t>
                      </a:r>
                      <a:endParaRPr lang="ca-ES" sz="800">
                        <a:effectLst/>
                        <a:latin typeface="Calibri"/>
                        <a:ea typeface="Calibri"/>
                        <a:cs typeface="Times New Roman"/>
                      </a:endParaRPr>
                    </a:p>
                    <a:p>
                      <a:pPr marL="91440">
                        <a:lnSpc>
                          <a:spcPct val="115000"/>
                        </a:lnSpc>
                        <a:spcAft>
                          <a:spcPts val="0"/>
                        </a:spcAft>
                      </a:pPr>
                      <a:r>
                        <a:rPr lang="ca-ES" sz="700" spc="-10">
                          <a:effectLst/>
                          <a:latin typeface="Arial Narrow"/>
                          <a:ea typeface="Arial Narrow"/>
                          <a:cs typeface="Arial Narrow"/>
                        </a:rPr>
                        <a:t>Seu de Districte de Sant Andreu</a:t>
                      </a:r>
                      <a:endParaRPr lang="ca-ES" sz="800">
                        <a:effectLst/>
                        <a:latin typeface="Calibri"/>
                        <a:ea typeface="Calibri"/>
                        <a:cs typeface="Times New Roman"/>
                      </a:endParaRPr>
                    </a:p>
                  </a:txBody>
                  <a:tcPr marL="0" marR="0" marT="0" marB="0" anchor="ctr">
                    <a:lnL w="12700" cap="flat" cmpd="sng" algn="ctr">
                      <a:solidFill>
                        <a:srgbClr val="4F6228"/>
                      </a:solidFill>
                      <a:prstDash val="solid"/>
                      <a:round/>
                      <a:headEnd type="none" w="med" len="med"/>
                      <a:tailEnd type="none" w="med" len="med"/>
                    </a:lnL>
                    <a:lnR w="12700" cap="flat" cmpd="sng" algn="ctr">
                      <a:solidFill>
                        <a:srgbClr val="4F6228"/>
                      </a:solidFill>
                      <a:prstDash val="solid"/>
                      <a:round/>
                      <a:headEnd type="none" w="med" len="med"/>
                      <a:tailEnd type="none" w="med" len="med"/>
                    </a:lnR>
                    <a:lnT w="12700" cap="flat" cmpd="sng" algn="ctr">
                      <a:solidFill>
                        <a:srgbClr val="4F6228"/>
                      </a:solidFill>
                      <a:prstDash val="solid"/>
                      <a:round/>
                      <a:headEnd type="none" w="med" len="med"/>
                      <a:tailEnd type="none" w="med" len="med"/>
                    </a:lnT>
                    <a:lnB w="12700" cap="flat" cmpd="sng" algn="ctr">
                      <a:solidFill>
                        <a:srgbClr val="4F6228"/>
                      </a:solidFill>
                      <a:prstDash val="solid"/>
                      <a:round/>
                      <a:headEnd type="none" w="med" len="med"/>
                      <a:tailEnd type="none" w="med" len="med"/>
                    </a:lnB>
                  </a:tcPr>
                </a:tc>
                <a:tc>
                  <a:txBody>
                    <a:bodyPr/>
                    <a:lstStyle/>
                    <a:p>
                      <a:pPr marL="91440">
                        <a:lnSpc>
                          <a:spcPct val="115000"/>
                        </a:lnSpc>
                        <a:spcAft>
                          <a:spcPts val="0"/>
                        </a:spcAft>
                      </a:pPr>
                      <a:r>
                        <a:rPr lang="ca-ES" sz="700" spc="-10">
                          <a:effectLst/>
                          <a:latin typeface="Arial Narrow"/>
                          <a:ea typeface="Arial Narrow"/>
                          <a:cs typeface="Arial Narrow"/>
                        </a:rPr>
                        <a:t>C. Segre, 24</a:t>
                      </a:r>
                      <a:endParaRPr lang="ca-ES" sz="800">
                        <a:effectLst/>
                        <a:latin typeface="Calibri"/>
                        <a:ea typeface="Calibri"/>
                        <a:cs typeface="Times New Roman"/>
                      </a:endParaRPr>
                    </a:p>
                    <a:p>
                      <a:pPr marL="91440">
                        <a:lnSpc>
                          <a:spcPct val="115000"/>
                        </a:lnSpc>
                        <a:spcAft>
                          <a:spcPts val="0"/>
                        </a:spcAft>
                      </a:pPr>
                      <a:r>
                        <a:rPr lang="ca-ES" sz="700" spc="-10">
                          <a:effectLst/>
                          <a:latin typeface="Arial Narrow"/>
                          <a:ea typeface="Arial Narrow"/>
                          <a:cs typeface="Arial Narrow"/>
                        </a:rPr>
                        <a:t>Pl. Orfila, 1</a:t>
                      </a:r>
                      <a:endParaRPr lang="ca-ES" sz="800">
                        <a:effectLst/>
                        <a:latin typeface="Calibri"/>
                        <a:ea typeface="Calibri"/>
                        <a:cs typeface="Times New Roman"/>
                      </a:endParaRPr>
                    </a:p>
                  </a:txBody>
                  <a:tcPr marL="0" marR="0" marT="0" marB="0" anchor="ctr">
                    <a:lnL w="12700" cap="flat" cmpd="sng" algn="ctr">
                      <a:solidFill>
                        <a:srgbClr val="4F6228"/>
                      </a:solidFill>
                      <a:prstDash val="solid"/>
                      <a:round/>
                      <a:headEnd type="none" w="med" len="med"/>
                      <a:tailEnd type="none" w="med" len="med"/>
                    </a:lnL>
                    <a:lnR w="12700" cap="flat" cmpd="sng" algn="ctr">
                      <a:solidFill>
                        <a:srgbClr val="4F6228"/>
                      </a:solidFill>
                      <a:prstDash val="solid"/>
                      <a:round/>
                      <a:headEnd type="none" w="med" len="med"/>
                      <a:tailEnd type="none" w="med" len="med"/>
                    </a:lnR>
                    <a:lnT w="12700" cap="flat" cmpd="sng" algn="ctr">
                      <a:solidFill>
                        <a:srgbClr val="4F6228"/>
                      </a:solidFill>
                      <a:prstDash val="solid"/>
                      <a:round/>
                      <a:headEnd type="none" w="med" len="med"/>
                      <a:tailEnd type="none" w="med" len="med"/>
                    </a:lnT>
                    <a:lnB w="12700" cap="flat" cmpd="sng" algn="ctr">
                      <a:solidFill>
                        <a:srgbClr val="4F6228"/>
                      </a:solidFill>
                      <a:prstDash val="solid"/>
                      <a:round/>
                      <a:headEnd type="none" w="med" len="med"/>
                      <a:tailEnd type="none" w="med" len="med"/>
                    </a:lnB>
                  </a:tcPr>
                </a:tc>
                <a:tc vMerge="1">
                  <a:txBody>
                    <a:bodyPr/>
                    <a:lstStyle/>
                    <a:p>
                      <a:endParaRPr lang="ca-ES"/>
                    </a:p>
                  </a:txBody>
                  <a:tcPr/>
                </a:tc>
              </a:tr>
              <a:tr h="302413">
                <a:tc>
                  <a:txBody>
                    <a:bodyPr/>
                    <a:lstStyle/>
                    <a:p>
                      <a:pPr marL="91440">
                        <a:lnSpc>
                          <a:spcPct val="115000"/>
                        </a:lnSpc>
                        <a:spcAft>
                          <a:spcPts val="0"/>
                        </a:spcAft>
                      </a:pPr>
                      <a:r>
                        <a:rPr lang="ca-ES" sz="700" spc="-10">
                          <a:effectLst/>
                          <a:latin typeface="Arial Narrow"/>
                          <a:ea typeface="Arial Narrow"/>
                          <a:cs typeface="Arial Narrow"/>
                        </a:rPr>
                        <a:t>OAC Districte de Sant Martí</a:t>
                      </a:r>
                      <a:endParaRPr lang="ca-ES" sz="800">
                        <a:effectLst/>
                        <a:latin typeface="Calibri"/>
                        <a:ea typeface="Calibri"/>
                        <a:cs typeface="Times New Roman"/>
                      </a:endParaRPr>
                    </a:p>
                  </a:txBody>
                  <a:tcPr marL="0" marR="0" marT="0" marB="0" anchor="ctr">
                    <a:lnL w="12700" cap="flat" cmpd="sng" algn="ctr">
                      <a:solidFill>
                        <a:srgbClr val="4F6228"/>
                      </a:solidFill>
                      <a:prstDash val="solid"/>
                      <a:round/>
                      <a:headEnd type="none" w="med" len="med"/>
                      <a:tailEnd type="none" w="med" len="med"/>
                    </a:lnL>
                    <a:lnR w="12700" cap="flat" cmpd="sng" algn="ctr">
                      <a:solidFill>
                        <a:srgbClr val="4F6228"/>
                      </a:solidFill>
                      <a:prstDash val="solid"/>
                      <a:round/>
                      <a:headEnd type="none" w="med" len="med"/>
                      <a:tailEnd type="none" w="med" len="med"/>
                    </a:lnR>
                    <a:lnT w="12700" cap="flat" cmpd="sng" algn="ctr">
                      <a:solidFill>
                        <a:srgbClr val="4F6228"/>
                      </a:solidFill>
                      <a:prstDash val="solid"/>
                      <a:round/>
                      <a:headEnd type="none" w="med" len="med"/>
                      <a:tailEnd type="none" w="med" len="med"/>
                    </a:lnT>
                    <a:lnB w="12700" cap="flat" cmpd="sng" algn="ctr">
                      <a:solidFill>
                        <a:srgbClr val="4F6228"/>
                      </a:solidFill>
                      <a:prstDash val="solid"/>
                      <a:round/>
                      <a:headEnd type="none" w="med" len="med"/>
                      <a:tailEnd type="none" w="med" len="med"/>
                    </a:lnB>
                  </a:tcPr>
                </a:tc>
                <a:tc>
                  <a:txBody>
                    <a:bodyPr/>
                    <a:lstStyle/>
                    <a:p>
                      <a:pPr marL="91440">
                        <a:lnSpc>
                          <a:spcPct val="115000"/>
                        </a:lnSpc>
                        <a:spcAft>
                          <a:spcPts val="0"/>
                        </a:spcAft>
                      </a:pPr>
                      <a:r>
                        <a:rPr lang="ca-ES" sz="700" spc="-10">
                          <a:effectLst/>
                          <a:latin typeface="Arial Narrow"/>
                          <a:ea typeface="Arial Narrow"/>
                          <a:cs typeface="Arial Narrow"/>
                        </a:rPr>
                        <a:t>Pl. Valentí Almirall, 1</a:t>
                      </a:r>
                      <a:endParaRPr lang="ca-ES" sz="800">
                        <a:effectLst/>
                        <a:latin typeface="Calibri"/>
                        <a:ea typeface="Calibri"/>
                        <a:cs typeface="Times New Roman"/>
                      </a:endParaRPr>
                    </a:p>
                  </a:txBody>
                  <a:tcPr marL="0" marR="0" marT="0" marB="0" anchor="ctr">
                    <a:lnL w="12700" cap="flat" cmpd="sng" algn="ctr">
                      <a:solidFill>
                        <a:srgbClr val="4F6228"/>
                      </a:solidFill>
                      <a:prstDash val="solid"/>
                      <a:round/>
                      <a:headEnd type="none" w="med" len="med"/>
                      <a:tailEnd type="none" w="med" len="med"/>
                    </a:lnL>
                    <a:lnR w="12700" cap="flat" cmpd="sng" algn="ctr">
                      <a:solidFill>
                        <a:srgbClr val="4F6228"/>
                      </a:solidFill>
                      <a:prstDash val="solid"/>
                      <a:round/>
                      <a:headEnd type="none" w="med" len="med"/>
                      <a:tailEnd type="none" w="med" len="med"/>
                    </a:lnR>
                    <a:lnT w="12700" cap="flat" cmpd="sng" algn="ctr">
                      <a:solidFill>
                        <a:srgbClr val="4F6228"/>
                      </a:solidFill>
                      <a:prstDash val="solid"/>
                      <a:round/>
                      <a:headEnd type="none" w="med" len="med"/>
                      <a:tailEnd type="none" w="med" len="med"/>
                    </a:lnT>
                    <a:lnB w="12700" cap="flat" cmpd="sng" algn="ctr">
                      <a:solidFill>
                        <a:srgbClr val="4F6228"/>
                      </a:solidFill>
                      <a:prstDash val="solid"/>
                      <a:round/>
                      <a:headEnd type="none" w="med" len="med"/>
                      <a:tailEnd type="none" w="med" len="med"/>
                    </a:lnB>
                  </a:tcPr>
                </a:tc>
                <a:tc vMerge="1">
                  <a:txBody>
                    <a:bodyPr/>
                    <a:lstStyle/>
                    <a:p>
                      <a:endParaRPr lang="ca-ES"/>
                    </a:p>
                  </a:txBody>
                  <a:tcPr/>
                </a:tc>
              </a:tr>
              <a:tr h="302413">
                <a:tc>
                  <a:txBody>
                    <a:bodyPr/>
                    <a:lstStyle/>
                    <a:p>
                      <a:pPr marL="91440">
                        <a:lnSpc>
                          <a:spcPct val="115000"/>
                        </a:lnSpc>
                        <a:spcAft>
                          <a:spcPts val="0"/>
                        </a:spcAft>
                      </a:pPr>
                      <a:r>
                        <a:rPr lang="ca-ES" sz="700" spc="-10">
                          <a:effectLst/>
                          <a:latin typeface="Arial Narrow"/>
                          <a:ea typeface="Arial Narrow"/>
                          <a:cs typeface="Arial Narrow"/>
                        </a:rPr>
                        <a:t>OAC Plaça Sant Miquel</a:t>
                      </a:r>
                      <a:endParaRPr lang="ca-ES" sz="800">
                        <a:effectLst/>
                        <a:latin typeface="Calibri"/>
                        <a:ea typeface="Calibri"/>
                        <a:cs typeface="Times New Roman"/>
                      </a:endParaRPr>
                    </a:p>
                  </a:txBody>
                  <a:tcPr marL="0" marR="0" marT="0" marB="0" anchor="ctr">
                    <a:lnL w="12700" cap="flat" cmpd="sng" algn="ctr">
                      <a:solidFill>
                        <a:srgbClr val="4F6228"/>
                      </a:solidFill>
                      <a:prstDash val="solid"/>
                      <a:round/>
                      <a:headEnd type="none" w="med" len="med"/>
                      <a:tailEnd type="none" w="med" len="med"/>
                    </a:lnL>
                    <a:lnR w="12700" cap="flat" cmpd="sng" algn="ctr">
                      <a:solidFill>
                        <a:srgbClr val="4F6228"/>
                      </a:solidFill>
                      <a:prstDash val="solid"/>
                      <a:round/>
                      <a:headEnd type="none" w="med" len="med"/>
                      <a:tailEnd type="none" w="med" len="med"/>
                    </a:lnR>
                    <a:lnT w="12700" cap="flat" cmpd="sng" algn="ctr">
                      <a:solidFill>
                        <a:srgbClr val="4F6228"/>
                      </a:solidFill>
                      <a:prstDash val="solid"/>
                      <a:round/>
                      <a:headEnd type="none" w="med" len="med"/>
                      <a:tailEnd type="none" w="med" len="med"/>
                    </a:lnT>
                    <a:lnB w="12700" cap="flat" cmpd="sng" algn="ctr">
                      <a:solidFill>
                        <a:srgbClr val="4F6228"/>
                      </a:solidFill>
                      <a:prstDash val="solid"/>
                      <a:round/>
                      <a:headEnd type="none" w="med" len="med"/>
                      <a:tailEnd type="none" w="med" len="med"/>
                    </a:lnB>
                  </a:tcPr>
                </a:tc>
                <a:tc>
                  <a:txBody>
                    <a:bodyPr/>
                    <a:lstStyle/>
                    <a:p>
                      <a:pPr marL="91440">
                        <a:lnSpc>
                          <a:spcPct val="115000"/>
                        </a:lnSpc>
                        <a:spcAft>
                          <a:spcPts val="0"/>
                        </a:spcAft>
                      </a:pPr>
                      <a:r>
                        <a:rPr lang="ca-ES" sz="700" spc="-10">
                          <a:effectLst/>
                          <a:latin typeface="Arial Narrow"/>
                          <a:ea typeface="Arial Narrow"/>
                          <a:cs typeface="Arial Narrow"/>
                        </a:rPr>
                        <a:t>Pl. Sant Miquel, 3</a:t>
                      </a:r>
                      <a:endParaRPr lang="ca-ES" sz="800">
                        <a:effectLst/>
                        <a:latin typeface="Calibri"/>
                        <a:ea typeface="Calibri"/>
                        <a:cs typeface="Times New Roman"/>
                      </a:endParaRPr>
                    </a:p>
                  </a:txBody>
                  <a:tcPr marL="0" marR="0" marT="0" marB="0" anchor="ctr">
                    <a:lnL w="12700" cap="flat" cmpd="sng" algn="ctr">
                      <a:solidFill>
                        <a:srgbClr val="4F6228"/>
                      </a:solidFill>
                      <a:prstDash val="solid"/>
                      <a:round/>
                      <a:headEnd type="none" w="med" len="med"/>
                      <a:tailEnd type="none" w="med" len="med"/>
                    </a:lnL>
                    <a:lnR w="12700" cap="flat" cmpd="sng" algn="ctr">
                      <a:solidFill>
                        <a:srgbClr val="4F6228"/>
                      </a:solidFill>
                      <a:prstDash val="solid"/>
                      <a:round/>
                      <a:headEnd type="none" w="med" len="med"/>
                      <a:tailEnd type="none" w="med" len="med"/>
                    </a:lnR>
                    <a:lnT w="12700" cap="flat" cmpd="sng" algn="ctr">
                      <a:solidFill>
                        <a:srgbClr val="4F6228"/>
                      </a:solidFill>
                      <a:prstDash val="solid"/>
                      <a:round/>
                      <a:headEnd type="none" w="med" len="med"/>
                      <a:tailEnd type="none" w="med" len="med"/>
                    </a:lnT>
                    <a:lnB w="12700" cap="flat" cmpd="sng" algn="ctr">
                      <a:solidFill>
                        <a:srgbClr val="4F6228"/>
                      </a:solidFill>
                      <a:prstDash val="solid"/>
                      <a:round/>
                      <a:headEnd type="none" w="med" len="med"/>
                      <a:tailEnd type="none" w="med" len="med"/>
                    </a:lnB>
                  </a:tcPr>
                </a:tc>
                <a:tc>
                  <a:txBody>
                    <a:bodyPr/>
                    <a:lstStyle/>
                    <a:p>
                      <a:pPr marL="91440">
                        <a:lnSpc>
                          <a:spcPct val="115000"/>
                        </a:lnSpc>
                        <a:spcAft>
                          <a:spcPts val="0"/>
                        </a:spcAft>
                      </a:pPr>
                      <a:r>
                        <a:rPr lang="ca-ES" sz="700" spc="-10">
                          <a:effectLst/>
                          <a:latin typeface="Arial Narrow"/>
                          <a:ea typeface="Arial Narrow"/>
                          <a:cs typeface="Arial Narrow"/>
                        </a:rPr>
                        <a:t>De dilluns a dissabte de 08:30 h a 20:00 h</a:t>
                      </a:r>
                      <a:endParaRPr lang="ca-ES" sz="800">
                        <a:effectLst/>
                        <a:latin typeface="Calibri"/>
                        <a:ea typeface="Calibri"/>
                        <a:cs typeface="Times New Roman"/>
                      </a:endParaRPr>
                    </a:p>
                  </a:txBody>
                  <a:tcPr marL="0" marR="0" marT="0" marB="0" anchor="ctr">
                    <a:lnL w="12700" cap="flat" cmpd="sng" algn="ctr">
                      <a:solidFill>
                        <a:srgbClr val="4F6228"/>
                      </a:solidFill>
                      <a:prstDash val="solid"/>
                      <a:round/>
                      <a:headEnd type="none" w="med" len="med"/>
                      <a:tailEnd type="none" w="med" len="med"/>
                    </a:lnL>
                    <a:lnR w="12700" cap="flat" cmpd="sng" algn="ctr">
                      <a:solidFill>
                        <a:srgbClr val="4F6228"/>
                      </a:solidFill>
                      <a:prstDash val="solid"/>
                      <a:round/>
                      <a:headEnd type="none" w="med" len="med"/>
                      <a:tailEnd type="none" w="med" len="med"/>
                    </a:lnR>
                    <a:lnT w="12700" cap="flat" cmpd="sng" algn="ctr">
                      <a:solidFill>
                        <a:srgbClr val="4F6228"/>
                      </a:solidFill>
                      <a:prstDash val="solid"/>
                      <a:round/>
                      <a:headEnd type="none" w="med" len="med"/>
                      <a:tailEnd type="none" w="med" len="med"/>
                    </a:lnT>
                    <a:lnB w="12700" cap="flat" cmpd="sng" algn="ctr">
                      <a:solidFill>
                        <a:srgbClr val="4F6228"/>
                      </a:solidFill>
                      <a:prstDash val="solid"/>
                      <a:round/>
                      <a:headEnd type="none" w="med" len="med"/>
                      <a:tailEnd type="none" w="med" len="med"/>
                    </a:lnB>
                  </a:tcPr>
                </a:tc>
              </a:tr>
              <a:tr h="368232">
                <a:tc>
                  <a:txBody>
                    <a:bodyPr/>
                    <a:lstStyle/>
                    <a:p>
                      <a:pPr marL="91440">
                        <a:lnSpc>
                          <a:spcPct val="115000"/>
                        </a:lnSpc>
                        <a:spcAft>
                          <a:spcPts val="0"/>
                        </a:spcAft>
                      </a:pPr>
                      <a:r>
                        <a:rPr lang="ca-ES" sz="700" spc="-10">
                          <a:effectLst/>
                          <a:latin typeface="Arial Narrow"/>
                          <a:ea typeface="Arial Narrow"/>
                          <a:cs typeface="Arial Narrow"/>
                        </a:rPr>
                        <a:t>Institut de Cultura de Barcelona</a:t>
                      </a:r>
                      <a:endParaRPr lang="ca-ES" sz="800">
                        <a:effectLst/>
                        <a:latin typeface="Calibri"/>
                        <a:ea typeface="Calibri"/>
                        <a:cs typeface="Times New Roman"/>
                      </a:endParaRPr>
                    </a:p>
                  </a:txBody>
                  <a:tcPr marL="0" marR="0" marT="0" marB="0" anchor="ctr">
                    <a:lnL w="12700" cap="flat" cmpd="sng" algn="ctr">
                      <a:solidFill>
                        <a:srgbClr val="4F6228"/>
                      </a:solidFill>
                      <a:prstDash val="solid"/>
                      <a:round/>
                      <a:headEnd type="none" w="med" len="med"/>
                      <a:tailEnd type="none" w="med" len="med"/>
                    </a:lnL>
                    <a:lnR w="12700" cap="flat" cmpd="sng" algn="ctr">
                      <a:solidFill>
                        <a:srgbClr val="4F6228"/>
                      </a:solidFill>
                      <a:prstDash val="solid"/>
                      <a:round/>
                      <a:headEnd type="none" w="med" len="med"/>
                      <a:tailEnd type="none" w="med" len="med"/>
                    </a:lnR>
                    <a:lnT w="12700" cap="flat" cmpd="sng" algn="ctr">
                      <a:solidFill>
                        <a:srgbClr val="4F6228"/>
                      </a:solidFill>
                      <a:prstDash val="solid"/>
                      <a:round/>
                      <a:headEnd type="none" w="med" len="med"/>
                      <a:tailEnd type="none" w="med" len="med"/>
                    </a:lnT>
                    <a:lnB w="12700" cap="flat" cmpd="sng" algn="ctr">
                      <a:solidFill>
                        <a:srgbClr val="4F6228"/>
                      </a:solidFill>
                      <a:prstDash val="solid"/>
                      <a:round/>
                      <a:headEnd type="none" w="med" len="med"/>
                      <a:tailEnd type="none" w="med" len="med"/>
                    </a:lnB>
                  </a:tcPr>
                </a:tc>
                <a:tc>
                  <a:txBody>
                    <a:bodyPr/>
                    <a:lstStyle/>
                    <a:p>
                      <a:pPr marL="91440">
                        <a:lnSpc>
                          <a:spcPct val="115000"/>
                        </a:lnSpc>
                        <a:spcAft>
                          <a:spcPts val="0"/>
                        </a:spcAft>
                      </a:pPr>
                      <a:r>
                        <a:rPr lang="ca-ES" sz="700" spc="-10">
                          <a:effectLst/>
                          <a:latin typeface="Arial Narrow"/>
                          <a:ea typeface="Arial Narrow"/>
                          <a:cs typeface="Arial Narrow"/>
                        </a:rPr>
                        <a:t>Palau de la Virreina, C. La Rambla, 99</a:t>
                      </a:r>
                      <a:endParaRPr lang="ca-ES" sz="800">
                        <a:effectLst/>
                        <a:latin typeface="Calibri"/>
                        <a:ea typeface="Calibri"/>
                        <a:cs typeface="Times New Roman"/>
                      </a:endParaRPr>
                    </a:p>
                  </a:txBody>
                  <a:tcPr marL="0" marR="0" marT="0" marB="0" anchor="ctr">
                    <a:lnL w="12700" cap="flat" cmpd="sng" algn="ctr">
                      <a:solidFill>
                        <a:srgbClr val="4F6228"/>
                      </a:solidFill>
                      <a:prstDash val="solid"/>
                      <a:round/>
                      <a:headEnd type="none" w="med" len="med"/>
                      <a:tailEnd type="none" w="med" len="med"/>
                    </a:lnL>
                    <a:lnR w="12700" cap="flat" cmpd="sng" algn="ctr">
                      <a:solidFill>
                        <a:srgbClr val="4F6228"/>
                      </a:solidFill>
                      <a:prstDash val="solid"/>
                      <a:round/>
                      <a:headEnd type="none" w="med" len="med"/>
                      <a:tailEnd type="none" w="med" len="med"/>
                    </a:lnR>
                    <a:lnT w="12700" cap="flat" cmpd="sng" algn="ctr">
                      <a:solidFill>
                        <a:srgbClr val="4F6228"/>
                      </a:solidFill>
                      <a:prstDash val="solid"/>
                      <a:round/>
                      <a:headEnd type="none" w="med" len="med"/>
                      <a:tailEnd type="none" w="med" len="med"/>
                    </a:lnT>
                    <a:lnB w="12700" cap="flat" cmpd="sng" algn="ctr">
                      <a:solidFill>
                        <a:srgbClr val="4F6228"/>
                      </a:solidFill>
                      <a:prstDash val="solid"/>
                      <a:round/>
                      <a:headEnd type="none" w="med" len="med"/>
                      <a:tailEnd type="none" w="med" len="med"/>
                    </a:lnB>
                  </a:tcPr>
                </a:tc>
                <a:tc>
                  <a:txBody>
                    <a:bodyPr/>
                    <a:lstStyle/>
                    <a:p>
                      <a:pPr marL="91440">
                        <a:lnSpc>
                          <a:spcPct val="115000"/>
                        </a:lnSpc>
                        <a:spcAft>
                          <a:spcPts val="0"/>
                        </a:spcAft>
                      </a:pPr>
                      <a:r>
                        <a:rPr lang="ca-ES" sz="700" spc="-10">
                          <a:effectLst/>
                          <a:latin typeface="Arial Narrow"/>
                          <a:ea typeface="Arial Narrow"/>
                          <a:cs typeface="Arial Narrow"/>
                        </a:rPr>
                        <a:t>H. hivern: de dilluns a divendres de 9:00h a 14.00h</a:t>
                      </a:r>
                      <a:endParaRPr lang="ca-ES" sz="800">
                        <a:effectLst/>
                        <a:latin typeface="Calibri"/>
                        <a:ea typeface="Calibri"/>
                        <a:cs typeface="Times New Roman"/>
                      </a:endParaRPr>
                    </a:p>
                    <a:p>
                      <a:pPr marL="91440">
                        <a:lnSpc>
                          <a:spcPct val="115000"/>
                        </a:lnSpc>
                        <a:spcAft>
                          <a:spcPts val="0"/>
                        </a:spcAft>
                      </a:pPr>
                      <a:r>
                        <a:rPr lang="ca-ES" sz="700" spc="-10">
                          <a:effectLst/>
                          <a:latin typeface="Arial Narrow"/>
                          <a:ea typeface="Arial Narrow"/>
                          <a:cs typeface="Arial Narrow"/>
                        </a:rPr>
                        <a:t>dijous de 15:30h a 17:30h </a:t>
                      </a:r>
                      <a:endParaRPr lang="ca-ES" sz="800">
                        <a:effectLst/>
                        <a:latin typeface="Calibri"/>
                        <a:ea typeface="Calibri"/>
                        <a:cs typeface="Times New Roman"/>
                      </a:endParaRPr>
                    </a:p>
                    <a:p>
                      <a:pPr marL="91440">
                        <a:lnSpc>
                          <a:spcPct val="115000"/>
                        </a:lnSpc>
                        <a:spcAft>
                          <a:spcPts val="0"/>
                        </a:spcAft>
                      </a:pPr>
                      <a:r>
                        <a:rPr lang="ca-ES" sz="700" spc="-10">
                          <a:effectLst/>
                          <a:latin typeface="Arial Narrow"/>
                          <a:ea typeface="Arial Narrow"/>
                          <a:cs typeface="Arial Narrow"/>
                        </a:rPr>
                        <a:t>H. estiu: de dilluns a divendres de 9:00h a 14.00h</a:t>
                      </a:r>
                      <a:endParaRPr lang="ca-ES" sz="800">
                        <a:effectLst/>
                        <a:latin typeface="Calibri"/>
                        <a:ea typeface="Calibri"/>
                        <a:cs typeface="Times New Roman"/>
                      </a:endParaRPr>
                    </a:p>
                  </a:txBody>
                  <a:tcPr marL="0" marR="0" marT="0" marB="0" anchor="ctr">
                    <a:lnL w="12700" cap="flat" cmpd="sng" algn="ctr">
                      <a:solidFill>
                        <a:srgbClr val="4F6228"/>
                      </a:solidFill>
                      <a:prstDash val="solid"/>
                      <a:round/>
                      <a:headEnd type="none" w="med" len="med"/>
                      <a:tailEnd type="none" w="med" len="med"/>
                    </a:lnL>
                    <a:lnR w="12700" cap="flat" cmpd="sng" algn="ctr">
                      <a:solidFill>
                        <a:srgbClr val="4F6228"/>
                      </a:solidFill>
                      <a:prstDash val="solid"/>
                      <a:round/>
                      <a:headEnd type="none" w="med" len="med"/>
                      <a:tailEnd type="none" w="med" len="med"/>
                    </a:lnR>
                    <a:lnT w="12700" cap="flat" cmpd="sng" algn="ctr">
                      <a:solidFill>
                        <a:srgbClr val="4F6228"/>
                      </a:solidFill>
                      <a:prstDash val="solid"/>
                      <a:round/>
                      <a:headEnd type="none" w="med" len="med"/>
                      <a:tailEnd type="none" w="med" len="med"/>
                    </a:lnT>
                    <a:lnB w="12700" cap="flat" cmpd="sng" algn="ctr">
                      <a:solidFill>
                        <a:srgbClr val="4F6228"/>
                      </a:solidFill>
                      <a:prstDash val="solid"/>
                      <a:round/>
                      <a:headEnd type="none" w="med" len="med"/>
                      <a:tailEnd type="none" w="med" len="med"/>
                    </a:lnB>
                  </a:tcPr>
                </a:tc>
              </a:tr>
              <a:tr h="302413">
                <a:tc>
                  <a:txBody>
                    <a:bodyPr/>
                    <a:lstStyle/>
                    <a:p>
                      <a:pPr marL="91440">
                        <a:lnSpc>
                          <a:spcPct val="115000"/>
                        </a:lnSpc>
                        <a:spcAft>
                          <a:spcPts val="0"/>
                        </a:spcAft>
                      </a:pPr>
                      <a:r>
                        <a:rPr lang="ca-ES" sz="700" spc="-10">
                          <a:effectLst/>
                          <a:latin typeface="Arial Narrow"/>
                          <a:ea typeface="Arial Narrow"/>
                          <a:cs typeface="Arial Narrow"/>
                        </a:rPr>
                        <a:t>Institut Barcelona Esports</a:t>
                      </a:r>
                      <a:endParaRPr lang="ca-ES" sz="800">
                        <a:effectLst/>
                        <a:latin typeface="Calibri"/>
                        <a:ea typeface="Calibri"/>
                        <a:cs typeface="Times New Roman"/>
                      </a:endParaRPr>
                    </a:p>
                  </a:txBody>
                  <a:tcPr marL="0" marR="0" marT="0" marB="0" anchor="ctr">
                    <a:lnL w="12700" cap="flat" cmpd="sng" algn="ctr">
                      <a:solidFill>
                        <a:srgbClr val="4F6228"/>
                      </a:solidFill>
                      <a:prstDash val="solid"/>
                      <a:round/>
                      <a:headEnd type="none" w="med" len="med"/>
                      <a:tailEnd type="none" w="med" len="med"/>
                    </a:lnL>
                    <a:lnR w="12700" cap="flat" cmpd="sng" algn="ctr">
                      <a:solidFill>
                        <a:srgbClr val="4F6228"/>
                      </a:solidFill>
                      <a:prstDash val="solid"/>
                      <a:round/>
                      <a:headEnd type="none" w="med" len="med"/>
                      <a:tailEnd type="none" w="med" len="med"/>
                    </a:lnR>
                    <a:lnT w="12700" cap="flat" cmpd="sng" algn="ctr">
                      <a:solidFill>
                        <a:srgbClr val="4F6228"/>
                      </a:solidFill>
                      <a:prstDash val="solid"/>
                      <a:round/>
                      <a:headEnd type="none" w="med" len="med"/>
                      <a:tailEnd type="none" w="med" len="med"/>
                    </a:lnT>
                    <a:lnB w="12700" cap="flat" cmpd="sng" algn="ctr">
                      <a:solidFill>
                        <a:srgbClr val="4F6228"/>
                      </a:solidFill>
                      <a:prstDash val="solid"/>
                      <a:round/>
                      <a:headEnd type="none" w="med" len="med"/>
                      <a:tailEnd type="none" w="med" len="med"/>
                    </a:lnB>
                  </a:tcPr>
                </a:tc>
                <a:tc>
                  <a:txBody>
                    <a:bodyPr/>
                    <a:lstStyle/>
                    <a:p>
                      <a:pPr marL="91440">
                        <a:lnSpc>
                          <a:spcPct val="115000"/>
                        </a:lnSpc>
                        <a:spcAft>
                          <a:spcPts val="0"/>
                        </a:spcAft>
                      </a:pPr>
                      <a:r>
                        <a:rPr lang="ca-ES" sz="700" spc="-10">
                          <a:effectLst/>
                          <a:latin typeface="Arial Narrow"/>
                          <a:ea typeface="Arial Narrow"/>
                          <a:cs typeface="Arial Narrow"/>
                        </a:rPr>
                        <a:t>Av. de l’Estadi, 40 Annex Piscines Municipals</a:t>
                      </a:r>
                      <a:endParaRPr lang="ca-ES" sz="800">
                        <a:effectLst/>
                        <a:latin typeface="Calibri"/>
                        <a:ea typeface="Calibri"/>
                        <a:cs typeface="Times New Roman"/>
                      </a:endParaRPr>
                    </a:p>
                    <a:p>
                      <a:pPr marL="91440">
                        <a:lnSpc>
                          <a:spcPct val="115000"/>
                        </a:lnSpc>
                        <a:spcAft>
                          <a:spcPts val="0"/>
                        </a:spcAft>
                      </a:pPr>
                      <a:r>
                        <a:rPr lang="ca-ES" sz="700" spc="-10">
                          <a:effectLst/>
                          <a:latin typeface="Arial Narrow"/>
                          <a:ea typeface="Arial Narrow"/>
                          <a:cs typeface="Arial Narrow"/>
                        </a:rPr>
                        <a:t>Bernat Picornell</a:t>
                      </a:r>
                      <a:endParaRPr lang="ca-ES" sz="800">
                        <a:effectLst/>
                        <a:latin typeface="Calibri"/>
                        <a:ea typeface="Calibri"/>
                        <a:cs typeface="Times New Roman"/>
                      </a:endParaRPr>
                    </a:p>
                  </a:txBody>
                  <a:tcPr marL="0" marR="0" marT="0" marB="0" anchor="ctr">
                    <a:lnL w="12700" cap="flat" cmpd="sng" algn="ctr">
                      <a:solidFill>
                        <a:srgbClr val="4F6228"/>
                      </a:solidFill>
                      <a:prstDash val="solid"/>
                      <a:round/>
                      <a:headEnd type="none" w="med" len="med"/>
                      <a:tailEnd type="none" w="med" len="med"/>
                    </a:lnL>
                    <a:lnR w="12700" cap="flat" cmpd="sng" algn="ctr">
                      <a:solidFill>
                        <a:srgbClr val="4F6228"/>
                      </a:solidFill>
                      <a:prstDash val="solid"/>
                      <a:round/>
                      <a:headEnd type="none" w="med" len="med"/>
                      <a:tailEnd type="none" w="med" len="med"/>
                    </a:lnR>
                    <a:lnT w="12700" cap="flat" cmpd="sng" algn="ctr">
                      <a:solidFill>
                        <a:srgbClr val="4F6228"/>
                      </a:solidFill>
                      <a:prstDash val="solid"/>
                      <a:round/>
                      <a:headEnd type="none" w="med" len="med"/>
                      <a:tailEnd type="none" w="med" len="med"/>
                    </a:lnT>
                    <a:lnB w="12700" cap="flat" cmpd="sng" algn="ctr">
                      <a:solidFill>
                        <a:srgbClr val="4F6228"/>
                      </a:solidFill>
                      <a:prstDash val="solid"/>
                      <a:round/>
                      <a:headEnd type="none" w="med" len="med"/>
                      <a:tailEnd type="none" w="med" len="med"/>
                    </a:lnB>
                  </a:tcPr>
                </a:tc>
                <a:tc>
                  <a:txBody>
                    <a:bodyPr/>
                    <a:lstStyle/>
                    <a:p>
                      <a:pPr marL="91440">
                        <a:lnSpc>
                          <a:spcPct val="115000"/>
                        </a:lnSpc>
                        <a:spcAft>
                          <a:spcPts val="0"/>
                        </a:spcAft>
                      </a:pPr>
                      <a:r>
                        <a:rPr lang="ca-ES" sz="700" spc="-10">
                          <a:effectLst/>
                          <a:latin typeface="Arial Narrow"/>
                          <a:ea typeface="Arial Narrow"/>
                          <a:cs typeface="Arial Narrow"/>
                        </a:rPr>
                        <a:t>De dilluns a divendres de 8:00 h a 14:00 h</a:t>
                      </a:r>
                      <a:endParaRPr lang="ca-ES" sz="800">
                        <a:effectLst/>
                        <a:latin typeface="Calibri"/>
                        <a:ea typeface="Calibri"/>
                        <a:cs typeface="Times New Roman"/>
                      </a:endParaRPr>
                    </a:p>
                  </a:txBody>
                  <a:tcPr marL="0" marR="0" marT="0" marB="0" anchor="ctr">
                    <a:lnL w="12700" cap="flat" cmpd="sng" algn="ctr">
                      <a:solidFill>
                        <a:srgbClr val="4F6228"/>
                      </a:solidFill>
                      <a:prstDash val="solid"/>
                      <a:round/>
                      <a:headEnd type="none" w="med" len="med"/>
                      <a:tailEnd type="none" w="med" len="med"/>
                    </a:lnL>
                    <a:lnR w="12700" cap="flat" cmpd="sng" algn="ctr">
                      <a:solidFill>
                        <a:srgbClr val="4F6228"/>
                      </a:solidFill>
                      <a:prstDash val="solid"/>
                      <a:round/>
                      <a:headEnd type="none" w="med" len="med"/>
                      <a:tailEnd type="none" w="med" len="med"/>
                    </a:lnR>
                    <a:lnT w="12700" cap="flat" cmpd="sng" algn="ctr">
                      <a:solidFill>
                        <a:srgbClr val="4F6228"/>
                      </a:solidFill>
                      <a:prstDash val="solid"/>
                      <a:round/>
                      <a:headEnd type="none" w="med" len="med"/>
                      <a:tailEnd type="none" w="med" len="med"/>
                    </a:lnT>
                    <a:lnB w="12700" cap="flat" cmpd="sng" algn="ctr">
                      <a:solidFill>
                        <a:srgbClr val="4F6228"/>
                      </a:solidFill>
                      <a:prstDash val="solid"/>
                      <a:round/>
                      <a:headEnd type="none" w="med" len="med"/>
                      <a:tailEnd type="none" w="med" len="med"/>
                    </a:lnB>
                  </a:tcPr>
                </a:tc>
              </a:tr>
              <a:tr h="302413">
                <a:tc>
                  <a:txBody>
                    <a:bodyPr/>
                    <a:lstStyle/>
                    <a:p>
                      <a:pPr marL="91440">
                        <a:lnSpc>
                          <a:spcPct val="115000"/>
                        </a:lnSpc>
                        <a:spcAft>
                          <a:spcPts val="0"/>
                        </a:spcAft>
                      </a:pPr>
                      <a:r>
                        <a:rPr lang="ca-ES" sz="700" spc="-10">
                          <a:effectLst/>
                          <a:latin typeface="Arial Narrow"/>
                          <a:ea typeface="Arial Narrow"/>
                          <a:cs typeface="Arial Narrow"/>
                        </a:rPr>
                        <a:t>Institut d’Educació de Barcelona </a:t>
                      </a:r>
                      <a:endParaRPr lang="ca-ES" sz="800">
                        <a:effectLst/>
                        <a:latin typeface="Calibri"/>
                        <a:ea typeface="Calibri"/>
                        <a:cs typeface="Times New Roman"/>
                      </a:endParaRPr>
                    </a:p>
                  </a:txBody>
                  <a:tcPr marL="0" marR="0" marT="0" marB="0" anchor="ctr">
                    <a:lnL w="12700" cap="flat" cmpd="sng" algn="ctr">
                      <a:solidFill>
                        <a:srgbClr val="4F6228"/>
                      </a:solidFill>
                      <a:prstDash val="solid"/>
                      <a:round/>
                      <a:headEnd type="none" w="med" len="med"/>
                      <a:tailEnd type="none" w="med" len="med"/>
                    </a:lnL>
                    <a:lnR w="12700" cap="flat" cmpd="sng" algn="ctr">
                      <a:solidFill>
                        <a:srgbClr val="4F6228"/>
                      </a:solidFill>
                      <a:prstDash val="solid"/>
                      <a:round/>
                      <a:headEnd type="none" w="med" len="med"/>
                      <a:tailEnd type="none" w="med" len="med"/>
                    </a:lnR>
                    <a:lnT w="12700" cap="flat" cmpd="sng" algn="ctr">
                      <a:solidFill>
                        <a:srgbClr val="4F6228"/>
                      </a:solidFill>
                      <a:prstDash val="solid"/>
                      <a:round/>
                      <a:headEnd type="none" w="med" len="med"/>
                      <a:tailEnd type="none" w="med" len="med"/>
                    </a:lnT>
                    <a:lnB w="12700" cap="flat" cmpd="sng" algn="ctr">
                      <a:solidFill>
                        <a:srgbClr val="4F6228"/>
                      </a:solidFill>
                      <a:prstDash val="solid"/>
                      <a:round/>
                      <a:headEnd type="none" w="med" len="med"/>
                      <a:tailEnd type="none" w="med" len="med"/>
                    </a:lnB>
                  </a:tcPr>
                </a:tc>
                <a:tc>
                  <a:txBody>
                    <a:bodyPr/>
                    <a:lstStyle/>
                    <a:p>
                      <a:pPr marL="91440">
                        <a:lnSpc>
                          <a:spcPct val="115000"/>
                        </a:lnSpc>
                        <a:spcAft>
                          <a:spcPts val="0"/>
                        </a:spcAft>
                      </a:pPr>
                      <a:r>
                        <a:rPr lang="ca-ES" sz="700" spc="-10">
                          <a:effectLst/>
                          <a:latin typeface="Arial Narrow"/>
                          <a:ea typeface="Arial Narrow"/>
                          <a:cs typeface="Arial Narrow"/>
                        </a:rPr>
                        <a:t>Plaça Espanya, núm.5 pl. Baixa</a:t>
                      </a:r>
                      <a:endParaRPr lang="ca-ES" sz="800">
                        <a:effectLst/>
                        <a:latin typeface="Calibri"/>
                        <a:ea typeface="Calibri"/>
                        <a:cs typeface="Times New Roman"/>
                      </a:endParaRPr>
                    </a:p>
                  </a:txBody>
                  <a:tcPr marL="0" marR="0" marT="0" marB="0" anchor="ctr">
                    <a:lnL w="12700" cap="flat" cmpd="sng" algn="ctr">
                      <a:solidFill>
                        <a:srgbClr val="4F6228"/>
                      </a:solidFill>
                      <a:prstDash val="solid"/>
                      <a:round/>
                      <a:headEnd type="none" w="med" len="med"/>
                      <a:tailEnd type="none" w="med" len="med"/>
                    </a:lnL>
                    <a:lnR w="12700" cap="flat" cmpd="sng" algn="ctr">
                      <a:solidFill>
                        <a:srgbClr val="4F6228"/>
                      </a:solidFill>
                      <a:prstDash val="solid"/>
                      <a:round/>
                      <a:headEnd type="none" w="med" len="med"/>
                      <a:tailEnd type="none" w="med" len="med"/>
                    </a:lnR>
                    <a:lnT w="12700" cap="flat" cmpd="sng" algn="ctr">
                      <a:solidFill>
                        <a:srgbClr val="4F6228"/>
                      </a:solidFill>
                      <a:prstDash val="solid"/>
                      <a:round/>
                      <a:headEnd type="none" w="med" len="med"/>
                      <a:tailEnd type="none" w="med" len="med"/>
                    </a:lnT>
                    <a:lnB w="12700" cap="flat" cmpd="sng" algn="ctr">
                      <a:solidFill>
                        <a:srgbClr val="4F6228"/>
                      </a:solidFill>
                      <a:prstDash val="solid"/>
                      <a:round/>
                      <a:headEnd type="none" w="med" len="med"/>
                      <a:tailEnd type="none" w="med" len="med"/>
                    </a:lnB>
                  </a:tcPr>
                </a:tc>
                <a:tc>
                  <a:txBody>
                    <a:bodyPr/>
                    <a:lstStyle/>
                    <a:p>
                      <a:pPr marL="91440">
                        <a:lnSpc>
                          <a:spcPct val="115000"/>
                        </a:lnSpc>
                        <a:spcAft>
                          <a:spcPts val="0"/>
                        </a:spcAft>
                      </a:pPr>
                      <a:r>
                        <a:rPr lang="ca-ES" sz="700" spc="-10">
                          <a:effectLst/>
                          <a:latin typeface="Arial Narrow"/>
                          <a:ea typeface="Arial Narrow"/>
                          <a:cs typeface="Arial Narrow"/>
                        </a:rPr>
                        <a:t>De dilluns a divendres de 9:00 a 14:00 h</a:t>
                      </a:r>
                      <a:endParaRPr lang="ca-ES" sz="800">
                        <a:effectLst/>
                        <a:latin typeface="Calibri"/>
                        <a:ea typeface="Calibri"/>
                        <a:cs typeface="Times New Roman"/>
                      </a:endParaRPr>
                    </a:p>
                    <a:p>
                      <a:pPr marL="91440">
                        <a:lnSpc>
                          <a:spcPct val="115000"/>
                        </a:lnSpc>
                        <a:spcAft>
                          <a:spcPts val="0"/>
                        </a:spcAft>
                      </a:pPr>
                      <a:r>
                        <a:rPr lang="ca-ES" sz="700" spc="-10">
                          <a:effectLst/>
                          <a:latin typeface="Arial Narrow"/>
                          <a:ea typeface="Arial Narrow"/>
                          <a:cs typeface="Arial Narrow"/>
                        </a:rPr>
                        <a:t> </a:t>
                      </a:r>
                      <a:endParaRPr lang="ca-ES" sz="800">
                        <a:effectLst/>
                        <a:latin typeface="Calibri"/>
                        <a:ea typeface="Calibri"/>
                        <a:cs typeface="Times New Roman"/>
                      </a:endParaRPr>
                    </a:p>
                  </a:txBody>
                  <a:tcPr marL="0" marR="0" marT="0" marB="0" anchor="ctr">
                    <a:lnL w="12700" cap="flat" cmpd="sng" algn="ctr">
                      <a:solidFill>
                        <a:srgbClr val="4F6228"/>
                      </a:solidFill>
                      <a:prstDash val="solid"/>
                      <a:round/>
                      <a:headEnd type="none" w="med" len="med"/>
                      <a:tailEnd type="none" w="med" len="med"/>
                    </a:lnL>
                    <a:lnR w="12700" cap="flat" cmpd="sng" algn="ctr">
                      <a:solidFill>
                        <a:srgbClr val="4F6228"/>
                      </a:solidFill>
                      <a:prstDash val="solid"/>
                      <a:round/>
                      <a:headEnd type="none" w="med" len="med"/>
                      <a:tailEnd type="none" w="med" len="med"/>
                    </a:lnR>
                    <a:lnT w="12700" cap="flat" cmpd="sng" algn="ctr">
                      <a:solidFill>
                        <a:srgbClr val="4F6228"/>
                      </a:solidFill>
                      <a:prstDash val="solid"/>
                      <a:round/>
                      <a:headEnd type="none" w="med" len="med"/>
                      <a:tailEnd type="none" w="med" len="med"/>
                    </a:lnT>
                    <a:lnB w="12700" cap="flat" cmpd="sng" algn="ctr">
                      <a:solidFill>
                        <a:srgbClr val="4F6228"/>
                      </a:solidFill>
                      <a:prstDash val="solid"/>
                      <a:round/>
                      <a:headEnd type="none" w="med" len="med"/>
                      <a:tailEnd type="none" w="med" len="med"/>
                    </a:lnB>
                  </a:tcPr>
                </a:tc>
              </a:tr>
              <a:tr h="302413">
                <a:tc>
                  <a:txBody>
                    <a:bodyPr/>
                    <a:lstStyle/>
                    <a:p>
                      <a:pPr marL="91440">
                        <a:lnSpc>
                          <a:spcPct val="115000"/>
                        </a:lnSpc>
                        <a:spcAft>
                          <a:spcPts val="0"/>
                        </a:spcAft>
                      </a:pPr>
                      <a:r>
                        <a:rPr lang="ca-ES" sz="700" spc="-10">
                          <a:effectLst/>
                          <a:latin typeface="Arial Narrow"/>
                          <a:ea typeface="Arial Narrow"/>
                          <a:cs typeface="Arial Narrow"/>
                        </a:rPr>
                        <a:t>Ecologia, Urbanisme i Mobilitat</a:t>
                      </a:r>
                      <a:endParaRPr lang="ca-ES" sz="800">
                        <a:effectLst/>
                        <a:latin typeface="Calibri"/>
                        <a:ea typeface="Calibri"/>
                        <a:cs typeface="Times New Roman"/>
                      </a:endParaRPr>
                    </a:p>
                  </a:txBody>
                  <a:tcPr marL="0" marR="0" marT="0" marB="0" anchor="ctr">
                    <a:lnL w="12700" cap="flat" cmpd="sng" algn="ctr">
                      <a:solidFill>
                        <a:srgbClr val="4F6228"/>
                      </a:solidFill>
                      <a:prstDash val="solid"/>
                      <a:round/>
                      <a:headEnd type="none" w="med" len="med"/>
                      <a:tailEnd type="none" w="med" len="med"/>
                    </a:lnL>
                    <a:lnR w="12700" cap="flat" cmpd="sng" algn="ctr">
                      <a:solidFill>
                        <a:srgbClr val="4F6228"/>
                      </a:solidFill>
                      <a:prstDash val="solid"/>
                      <a:round/>
                      <a:headEnd type="none" w="med" len="med"/>
                      <a:tailEnd type="none" w="med" len="med"/>
                    </a:lnR>
                    <a:lnT w="12700" cap="flat" cmpd="sng" algn="ctr">
                      <a:solidFill>
                        <a:srgbClr val="4F6228"/>
                      </a:solidFill>
                      <a:prstDash val="solid"/>
                      <a:round/>
                      <a:headEnd type="none" w="med" len="med"/>
                      <a:tailEnd type="none" w="med" len="med"/>
                    </a:lnT>
                    <a:lnB w="12700" cap="flat" cmpd="sng" algn="ctr">
                      <a:solidFill>
                        <a:srgbClr val="4F6228"/>
                      </a:solidFill>
                      <a:prstDash val="solid"/>
                      <a:round/>
                      <a:headEnd type="none" w="med" len="med"/>
                      <a:tailEnd type="none" w="med" len="med"/>
                    </a:lnB>
                  </a:tcPr>
                </a:tc>
                <a:tc>
                  <a:txBody>
                    <a:bodyPr/>
                    <a:lstStyle/>
                    <a:p>
                      <a:pPr marL="91440">
                        <a:lnSpc>
                          <a:spcPct val="115000"/>
                        </a:lnSpc>
                        <a:spcAft>
                          <a:spcPts val="0"/>
                        </a:spcAft>
                      </a:pPr>
                      <a:r>
                        <a:rPr lang="ca-ES" sz="700" spc="-10">
                          <a:effectLst/>
                          <a:latin typeface="Arial Narrow"/>
                          <a:ea typeface="Arial Narrow"/>
                          <a:cs typeface="Arial Narrow"/>
                        </a:rPr>
                        <a:t>Avinguda Diagonal 230, 2a planta</a:t>
                      </a:r>
                      <a:endParaRPr lang="ca-ES" sz="800">
                        <a:effectLst/>
                        <a:latin typeface="Calibri"/>
                        <a:ea typeface="Calibri"/>
                        <a:cs typeface="Times New Roman"/>
                      </a:endParaRPr>
                    </a:p>
                  </a:txBody>
                  <a:tcPr marL="0" marR="0" marT="0" marB="0" anchor="ctr">
                    <a:lnL w="12700" cap="flat" cmpd="sng" algn="ctr">
                      <a:solidFill>
                        <a:srgbClr val="4F6228"/>
                      </a:solidFill>
                      <a:prstDash val="solid"/>
                      <a:round/>
                      <a:headEnd type="none" w="med" len="med"/>
                      <a:tailEnd type="none" w="med" len="med"/>
                    </a:lnL>
                    <a:lnR w="12700" cap="flat" cmpd="sng" algn="ctr">
                      <a:solidFill>
                        <a:srgbClr val="4F6228"/>
                      </a:solidFill>
                      <a:prstDash val="solid"/>
                      <a:round/>
                      <a:headEnd type="none" w="med" len="med"/>
                      <a:tailEnd type="none" w="med" len="med"/>
                    </a:lnR>
                    <a:lnT w="12700" cap="flat" cmpd="sng" algn="ctr">
                      <a:solidFill>
                        <a:srgbClr val="4F6228"/>
                      </a:solidFill>
                      <a:prstDash val="solid"/>
                      <a:round/>
                      <a:headEnd type="none" w="med" len="med"/>
                      <a:tailEnd type="none" w="med" len="med"/>
                    </a:lnT>
                    <a:lnB w="12700" cap="flat" cmpd="sng" algn="ctr">
                      <a:solidFill>
                        <a:srgbClr val="4F6228"/>
                      </a:solidFill>
                      <a:prstDash val="solid"/>
                      <a:round/>
                      <a:headEnd type="none" w="med" len="med"/>
                      <a:tailEnd type="none" w="med" len="med"/>
                    </a:lnB>
                  </a:tcPr>
                </a:tc>
                <a:tc>
                  <a:txBody>
                    <a:bodyPr/>
                    <a:lstStyle/>
                    <a:p>
                      <a:pPr marL="91440">
                        <a:lnSpc>
                          <a:spcPct val="115000"/>
                        </a:lnSpc>
                        <a:spcAft>
                          <a:spcPts val="0"/>
                        </a:spcAft>
                      </a:pPr>
                      <a:r>
                        <a:rPr lang="ca-ES" sz="700" spc="-10" dirty="0">
                          <a:effectLst/>
                          <a:latin typeface="Arial Narrow"/>
                          <a:ea typeface="Arial Narrow"/>
                          <a:cs typeface="Arial Narrow"/>
                        </a:rPr>
                        <a:t>De dilluns a divendres de 8:30 h a 14:00 h</a:t>
                      </a:r>
                      <a:endParaRPr lang="ca-ES" sz="800" dirty="0">
                        <a:effectLst/>
                        <a:latin typeface="Calibri"/>
                        <a:ea typeface="Calibri"/>
                        <a:cs typeface="Times New Roman"/>
                      </a:endParaRPr>
                    </a:p>
                  </a:txBody>
                  <a:tcPr marL="0" marR="0" marT="0" marB="0" anchor="ctr">
                    <a:lnL w="12700" cap="flat" cmpd="sng" algn="ctr">
                      <a:solidFill>
                        <a:srgbClr val="4F6228"/>
                      </a:solidFill>
                      <a:prstDash val="solid"/>
                      <a:round/>
                      <a:headEnd type="none" w="med" len="med"/>
                      <a:tailEnd type="none" w="med" len="med"/>
                    </a:lnL>
                    <a:lnR w="12700" cap="flat" cmpd="sng" algn="ctr">
                      <a:solidFill>
                        <a:srgbClr val="4F6228"/>
                      </a:solidFill>
                      <a:prstDash val="solid"/>
                      <a:round/>
                      <a:headEnd type="none" w="med" len="med"/>
                      <a:tailEnd type="none" w="med" len="med"/>
                    </a:lnR>
                    <a:lnT w="12700" cap="flat" cmpd="sng" algn="ctr">
                      <a:solidFill>
                        <a:srgbClr val="4F6228"/>
                      </a:solidFill>
                      <a:prstDash val="solid"/>
                      <a:round/>
                      <a:headEnd type="none" w="med" len="med"/>
                      <a:tailEnd type="none" w="med" len="med"/>
                    </a:lnT>
                    <a:lnB w="12700" cap="flat" cmpd="sng" algn="ctr">
                      <a:solidFill>
                        <a:srgbClr val="4F6228"/>
                      </a:solidFill>
                      <a:prstDash val="solid"/>
                      <a:round/>
                      <a:headEnd type="none" w="med" len="med"/>
                      <a:tailEnd type="none" w="med" len="med"/>
                    </a:lnB>
                  </a:tcPr>
                </a:tc>
              </a:tr>
            </a:tbl>
          </a:graphicData>
        </a:graphic>
      </p:graphicFrame>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443" y="6381328"/>
            <a:ext cx="1401763"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21341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idor de número de diapositiva 2"/>
          <p:cNvSpPr>
            <a:spLocks noGrp="1"/>
          </p:cNvSpPr>
          <p:nvPr>
            <p:ph type="sldNum" sz="quarter" idx="12"/>
          </p:nvPr>
        </p:nvSpPr>
        <p:spPr>
          <a:xfrm>
            <a:off x="6758880" y="6453336"/>
            <a:ext cx="2133600" cy="365125"/>
          </a:xfrm>
        </p:spPr>
        <p:txBody>
          <a:bodyPr/>
          <a:lstStyle/>
          <a:p>
            <a:pPr>
              <a:defRPr/>
            </a:pPr>
            <a:fld id="{33EF4D8F-6159-427C-8E27-9F1436355618}" type="slidenum">
              <a:rPr lang="ca-ES" sz="800" smtClean="0">
                <a:solidFill>
                  <a:schemeClr val="tx1"/>
                </a:solidFill>
                <a:cs typeface="Arial" pitchFamily="34" charset="0"/>
              </a:rPr>
              <a:pPr>
                <a:defRPr/>
              </a:pPr>
              <a:t>2</a:t>
            </a:fld>
            <a:endParaRPr lang="ca-ES" sz="800" dirty="0">
              <a:solidFill>
                <a:schemeClr val="tx1"/>
              </a:solidFill>
              <a:cs typeface="Arial" pitchFamily="34" charset="0"/>
            </a:endParaRPr>
          </a:p>
        </p:txBody>
      </p:sp>
      <p:sp>
        <p:nvSpPr>
          <p:cNvPr id="7" name="Title 1"/>
          <p:cNvSpPr>
            <a:spLocks noGrp="1"/>
          </p:cNvSpPr>
          <p:nvPr>
            <p:ph type="title"/>
          </p:nvPr>
        </p:nvSpPr>
        <p:spPr>
          <a:xfrm>
            <a:off x="292492" y="1124744"/>
            <a:ext cx="8527980" cy="864096"/>
          </a:xfrm>
        </p:spPr>
        <p:txBody>
          <a:bodyPr/>
          <a:lstStyle/>
          <a:p>
            <a:r>
              <a:rPr lang="ca-ES" sz="3600" dirty="0" smtClean="0">
                <a:latin typeface="Arial" pitchFamily="34" charset="0"/>
                <a:cs typeface="Arial" pitchFamily="34" charset="0"/>
              </a:rPr>
              <a:t>Què ha de saber un sol·licitant per presentar-se a la convocatòria 2017?</a:t>
            </a:r>
            <a:endParaRPr lang="ca-ES" sz="3600" dirty="0">
              <a:latin typeface="Arial" pitchFamily="34" charset="0"/>
              <a:cs typeface="Arial" pitchFamily="34" charset="0"/>
            </a:endParaRPr>
          </a:p>
        </p:txBody>
      </p:sp>
      <p:sp>
        <p:nvSpPr>
          <p:cNvPr id="2" name="Rectangle 1"/>
          <p:cNvSpPr/>
          <p:nvPr/>
        </p:nvSpPr>
        <p:spPr>
          <a:xfrm>
            <a:off x="285720" y="2420888"/>
            <a:ext cx="2664296" cy="4032448"/>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ca-ES" sz="2800" dirty="0" smtClean="0">
                <a:solidFill>
                  <a:schemeClr val="bg1"/>
                </a:solidFill>
                <a:latin typeface="Arial" pitchFamily="34" charset="0"/>
                <a:cs typeface="Arial" pitchFamily="34" charset="0"/>
              </a:rPr>
              <a:t>Què </a:t>
            </a:r>
            <a:r>
              <a:rPr lang="ca-ES" sz="2800" dirty="0">
                <a:solidFill>
                  <a:schemeClr val="bg1"/>
                </a:solidFill>
                <a:latin typeface="Arial" pitchFamily="34" charset="0"/>
                <a:cs typeface="Arial" pitchFamily="34" charset="0"/>
              </a:rPr>
              <a:t>he de tenir en compte per </a:t>
            </a:r>
            <a:r>
              <a:rPr lang="ca-ES" sz="2800" b="1" dirty="0">
                <a:solidFill>
                  <a:schemeClr val="bg1"/>
                </a:solidFill>
                <a:latin typeface="Arial" pitchFamily="34" charset="0"/>
                <a:cs typeface="Arial" pitchFamily="34" charset="0"/>
              </a:rPr>
              <a:t>presentar</a:t>
            </a:r>
            <a:r>
              <a:rPr lang="ca-ES" sz="2800" dirty="0">
                <a:solidFill>
                  <a:schemeClr val="bg1"/>
                </a:solidFill>
                <a:latin typeface="Arial" pitchFamily="34" charset="0"/>
                <a:cs typeface="Arial" pitchFamily="34" charset="0"/>
              </a:rPr>
              <a:t> una sol·licitud? </a:t>
            </a:r>
          </a:p>
        </p:txBody>
      </p:sp>
      <p:sp>
        <p:nvSpPr>
          <p:cNvPr id="9" name="Rectangle 8"/>
          <p:cNvSpPr/>
          <p:nvPr/>
        </p:nvSpPr>
        <p:spPr>
          <a:xfrm>
            <a:off x="3184944" y="2420888"/>
            <a:ext cx="2664296" cy="4032448"/>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ca-ES" sz="2800" dirty="0">
                <a:solidFill>
                  <a:schemeClr val="bg1"/>
                </a:solidFill>
                <a:latin typeface="Arial" pitchFamily="34" charset="0"/>
                <a:cs typeface="Arial" pitchFamily="34" charset="0"/>
              </a:rPr>
              <a:t>Quina documentació em demanaran i quan? </a:t>
            </a:r>
          </a:p>
        </p:txBody>
      </p:sp>
      <p:sp>
        <p:nvSpPr>
          <p:cNvPr id="10" name="Rectangle 9"/>
          <p:cNvSpPr/>
          <p:nvPr/>
        </p:nvSpPr>
        <p:spPr>
          <a:xfrm>
            <a:off x="6084168" y="2420888"/>
            <a:ext cx="2664296" cy="4032448"/>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ca-ES" sz="2800" dirty="0">
                <a:solidFill>
                  <a:schemeClr val="bg1"/>
                </a:solidFill>
                <a:latin typeface="Arial" pitchFamily="34" charset="0"/>
                <a:cs typeface="Arial" pitchFamily="34" charset="0"/>
              </a:rPr>
              <a:t>On puc ampliar tota aquesta informació?</a:t>
            </a:r>
          </a:p>
        </p:txBody>
      </p:sp>
      <p:pic>
        <p:nvPicPr>
          <p:cNvPr id="14" name="Imatge 1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7504" y="260648"/>
            <a:ext cx="2079680" cy="539987"/>
          </a:xfrm>
          <a:prstGeom prst="rect">
            <a:avLst/>
          </a:prstGeom>
        </p:spPr>
      </p:pic>
      <p:sp>
        <p:nvSpPr>
          <p:cNvPr id="17" name="QuadreDeText 16"/>
          <p:cNvSpPr txBox="1"/>
          <p:nvPr/>
        </p:nvSpPr>
        <p:spPr>
          <a:xfrm>
            <a:off x="6084168" y="361364"/>
            <a:ext cx="2808312" cy="338554"/>
          </a:xfrm>
          <a:prstGeom prst="rect">
            <a:avLst/>
          </a:prstGeom>
          <a:noFill/>
        </p:spPr>
        <p:txBody>
          <a:bodyPr wrap="square" rtlCol="0">
            <a:spAutoFit/>
          </a:bodyPr>
          <a:lstStyle/>
          <a:p>
            <a:pPr algn="r"/>
            <a:r>
              <a:rPr lang="es-ES_tradnl" sz="800" b="1" dirty="0" err="1" smtClean="0"/>
              <a:t>Convocatòria</a:t>
            </a:r>
            <a:r>
              <a:rPr lang="es-ES_tradnl" sz="800" b="1" dirty="0" smtClean="0"/>
              <a:t> general de </a:t>
            </a:r>
            <a:r>
              <a:rPr lang="es-ES_tradnl" sz="800" b="1" dirty="0" err="1" smtClean="0"/>
              <a:t>subvencions</a:t>
            </a:r>
            <a:r>
              <a:rPr lang="es-ES_tradnl" sz="800" b="1" dirty="0" smtClean="0"/>
              <a:t> 2017</a:t>
            </a:r>
          </a:p>
          <a:p>
            <a:pPr algn="r"/>
            <a:r>
              <a:rPr lang="es-ES_tradnl" sz="800" i="1" dirty="0" err="1" smtClean="0"/>
              <a:t>Informació</a:t>
            </a:r>
            <a:r>
              <a:rPr lang="es-ES_tradnl" sz="800" i="1" dirty="0" smtClean="0"/>
              <a:t> </a:t>
            </a:r>
            <a:r>
              <a:rPr lang="es-ES_tradnl" sz="800" i="1" dirty="0" err="1" smtClean="0"/>
              <a:t>als</a:t>
            </a:r>
            <a:r>
              <a:rPr lang="es-ES_tradnl" sz="800" i="1" dirty="0" smtClean="0"/>
              <a:t> </a:t>
            </a:r>
            <a:r>
              <a:rPr lang="es-ES_tradnl" sz="800" i="1" dirty="0" err="1" smtClean="0"/>
              <a:t>sol·licitants</a:t>
            </a:r>
            <a:endParaRPr lang="ca-ES" sz="800" i="1" dirty="0"/>
          </a:p>
        </p:txBody>
      </p:sp>
      <p:sp>
        <p:nvSpPr>
          <p:cNvPr id="18" name="QuadreDeText 17"/>
          <p:cNvSpPr txBox="1"/>
          <p:nvPr/>
        </p:nvSpPr>
        <p:spPr>
          <a:xfrm>
            <a:off x="107504" y="6528176"/>
            <a:ext cx="1404156" cy="215444"/>
          </a:xfrm>
          <a:prstGeom prst="rect">
            <a:avLst/>
          </a:prstGeom>
          <a:noFill/>
        </p:spPr>
        <p:txBody>
          <a:bodyPr wrap="square" rtlCol="0">
            <a:spAutoFit/>
          </a:bodyPr>
          <a:lstStyle/>
          <a:p>
            <a:r>
              <a:rPr lang="es-ES_tradnl" sz="800" i="1" dirty="0" err="1" smtClean="0"/>
              <a:t>Gener</a:t>
            </a:r>
            <a:r>
              <a:rPr lang="es-ES_tradnl" sz="800" i="1" dirty="0" smtClean="0"/>
              <a:t> ‘17</a:t>
            </a:r>
            <a:endParaRPr lang="ca-ES" sz="800" i="1" dirty="0"/>
          </a:p>
        </p:txBody>
      </p:sp>
    </p:spTree>
    <p:extLst>
      <p:ext uri="{BB962C8B-B14F-4D97-AF65-F5344CB8AC3E}">
        <p14:creationId xmlns:p14="http://schemas.microsoft.com/office/powerpoint/2010/main" val="37131571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a:spLocks noGrp="1"/>
          </p:cNvSpPr>
          <p:nvPr>
            <p:ph type="title"/>
          </p:nvPr>
        </p:nvSpPr>
        <p:spPr>
          <a:xfrm>
            <a:off x="107504" y="755412"/>
            <a:ext cx="8077200" cy="657364"/>
          </a:xfrm>
        </p:spPr>
        <p:txBody>
          <a:bodyPr/>
          <a:lstStyle/>
          <a:p>
            <a:pPr algn="l"/>
            <a:r>
              <a:rPr lang="pt-BR" sz="1800" b="1" dirty="0" smtClean="0">
                <a:solidFill>
                  <a:schemeClr val="accent3">
                    <a:lumMod val="50000"/>
                  </a:schemeClr>
                </a:solidFill>
                <a:latin typeface="Arial" pitchFamily="34" charset="0"/>
                <a:cs typeface="Arial" pitchFamily="34" charset="0"/>
              </a:rPr>
              <a:t>Quina </a:t>
            </a:r>
            <a:r>
              <a:rPr lang="pt-BR" sz="1800" b="1" dirty="0" err="1" smtClean="0">
                <a:solidFill>
                  <a:schemeClr val="accent3">
                    <a:lumMod val="50000"/>
                  </a:schemeClr>
                </a:solidFill>
                <a:latin typeface="Arial" pitchFamily="34" charset="0"/>
                <a:cs typeface="Arial" pitchFamily="34" charset="0"/>
              </a:rPr>
              <a:t>documentació</a:t>
            </a:r>
            <a:r>
              <a:rPr lang="pt-BR" sz="1800" b="1" dirty="0" smtClean="0">
                <a:solidFill>
                  <a:schemeClr val="accent3">
                    <a:lumMod val="50000"/>
                  </a:schemeClr>
                </a:solidFill>
                <a:latin typeface="Arial" pitchFamily="34" charset="0"/>
                <a:cs typeface="Arial" pitchFamily="34" charset="0"/>
              </a:rPr>
              <a:t> em </a:t>
            </a:r>
            <a:r>
              <a:rPr lang="pt-BR" sz="1800" b="1" dirty="0" err="1" smtClean="0">
                <a:solidFill>
                  <a:schemeClr val="accent3">
                    <a:lumMod val="50000"/>
                  </a:schemeClr>
                </a:solidFill>
                <a:latin typeface="Arial" pitchFamily="34" charset="0"/>
                <a:cs typeface="Arial" pitchFamily="34" charset="0"/>
              </a:rPr>
              <a:t>poden</a:t>
            </a:r>
            <a:r>
              <a:rPr lang="pt-BR" sz="1800" b="1" dirty="0" smtClean="0">
                <a:solidFill>
                  <a:schemeClr val="accent3">
                    <a:lumMod val="50000"/>
                  </a:schemeClr>
                </a:solidFill>
                <a:latin typeface="Arial" pitchFamily="34" charset="0"/>
                <a:cs typeface="Arial" pitchFamily="34" charset="0"/>
              </a:rPr>
              <a:t> </a:t>
            </a:r>
            <a:r>
              <a:rPr lang="pt-BR" sz="1800" b="1" dirty="0" err="1" smtClean="0">
                <a:solidFill>
                  <a:schemeClr val="accent3">
                    <a:lumMod val="50000"/>
                  </a:schemeClr>
                </a:solidFill>
                <a:latin typeface="Arial" pitchFamily="34" charset="0"/>
                <a:cs typeface="Arial" pitchFamily="34" charset="0"/>
              </a:rPr>
              <a:t>demanar</a:t>
            </a:r>
            <a:r>
              <a:rPr lang="pt-BR" sz="1800" b="1" dirty="0" smtClean="0">
                <a:solidFill>
                  <a:schemeClr val="accent3">
                    <a:lumMod val="50000"/>
                  </a:schemeClr>
                </a:solidFill>
                <a:latin typeface="Arial" pitchFamily="34" charset="0"/>
                <a:cs typeface="Arial" pitchFamily="34" charset="0"/>
              </a:rPr>
              <a:t>, i </a:t>
            </a:r>
            <a:r>
              <a:rPr lang="pt-BR" sz="1800" b="1" dirty="0" err="1" smtClean="0">
                <a:solidFill>
                  <a:schemeClr val="accent3">
                    <a:lumMod val="50000"/>
                  </a:schemeClr>
                </a:solidFill>
                <a:latin typeface="Arial" pitchFamily="34" charset="0"/>
                <a:cs typeface="Arial" pitchFamily="34" charset="0"/>
              </a:rPr>
              <a:t>quan</a:t>
            </a:r>
            <a:r>
              <a:rPr lang="pt-BR" sz="1800" b="1" dirty="0" smtClean="0">
                <a:solidFill>
                  <a:schemeClr val="accent3">
                    <a:lumMod val="50000"/>
                  </a:schemeClr>
                </a:solidFill>
                <a:latin typeface="Arial" pitchFamily="34" charset="0"/>
                <a:cs typeface="Arial" pitchFamily="34" charset="0"/>
              </a:rPr>
              <a:t>? </a:t>
            </a:r>
            <a:endParaRPr lang="ca-ES" sz="1800" i="1" dirty="0">
              <a:solidFill>
                <a:schemeClr val="accent3">
                  <a:lumMod val="50000"/>
                </a:schemeClr>
              </a:solidFill>
              <a:latin typeface="Arial" pitchFamily="34" charset="0"/>
              <a:cs typeface="Arial" pitchFamily="34" charset="0"/>
            </a:endParaRPr>
          </a:p>
        </p:txBody>
      </p:sp>
      <p:sp>
        <p:nvSpPr>
          <p:cNvPr id="8" name="AutoShape 122"/>
          <p:cNvSpPr>
            <a:spLocks noChangeArrowheads="1"/>
          </p:cNvSpPr>
          <p:nvPr/>
        </p:nvSpPr>
        <p:spPr bwMode="auto">
          <a:xfrm>
            <a:off x="1890347" y="1619508"/>
            <a:ext cx="3235769" cy="620142"/>
          </a:xfrm>
          <a:prstGeom prst="homePlate">
            <a:avLst>
              <a:gd name="adj" fmla="val 39558"/>
            </a:avLst>
          </a:prstGeom>
          <a:solidFill>
            <a:schemeClr val="accent3">
              <a:lumMod val="50000"/>
            </a:schemeClr>
          </a:solidFill>
          <a:ln>
            <a:solidFill>
              <a:schemeClr val="accent3">
                <a:lumMod val="50000"/>
              </a:schemeClr>
            </a:solidFill>
            <a:headEnd/>
            <a:tailEnd/>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none" anchor="ctr"/>
          <a:lstStyle/>
          <a:p>
            <a:pPr algn="ctr" fontAlgn="auto">
              <a:spcBef>
                <a:spcPts val="0"/>
              </a:spcBef>
              <a:spcAft>
                <a:spcPts val="0"/>
              </a:spcAft>
            </a:pPr>
            <a:r>
              <a:rPr lang="ca-ES" sz="1200" b="1" kern="0" dirty="0">
                <a:solidFill>
                  <a:schemeClr val="bg1"/>
                </a:solidFill>
                <a:latin typeface="Arial" pitchFamily="34" charset="0"/>
                <a:cs typeface="Arial" pitchFamily="34" charset="0"/>
              </a:rPr>
              <a:t> Període de </a:t>
            </a:r>
            <a:r>
              <a:rPr lang="ca-ES" sz="1200" b="1" kern="0" dirty="0" smtClean="0">
                <a:solidFill>
                  <a:schemeClr val="bg1"/>
                </a:solidFill>
                <a:latin typeface="Arial" pitchFamily="34" charset="0"/>
                <a:cs typeface="Arial" pitchFamily="34" charset="0"/>
              </a:rPr>
              <a:t>revisió administrativa i </a:t>
            </a:r>
          </a:p>
          <a:p>
            <a:pPr algn="ctr" fontAlgn="auto">
              <a:spcBef>
                <a:spcPts val="0"/>
              </a:spcBef>
              <a:spcAft>
                <a:spcPts val="0"/>
              </a:spcAft>
            </a:pPr>
            <a:r>
              <a:rPr lang="ca-ES" sz="1200" b="1" kern="0" dirty="0" smtClean="0">
                <a:solidFill>
                  <a:schemeClr val="bg1"/>
                </a:solidFill>
                <a:latin typeface="Arial" pitchFamily="34" charset="0"/>
                <a:cs typeface="Arial" pitchFamily="34" charset="0"/>
              </a:rPr>
              <a:t>valoració tècnica de </a:t>
            </a:r>
            <a:r>
              <a:rPr lang="ca-ES" sz="1200" b="1" kern="0" dirty="0">
                <a:solidFill>
                  <a:schemeClr val="bg1"/>
                </a:solidFill>
                <a:latin typeface="Arial" pitchFamily="34" charset="0"/>
                <a:cs typeface="Arial" pitchFamily="34" charset="0"/>
              </a:rPr>
              <a:t>les sol·licituds</a:t>
            </a:r>
          </a:p>
        </p:txBody>
      </p:sp>
      <p:sp>
        <p:nvSpPr>
          <p:cNvPr id="9" name="AutoShape 121"/>
          <p:cNvSpPr>
            <a:spLocks noChangeArrowheads="1"/>
          </p:cNvSpPr>
          <p:nvPr/>
        </p:nvSpPr>
        <p:spPr bwMode="auto">
          <a:xfrm>
            <a:off x="424924" y="1619508"/>
            <a:ext cx="1368152" cy="620142"/>
          </a:xfrm>
          <a:prstGeom prst="homePlate">
            <a:avLst>
              <a:gd name="adj" fmla="val 14875"/>
            </a:avLst>
          </a:prstGeom>
          <a:solidFill>
            <a:schemeClr val="accent3">
              <a:lumMod val="50000"/>
            </a:schemeClr>
          </a:solidFill>
          <a:ln>
            <a:solidFill>
              <a:schemeClr val="accent3">
                <a:lumMod val="50000"/>
              </a:schemeClr>
            </a:solidFill>
            <a:headEnd/>
            <a:tailEnd/>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ca-ES" sz="1200" b="1" i="0" u="none" strike="noStrike" kern="0" cap="none" spc="0" normalizeH="0" baseline="0" noProof="0" dirty="0" smtClean="0">
                <a:ln>
                  <a:noFill/>
                </a:ln>
                <a:solidFill>
                  <a:schemeClr val="bg1"/>
                </a:solidFill>
                <a:effectLst/>
                <a:uLnTx/>
                <a:uFillTx/>
                <a:latin typeface="Arial" pitchFamily="34" charset="0"/>
                <a:cs typeface="Arial" pitchFamily="34" charset="0"/>
              </a:rPr>
              <a:t>Presentació</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ca-ES" sz="1200" b="1" i="0" u="none" strike="noStrike" kern="0" cap="none" spc="0" normalizeH="0" baseline="0" noProof="0" dirty="0" smtClean="0">
                <a:ln>
                  <a:noFill/>
                </a:ln>
                <a:solidFill>
                  <a:schemeClr val="bg1"/>
                </a:solidFill>
                <a:effectLst/>
                <a:uLnTx/>
                <a:uFillTx/>
                <a:latin typeface="Arial" pitchFamily="34" charset="0"/>
                <a:cs typeface="Arial" pitchFamily="34" charset="0"/>
              </a:rPr>
              <a:t> </a:t>
            </a:r>
            <a:r>
              <a:rPr kumimoji="0" lang="ca-ES" sz="1200" b="1" i="0" u="none" strike="noStrike" kern="0" cap="none" spc="0" normalizeH="0" baseline="0" noProof="0" dirty="0">
                <a:ln>
                  <a:noFill/>
                </a:ln>
                <a:solidFill>
                  <a:schemeClr val="bg1"/>
                </a:solidFill>
                <a:effectLst/>
                <a:uLnTx/>
                <a:uFillTx/>
                <a:latin typeface="Arial" pitchFamily="34" charset="0"/>
                <a:cs typeface="Arial" pitchFamily="34" charset="0"/>
              </a:rPr>
              <a:t>sol·licituds</a:t>
            </a:r>
          </a:p>
        </p:txBody>
      </p:sp>
      <p:sp>
        <p:nvSpPr>
          <p:cNvPr id="10" name="AutoShape 122"/>
          <p:cNvSpPr>
            <a:spLocks noChangeArrowheads="1"/>
          </p:cNvSpPr>
          <p:nvPr/>
        </p:nvSpPr>
        <p:spPr bwMode="auto">
          <a:xfrm>
            <a:off x="5223387" y="1619508"/>
            <a:ext cx="1771622" cy="620142"/>
          </a:xfrm>
          <a:prstGeom prst="homePlate">
            <a:avLst>
              <a:gd name="adj" fmla="val 27742"/>
            </a:avLst>
          </a:prstGeom>
          <a:solidFill>
            <a:schemeClr val="accent3">
              <a:lumMod val="50000"/>
            </a:schemeClr>
          </a:solidFill>
          <a:ln>
            <a:solidFill>
              <a:schemeClr val="accent3">
                <a:lumMod val="50000"/>
              </a:schemeClr>
            </a:solidFill>
            <a:headEnd/>
            <a:tailEnd/>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none" anchor="ctr"/>
          <a:lstStyle/>
          <a:p>
            <a:pPr algn="ctr" fontAlgn="auto">
              <a:spcBef>
                <a:spcPts val="0"/>
              </a:spcBef>
              <a:spcAft>
                <a:spcPts val="0"/>
              </a:spcAft>
            </a:pPr>
            <a:r>
              <a:rPr lang="ca-ES" sz="1200" b="1" kern="0" dirty="0">
                <a:solidFill>
                  <a:schemeClr val="bg1"/>
                </a:solidFill>
                <a:latin typeface="Arial" pitchFamily="34" charset="0"/>
                <a:cs typeface="Arial" pitchFamily="34" charset="0"/>
              </a:rPr>
              <a:t>Resolució</a:t>
            </a:r>
            <a:r>
              <a:rPr lang="ca-ES" sz="1200" b="1" kern="0" dirty="0" smtClean="0">
                <a:solidFill>
                  <a:schemeClr val="bg1"/>
                </a:solidFill>
                <a:latin typeface="Arial" pitchFamily="34" charset="0"/>
                <a:cs typeface="Arial" pitchFamily="34" charset="0"/>
              </a:rPr>
              <a:t> atorgament </a:t>
            </a:r>
          </a:p>
          <a:p>
            <a:pPr algn="ctr" fontAlgn="auto">
              <a:spcBef>
                <a:spcPts val="0"/>
              </a:spcBef>
              <a:spcAft>
                <a:spcPts val="0"/>
              </a:spcAft>
            </a:pPr>
            <a:r>
              <a:rPr lang="ca-ES" sz="1200" b="1" kern="0" dirty="0" smtClean="0">
                <a:solidFill>
                  <a:schemeClr val="bg1"/>
                </a:solidFill>
                <a:latin typeface="Arial" pitchFamily="34" charset="0"/>
                <a:cs typeface="Arial" pitchFamily="34" charset="0"/>
              </a:rPr>
              <a:t>provisional</a:t>
            </a:r>
            <a:endParaRPr lang="ca-ES" sz="1200" b="1" kern="0" dirty="0">
              <a:solidFill>
                <a:schemeClr val="bg1"/>
              </a:solidFill>
              <a:latin typeface="Arial" pitchFamily="34" charset="0"/>
              <a:cs typeface="Arial" pitchFamily="34" charset="0"/>
            </a:endParaRPr>
          </a:p>
        </p:txBody>
      </p:sp>
      <p:sp>
        <p:nvSpPr>
          <p:cNvPr id="2" name="QuadreDeText 1"/>
          <p:cNvSpPr txBox="1"/>
          <p:nvPr/>
        </p:nvSpPr>
        <p:spPr>
          <a:xfrm>
            <a:off x="123280" y="1156461"/>
            <a:ext cx="7454632" cy="369332"/>
          </a:xfrm>
          <a:prstGeom prst="rect">
            <a:avLst/>
          </a:prstGeom>
          <a:noFill/>
        </p:spPr>
        <p:txBody>
          <a:bodyPr wrap="square" rtlCol="0">
            <a:spAutoFit/>
          </a:bodyPr>
          <a:lstStyle/>
          <a:p>
            <a:r>
              <a:rPr lang="es-ES_tradnl" dirty="0" err="1" smtClean="0"/>
              <a:t>Recordem</a:t>
            </a:r>
            <a:r>
              <a:rPr lang="es-ES_tradnl" dirty="0" smtClean="0"/>
              <a:t> </a:t>
            </a:r>
            <a:r>
              <a:rPr lang="es-ES_tradnl" dirty="0" err="1" smtClean="0"/>
              <a:t>com</a:t>
            </a:r>
            <a:r>
              <a:rPr lang="es-ES_tradnl" dirty="0" smtClean="0"/>
              <a:t> funciona </a:t>
            </a:r>
            <a:r>
              <a:rPr lang="es-ES_tradnl" dirty="0" err="1" smtClean="0"/>
              <a:t>l’atorgament</a:t>
            </a:r>
            <a:r>
              <a:rPr lang="es-ES_tradnl" dirty="0" smtClean="0"/>
              <a:t> de </a:t>
            </a:r>
            <a:r>
              <a:rPr lang="es-ES_tradnl" dirty="0" err="1" smtClean="0"/>
              <a:t>subvencions</a:t>
            </a:r>
            <a:r>
              <a:rPr lang="es-ES_tradnl" dirty="0" smtClean="0"/>
              <a:t>: </a:t>
            </a:r>
            <a:endParaRPr lang="es-ES_tradnl" dirty="0"/>
          </a:p>
        </p:txBody>
      </p:sp>
      <p:sp>
        <p:nvSpPr>
          <p:cNvPr id="13" name="AutoShape 122"/>
          <p:cNvSpPr>
            <a:spLocks noChangeArrowheads="1"/>
          </p:cNvSpPr>
          <p:nvPr/>
        </p:nvSpPr>
        <p:spPr bwMode="auto">
          <a:xfrm>
            <a:off x="7092280" y="1619508"/>
            <a:ext cx="1771622" cy="620142"/>
          </a:xfrm>
          <a:prstGeom prst="homePlate">
            <a:avLst>
              <a:gd name="adj" fmla="val 27742"/>
            </a:avLst>
          </a:prstGeom>
          <a:solidFill>
            <a:schemeClr val="accent3">
              <a:lumMod val="50000"/>
            </a:schemeClr>
          </a:solidFill>
          <a:ln>
            <a:solidFill>
              <a:schemeClr val="accent3">
                <a:lumMod val="50000"/>
              </a:schemeClr>
            </a:solidFill>
            <a:headEnd/>
            <a:tailEnd/>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none" anchor="ctr"/>
          <a:lstStyle/>
          <a:p>
            <a:pPr algn="ctr" fontAlgn="auto">
              <a:spcBef>
                <a:spcPts val="0"/>
              </a:spcBef>
              <a:spcAft>
                <a:spcPts val="0"/>
              </a:spcAft>
            </a:pPr>
            <a:r>
              <a:rPr lang="ca-ES" sz="1200" b="1" kern="0" dirty="0" smtClean="0">
                <a:solidFill>
                  <a:schemeClr val="bg1"/>
                </a:solidFill>
                <a:latin typeface="Arial" pitchFamily="34" charset="0"/>
                <a:cs typeface="Arial" pitchFamily="34" charset="0"/>
              </a:rPr>
              <a:t>Resolució atorgament </a:t>
            </a:r>
          </a:p>
          <a:p>
            <a:pPr algn="ctr" fontAlgn="auto">
              <a:spcBef>
                <a:spcPts val="0"/>
              </a:spcBef>
              <a:spcAft>
                <a:spcPts val="0"/>
              </a:spcAft>
            </a:pPr>
            <a:r>
              <a:rPr lang="ca-ES" sz="1200" b="1" kern="0" dirty="0" smtClean="0">
                <a:solidFill>
                  <a:schemeClr val="bg1"/>
                </a:solidFill>
                <a:latin typeface="Arial" pitchFamily="34" charset="0"/>
                <a:cs typeface="Arial" pitchFamily="34" charset="0"/>
              </a:rPr>
              <a:t>definitiu</a:t>
            </a:r>
            <a:endParaRPr lang="ca-ES" sz="1200" b="1" kern="0" dirty="0">
              <a:solidFill>
                <a:schemeClr val="bg1"/>
              </a:solidFill>
              <a:latin typeface="Arial" pitchFamily="34" charset="0"/>
              <a:cs typeface="Arial" pitchFamily="34" charset="0"/>
            </a:endParaRPr>
          </a:p>
        </p:txBody>
      </p:sp>
      <p:graphicFrame>
        <p:nvGraphicFramePr>
          <p:cNvPr id="15" name="Taula 6"/>
          <p:cNvGraphicFramePr>
            <a:graphicFrameLocks noGrp="1"/>
          </p:cNvGraphicFramePr>
          <p:nvPr>
            <p:extLst>
              <p:ext uri="{D42A27DB-BD31-4B8C-83A1-F6EECF244321}">
                <p14:modId xmlns:p14="http://schemas.microsoft.com/office/powerpoint/2010/main" val="699604937"/>
              </p:ext>
            </p:extLst>
          </p:nvPr>
        </p:nvGraphicFramePr>
        <p:xfrm>
          <a:off x="419275" y="2470857"/>
          <a:ext cx="8153400" cy="3926644"/>
        </p:xfrm>
        <a:graphic>
          <a:graphicData uri="http://schemas.openxmlformats.org/drawingml/2006/table">
            <a:tbl>
              <a:tblPr/>
              <a:tblGrid>
                <a:gridCol w="8153400"/>
              </a:tblGrid>
              <a:tr h="3926644">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lvl="0" indent="0" algn="just">
                        <a:lnSpc>
                          <a:spcPct val="115000"/>
                        </a:lnSpc>
                        <a:spcBef>
                          <a:spcPts val="600"/>
                        </a:spcBef>
                        <a:spcAft>
                          <a:spcPts val="600"/>
                        </a:spcAft>
                        <a:buFont typeface="+mj-lt"/>
                        <a:buNone/>
                      </a:pPr>
                      <a:r>
                        <a:rPr lang="ca-ES" sz="1400" b="1" dirty="0">
                          <a:solidFill>
                            <a:schemeClr val="accent3">
                              <a:lumMod val="50000"/>
                            </a:schemeClr>
                          </a:solidFill>
                          <a:latin typeface="Arial" pitchFamily="34" charset="0"/>
                          <a:ea typeface="Calibri"/>
                          <a:cs typeface="Arial" pitchFamily="34" charset="0"/>
                        </a:rPr>
                        <a:t>Atorgament </a:t>
                      </a:r>
                      <a:r>
                        <a:rPr lang="ca-ES" sz="1400" b="1" dirty="0" smtClean="0">
                          <a:solidFill>
                            <a:schemeClr val="accent3">
                              <a:lumMod val="50000"/>
                            </a:schemeClr>
                          </a:solidFill>
                          <a:latin typeface="Arial" pitchFamily="34" charset="0"/>
                          <a:ea typeface="Calibri"/>
                          <a:cs typeface="Arial" pitchFamily="34" charset="0"/>
                        </a:rPr>
                        <a:t>provisional</a:t>
                      </a:r>
                    </a:p>
                    <a:p>
                      <a:pPr marL="742950" lvl="1" indent="-285750" algn="just">
                        <a:lnSpc>
                          <a:spcPct val="115000"/>
                        </a:lnSpc>
                        <a:spcBef>
                          <a:spcPts val="0"/>
                        </a:spcBef>
                        <a:spcAft>
                          <a:spcPts val="0"/>
                        </a:spcAft>
                        <a:buFont typeface="+mj-lt"/>
                        <a:buAutoNum type="alphaLcPeriod"/>
                      </a:pPr>
                      <a:r>
                        <a:rPr lang="ca-ES" sz="1400" dirty="0" smtClean="0">
                          <a:solidFill>
                            <a:schemeClr val="tx1"/>
                          </a:solidFill>
                          <a:latin typeface="Arial" pitchFamily="34" charset="0"/>
                          <a:ea typeface="Calibri"/>
                          <a:cs typeface="Arial" pitchFamily="34" charset="0"/>
                        </a:rPr>
                        <a:t>S’informarà </a:t>
                      </a:r>
                      <a:r>
                        <a:rPr lang="ca-ES" sz="1400" dirty="0">
                          <a:solidFill>
                            <a:schemeClr val="tx1"/>
                          </a:solidFill>
                          <a:latin typeface="Arial" pitchFamily="34" charset="0"/>
                          <a:ea typeface="Calibri"/>
                          <a:cs typeface="Arial" pitchFamily="34" charset="0"/>
                        </a:rPr>
                        <a:t>l’atorgament o denegació de la subvenció a través </a:t>
                      </a:r>
                      <a:r>
                        <a:rPr lang="ca-ES" sz="1400" b="1" dirty="0">
                          <a:solidFill>
                            <a:schemeClr val="tx1"/>
                          </a:solidFill>
                          <a:latin typeface="Arial" pitchFamily="34" charset="0"/>
                          <a:ea typeface="Calibri"/>
                          <a:cs typeface="Arial" pitchFamily="34" charset="0"/>
                        </a:rPr>
                        <a:t>d’una única publicació al BOP.</a:t>
                      </a:r>
                    </a:p>
                    <a:p>
                      <a:pPr marL="742950" lvl="1" indent="-285750" algn="just">
                        <a:lnSpc>
                          <a:spcPct val="115000"/>
                        </a:lnSpc>
                        <a:spcBef>
                          <a:spcPts val="0"/>
                        </a:spcBef>
                        <a:spcAft>
                          <a:spcPts val="0"/>
                        </a:spcAft>
                        <a:buFont typeface="+mj-lt"/>
                        <a:buAutoNum type="alphaLcPeriod"/>
                      </a:pPr>
                      <a:r>
                        <a:rPr lang="ca-ES" sz="1400" dirty="0">
                          <a:solidFill>
                            <a:schemeClr val="tx1"/>
                          </a:solidFill>
                          <a:latin typeface="Arial" pitchFamily="34" charset="0"/>
                          <a:ea typeface="Calibri"/>
                          <a:cs typeface="Arial" pitchFamily="34" charset="0"/>
                        </a:rPr>
                        <a:t>En la mateixa publicació s’informarà de la documentació administrativa que cal aportar i/o esmenar en els </a:t>
                      </a:r>
                      <a:r>
                        <a:rPr lang="ca-ES" sz="1400" b="1" dirty="0">
                          <a:solidFill>
                            <a:schemeClr val="tx1"/>
                          </a:solidFill>
                          <a:latin typeface="Arial" pitchFamily="34" charset="0"/>
                          <a:ea typeface="Calibri"/>
                          <a:cs typeface="Arial" pitchFamily="34" charset="0"/>
                        </a:rPr>
                        <a:t>10 dies hàbils establerts.</a:t>
                      </a:r>
                    </a:p>
                    <a:p>
                      <a:pPr marL="742950" lvl="1" indent="-285750" algn="just">
                        <a:lnSpc>
                          <a:spcPct val="115000"/>
                        </a:lnSpc>
                        <a:spcBef>
                          <a:spcPts val="0"/>
                        </a:spcBef>
                        <a:spcAft>
                          <a:spcPts val="0"/>
                        </a:spcAft>
                        <a:buFont typeface="+mj-lt"/>
                        <a:buAutoNum type="alphaLcPeriod"/>
                      </a:pPr>
                      <a:r>
                        <a:rPr lang="ca-ES" sz="1400" dirty="0" smtClean="0">
                          <a:solidFill>
                            <a:schemeClr val="tx1"/>
                          </a:solidFill>
                          <a:latin typeface="Arial" pitchFamily="34" charset="0"/>
                          <a:ea typeface="Calibri"/>
                          <a:cs typeface="Arial" pitchFamily="34" charset="0"/>
                        </a:rPr>
                        <a:t>Tanmateix </a:t>
                      </a:r>
                      <a:r>
                        <a:rPr lang="ca-ES" sz="1400" dirty="0">
                          <a:solidFill>
                            <a:schemeClr val="tx1"/>
                          </a:solidFill>
                          <a:latin typeface="Arial" pitchFamily="34" charset="0"/>
                          <a:ea typeface="Calibri"/>
                          <a:cs typeface="Arial" pitchFamily="34" charset="0"/>
                        </a:rPr>
                        <a:t>és en aquest període, si s’escau</a:t>
                      </a:r>
                      <a:r>
                        <a:rPr lang="ca-ES" sz="1400" dirty="0" smtClean="0">
                          <a:solidFill>
                            <a:schemeClr val="tx1"/>
                          </a:solidFill>
                          <a:latin typeface="Arial" pitchFamily="34" charset="0"/>
                          <a:ea typeface="Calibri"/>
                          <a:cs typeface="Arial" pitchFamily="34" charset="0"/>
                        </a:rPr>
                        <a:t>, que podreu </a:t>
                      </a:r>
                      <a:r>
                        <a:rPr lang="ca-ES" sz="1400" b="1" dirty="0">
                          <a:solidFill>
                            <a:schemeClr val="tx1"/>
                          </a:solidFill>
                          <a:latin typeface="Arial" pitchFamily="34" charset="0"/>
                          <a:ea typeface="Calibri"/>
                          <a:cs typeface="Arial" pitchFamily="34" charset="0"/>
                        </a:rPr>
                        <a:t>formular al·legacions </a:t>
                      </a:r>
                      <a:r>
                        <a:rPr lang="ca-ES" sz="1400" dirty="0">
                          <a:solidFill>
                            <a:schemeClr val="tx1"/>
                          </a:solidFill>
                          <a:latin typeface="Arial" pitchFamily="34" charset="0"/>
                          <a:ea typeface="Calibri"/>
                          <a:cs typeface="Arial" pitchFamily="34" charset="0"/>
                        </a:rPr>
                        <a:t>a aquest atorgament.</a:t>
                      </a:r>
                    </a:p>
                    <a:p>
                      <a:pPr marL="742950" lvl="1" indent="-285750" algn="just">
                        <a:lnSpc>
                          <a:spcPct val="115000"/>
                        </a:lnSpc>
                        <a:spcBef>
                          <a:spcPts val="0"/>
                        </a:spcBef>
                        <a:spcAft>
                          <a:spcPts val="0"/>
                        </a:spcAft>
                        <a:buFont typeface="+mj-lt"/>
                        <a:buAutoNum type="alphaLcPeriod"/>
                      </a:pPr>
                      <a:r>
                        <a:rPr lang="ca-ES" sz="1400" dirty="0">
                          <a:solidFill>
                            <a:schemeClr val="tx1"/>
                          </a:solidFill>
                          <a:latin typeface="Arial" pitchFamily="34" charset="0"/>
                          <a:ea typeface="Calibri"/>
                          <a:cs typeface="Arial" pitchFamily="34" charset="0"/>
                        </a:rPr>
                        <a:t>Heu de </a:t>
                      </a:r>
                      <a:r>
                        <a:rPr lang="ca-ES" sz="1400" b="1" dirty="0">
                          <a:solidFill>
                            <a:schemeClr val="tx1"/>
                          </a:solidFill>
                          <a:latin typeface="Arial" pitchFamily="34" charset="0"/>
                          <a:ea typeface="Calibri"/>
                          <a:cs typeface="Arial" pitchFamily="34" charset="0"/>
                        </a:rPr>
                        <a:t>consultar la publicació </a:t>
                      </a:r>
                      <a:r>
                        <a:rPr lang="ca-ES" sz="1400" dirty="0">
                          <a:solidFill>
                            <a:schemeClr val="tx1"/>
                          </a:solidFill>
                          <a:latin typeface="Arial" pitchFamily="34" charset="0"/>
                          <a:ea typeface="Calibri"/>
                          <a:cs typeface="Arial" pitchFamily="34" charset="0"/>
                        </a:rPr>
                        <a:t>directament al  </a:t>
                      </a:r>
                      <a:r>
                        <a:rPr lang="ca-ES" sz="1400" i="1" dirty="0">
                          <a:solidFill>
                            <a:schemeClr val="tx1"/>
                          </a:solidFill>
                          <a:latin typeface="Arial" pitchFamily="34" charset="0"/>
                          <a:ea typeface="Calibri"/>
                          <a:cs typeface="Arial" pitchFamily="34" charset="0"/>
                        </a:rPr>
                        <a:t>Butlletí Oficial de la Província </a:t>
                      </a:r>
                      <a:r>
                        <a:rPr lang="ca-ES" sz="1400" i="1" dirty="0" smtClean="0">
                          <a:solidFill>
                            <a:schemeClr val="tx1"/>
                          </a:solidFill>
                          <a:latin typeface="Arial" pitchFamily="34" charset="0"/>
                          <a:ea typeface="Calibri"/>
                          <a:cs typeface="Arial" pitchFamily="34" charset="0"/>
                        </a:rPr>
                        <a:t>de Barcelona </a:t>
                      </a:r>
                      <a:r>
                        <a:rPr lang="ca-ES" sz="1400" dirty="0" smtClean="0">
                          <a:solidFill>
                            <a:schemeClr val="tx1"/>
                          </a:solidFill>
                          <a:latin typeface="Arial" pitchFamily="34" charset="0"/>
                          <a:ea typeface="Calibri"/>
                          <a:cs typeface="Arial" pitchFamily="34" charset="0"/>
                        </a:rPr>
                        <a:t>(BOP</a:t>
                      </a:r>
                      <a:r>
                        <a:rPr lang="ca-ES" sz="1400" dirty="0">
                          <a:solidFill>
                            <a:schemeClr val="tx1"/>
                          </a:solidFill>
                          <a:latin typeface="Arial" pitchFamily="34" charset="0"/>
                          <a:ea typeface="Calibri"/>
                          <a:cs typeface="Arial" pitchFamily="34" charset="0"/>
                        </a:rPr>
                        <a:t>) o  a través de la web municipal </a:t>
                      </a:r>
                      <a:r>
                        <a:rPr lang="ca-ES" sz="1400" b="1" u="sng" dirty="0" smtClean="0">
                          <a:solidFill>
                            <a:schemeClr val="tx1"/>
                          </a:solidFill>
                          <a:latin typeface="Arial" pitchFamily="34" charset="0"/>
                          <a:ea typeface="Calibri"/>
                          <a:cs typeface="Arial" pitchFamily="34" charset="0"/>
                        </a:rPr>
                        <a:t>www.bcn.cat</a:t>
                      </a:r>
                      <a:r>
                        <a:rPr lang="ca-ES" sz="1400" dirty="0" smtClean="0">
                          <a:solidFill>
                            <a:schemeClr val="tx1"/>
                          </a:solidFill>
                          <a:latin typeface="Arial" pitchFamily="34" charset="0"/>
                          <a:ea typeface="Calibri"/>
                          <a:cs typeface="Arial" pitchFamily="34" charset="0"/>
                        </a:rPr>
                        <a:t> (Govern Obert  </a:t>
                      </a:r>
                      <a:r>
                        <a:rPr lang="ca-ES" sz="1400" dirty="0" err="1" smtClean="0">
                          <a:solidFill>
                            <a:schemeClr val="tx1"/>
                          </a:solidFill>
                          <a:latin typeface="Arial" pitchFamily="34" charset="0"/>
                          <a:ea typeface="Calibri"/>
                          <a:cs typeface="Arial" pitchFamily="34" charset="0"/>
                        </a:rPr>
                        <a:t>Go</a:t>
                      </a:r>
                      <a:r>
                        <a:rPr lang="ca-ES" sz="1400" dirty="0" smtClean="0">
                          <a:solidFill>
                            <a:schemeClr val="tx1"/>
                          </a:solidFill>
                          <a:latin typeface="Arial" pitchFamily="34" charset="0"/>
                          <a:ea typeface="Calibri"/>
                          <a:cs typeface="Arial" pitchFamily="34" charset="0"/>
                        </a:rPr>
                        <a:t> &gt; Transparència</a:t>
                      </a:r>
                      <a:r>
                        <a:rPr lang="ca-ES" sz="1400" baseline="0" dirty="0" smtClean="0">
                          <a:solidFill>
                            <a:schemeClr val="tx1"/>
                          </a:solidFill>
                          <a:latin typeface="Arial" pitchFamily="34" charset="0"/>
                          <a:ea typeface="Calibri"/>
                          <a:cs typeface="Arial" pitchFamily="34" charset="0"/>
                        </a:rPr>
                        <a:t>  Subvencions)</a:t>
                      </a:r>
                      <a:r>
                        <a:rPr lang="ca-ES" sz="1400" dirty="0" smtClean="0">
                          <a:solidFill>
                            <a:schemeClr val="tx1"/>
                          </a:solidFill>
                          <a:latin typeface="Arial" pitchFamily="34" charset="0"/>
                          <a:ea typeface="Calibri"/>
                          <a:cs typeface="Arial" pitchFamily="34" charset="0"/>
                        </a:rPr>
                        <a:t> . </a:t>
                      </a:r>
                    </a:p>
                    <a:p>
                      <a:pPr marL="742950" lvl="1" indent="-285750" algn="just">
                        <a:lnSpc>
                          <a:spcPct val="115000"/>
                        </a:lnSpc>
                        <a:spcBef>
                          <a:spcPts val="0"/>
                        </a:spcBef>
                        <a:spcAft>
                          <a:spcPts val="0"/>
                        </a:spcAft>
                        <a:buFont typeface="+mj-lt"/>
                        <a:buAutoNum type="alphaLcPeriod"/>
                      </a:pPr>
                      <a:r>
                        <a:rPr lang="ca-ES" sz="1400" b="1" dirty="0" smtClean="0">
                          <a:solidFill>
                            <a:schemeClr val="tx1"/>
                          </a:solidFill>
                          <a:latin typeface="Arial" pitchFamily="34" charset="0"/>
                          <a:ea typeface="Calibri"/>
                          <a:cs typeface="Arial" pitchFamily="34" charset="0"/>
                        </a:rPr>
                        <a:t>Us avisarem</a:t>
                      </a:r>
                      <a:r>
                        <a:rPr lang="ca-ES" sz="1400" b="1" baseline="0" dirty="0" smtClean="0">
                          <a:solidFill>
                            <a:schemeClr val="tx1"/>
                          </a:solidFill>
                          <a:latin typeface="Arial" pitchFamily="34" charset="0"/>
                          <a:ea typeface="Calibri"/>
                          <a:cs typeface="Arial" pitchFamily="34" charset="0"/>
                        </a:rPr>
                        <a:t> que ha sortit </a:t>
                      </a:r>
                      <a:r>
                        <a:rPr lang="ca-ES" sz="1400" b="1" dirty="0" smtClean="0">
                          <a:solidFill>
                            <a:schemeClr val="tx1"/>
                          </a:solidFill>
                          <a:latin typeface="Arial" pitchFamily="34" charset="0"/>
                          <a:ea typeface="Calibri"/>
                          <a:cs typeface="Arial" pitchFamily="34" charset="0"/>
                        </a:rPr>
                        <a:t> </a:t>
                      </a:r>
                      <a:r>
                        <a:rPr lang="ca-ES" sz="1400" b="1" dirty="0">
                          <a:solidFill>
                            <a:schemeClr val="tx1"/>
                          </a:solidFill>
                          <a:latin typeface="Arial" pitchFamily="34" charset="0"/>
                          <a:ea typeface="Calibri"/>
                          <a:cs typeface="Arial" pitchFamily="34" charset="0"/>
                        </a:rPr>
                        <a:t>la publicació via correus electrònics i avisos de </a:t>
                      </a:r>
                      <a:r>
                        <a:rPr lang="ca-ES" sz="1400" b="1" dirty="0" err="1">
                          <a:solidFill>
                            <a:schemeClr val="tx1"/>
                          </a:solidFill>
                          <a:latin typeface="Arial" pitchFamily="34" charset="0"/>
                          <a:ea typeface="Calibri"/>
                          <a:cs typeface="Arial" pitchFamily="34" charset="0"/>
                        </a:rPr>
                        <a:t>sms</a:t>
                      </a:r>
                      <a:r>
                        <a:rPr lang="ca-ES" sz="1400" b="1" dirty="0">
                          <a:solidFill>
                            <a:schemeClr val="tx1"/>
                          </a:solidFill>
                          <a:latin typeface="Arial" pitchFamily="34" charset="0"/>
                          <a:ea typeface="Calibri"/>
                          <a:cs typeface="Arial" pitchFamily="34" charset="0"/>
                        </a:rPr>
                        <a:t> als mòbils (si l’heu facilitat al formulari de sol·licitud</a:t>
                      </a:r>
                      <a:r>
                        <a:rPr lang="ca-ES" sz="1400" b="1" dirty="0" smtClean="0">
                          <a:solidFill>
                            <a:schemeClr val="tx1"/>
                          </a:solidFill>
                          <a:latin typeface="Arial" pitchFamily="34" charset="0"/>
                          <a:ea typeface="Calibri"/>
                          <a:cs typeface="Arial" pitchFamily="34" charset="0"/>
                        </a:rPr>
                        <a:t>).</a:t>
                      </a:r>
                    </a:p>
                    <a:p>
                      <a:pPr marL="457200" lvl="1" indent="0" algn="just">
                        <a:lnSpc>
                          <a:spcPct val="115000"/>
                        </a:lnSpc>
                        <a:spcBef>
                          <a:spcPts val="0"/>
                        </a:spcBef>
                        <a:spcAft>
                          <a:spcPts val="0"/>
                        </a:spcAft>
                        <a:buFont typeface="+mj-lt"/>
                        <a:buNone/>
                      </a:pPr>
                      <a:endParaRPr lang="ca-ES" sz="1400" b="1" dirty="0" smtClean="0">
                        <a:solidFill>
                          <a:schemeClr val="tx1"/>
                        </a:solidFill>
                        <a:latin typeface="Arial" pitchFamily="34" charset="0"/>
                        <a:ea typeface="Calibri"/>
                        <a:cs typeface="Arial" pitchFamily="34" charset="0"/>
                      </a:endParaRPr>
                    </a:p>
                    <a:p>
                      <a:pPr marL="457200" lvl="1" indent="0" algn="just">
                        <a:lnSpc>
                          <a:spcPct val="115000"/>
                        </a:lnSpc>
                        <a:spcBef>
                          <a:spcPts val="0"/>
                        </a:spcBef>
                        <a:spcAft>
                          <a:spcPts val="0"/>
                        </a:spcAft>
                        <a:buFont typeface="+mj-lt"/>
                        <a:buNone/>
                      </a:pPr>
                      <a:r>
                        <a:rPr lang="ca-ES" sz="1400" b="1" dirty="0" smtClean="0">
                          <a:solidFill>
                            <a:schemeClr val="accent3">
                              <a:lumMod val="50000"/>
                            </a:schemeClr>
                          </a:solidFill>
                          <a:latin typeface="Arial" pitchFamily="34" charset="0"/>
                          <a:ea typeface="Calibri"/>
                          <a:cs typeface="Arial" pitchFamily="34" charset="0"/>
                        </a:rPr>
                        <a:t>ALERTA</a:t>
                      </a:r>
                      <a:r>
                        <a:rPr lang="ca-ES" sz="1400" b="1" dirty="0">
                          <a:solidFill>
                            <a:schemeClr val="accent3">
                              <a:lumMod val="50000"/>
                            </a:schemeClr>
                          </a:solidFill>
                          <a:latin typeface="Arial" pitchFamily="34" charset="0"/>
                          <a:ea typeface="Calibri"/>
                          <a:cs typeface="Arial" pitchFamily="34" charset="0"/>
                        </a:rPr>
                        <a:t>! És imprescindible </a:t>
                      </a:r>
                      <a:r>
                        <a:rPr lang="ca-ES" sz="1400" b="1" dirty="0" smtClean="0">
                          <a:solidFill>
                            <a:schemeClr val="accent3">
                              <a:lumMod val="50000"/>
                            </a:schemeClr>
                          </a:solidFill>
                          <a:latin typeface="Arial" pitchFamily="34" charset="0"/>
                          <a:ea typeface="Calibri"/>
                          <a:cs typeface="Arial" pitchFamily="34" charset="0"/>
                        </a:rPr>
                        <a:t>per a </a:t>
                      </a:r>
                      <a:r>
                        <a:rPr lang="ca-ES" sz="1400" b="1" dirty="0">
                          <a:solidFill>
                            <a:schemeClr val="accent3">
                              <a:lumMod val="50000"/>
                            </a:schemeClr>
                          </a:solidFill>
                          <a:latin typeface="Arial" pitchFamily="34" charset="0"/>
                          <a:ea typeface="Calibri"/>
                          <a:cs typeface="Arial" pitchFamily="34" charset="0"/>
                        </a:rPr>
                        <a:t>tenir dret a la subvenció que presenteu la documentació administrativa requerida en aquest anunci d’atorgament provisional.</a:t>
                      </a:r>
                      <a:endParaRPr lang="ca-ES" sz="1400" dirty="0">
                        <a:solidFill>
                          <a:schemeClr val="accent3">
                            <a:lumMod val="50000"/>
                          </a:schemeClr>
                        </a:solidFill>
                        <a:latin typeface="Arial" pitchFamily="34" charset="0"/>
                        <a:ea typeface="Calibri"/>
                        <a:cs typeface="Arial" pitchFamily="34" charset="0"/>
                      </a:endParaRPr>
                    </a:p>
                  </a:txBody>
                  <a:tcPr marL="89535" marR="89535" marT="0" marB="0">
                    <a:lnL>
                      <a:noFill/>
                    </a:lnL>
                    <a:lnR>
                      <a:noFill/>
                    </a:lnR>
                    <a:lnT>
                      <a:noFill/>
                    </a:lnT>
                    <a:lnB>
                      <a:noFill/>
                    </a:lnB>
                    <a:lnTlToBr w="12700" cmpd="sng">
                      <a:noFill/>
                      <a:prstDash val="solid"/>
                    </a:lnTlToBr>
                    <a:lnBlToTr w="12700" cmpd="sng">
                      <a:noFill/>
                      <a:prstDash val="solid"/>
                    </a:lnBlToTr>
                    <a:noFill/>
                  </a:tcPr>
                </a:tc>
              </a:tr>
            </a:tbl>
          </a:graphicData>
        </a:graphic>
      </p:graphicFrame>
      <p:pic>
        <p:nvPicPr>
          <p:cNvPr id="11" name="Imatge 1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79512" y="260648"/>
            <a:ext cx="2079680" cy="539987"/>
          </a:xfrm>
          <a:prstGeom prst="rect">
            <a:avLst/>
          </a:prstGeom>
        </p:spPr>
      </p:pic>
      <p:sp>
        <p:nvSpPr>
          <p:cNvPr id="16" name="QuadreDeText 15"/>
          <p:cNvSpPr txBox="1"/>
          <p:nvPr/>
        </p:nvSpPr>
        <p:spPr>
          <a:xfrm>
            <a:off x="6084168" y="361364"/>
            <a:ext cx="2808312" cy="338554"/>
          </a:xfrm>
          <a:prstGeom prst="rect">
            <a:avLst/>
          </a:prstGeom>
          <a:noFill/>
        </p:spPr>
        <p:txBody>
          <a:bodyPr wrap="square" rtlCol="0">
            <a:spAutoFit/>
          </a:bodyPr>
          <a:lstStyle/>
          <a:p>
            <a:pPr algn="r"/>
            <a:r>
              <a:rPr lang="es-ES_tradnl" sz="800" b="1" dirty="0" err="1" smtClean="0"/>
              <a:t>Convocatòria</a:t>
            </a:r>
            <a:r>
              <a:rPr lang="es-ES_tradnl" sz="800" b="1" dirty="0" smtClean="0"/>
              <a:t> general de </a:t>
            </a:r>
            <a:r>
              <a:rPr lang="es-ES_tradnl" sz="800" b="1" dirty="0" err="1" smtClean="0"/>
              <a:t>subvencions</a:t>
            </a:r>
            <a:r>
              <a:rPr lang="es-ES_tradnl" sz="800" b="1" dirty="0" smtClean="0"/>
              <a:t> 2017</a:t>
            </a:r>
          </a:p>
          <a:p>
            <a:pPr algn="r"/>
            <a:r>
              <a:rPr lang="es-ES_tradnl" sz="800" i="1" dirty="0" err="1" smtClean="0"/>
              <a:t>Informació</a:t>
            </a:r>
            <a:r>
              <a:rPr lang="es-ES_tradnl" sz="800" i="1" dirty="0" smtClean="0"/>
              <a:t> </a:t>
            </a:r>
            <a:r>
              <a:rPr lang="es-ES_tradnl" sz="800" i="1" dirty="0" err="1" smtClean="0"/>
              <a:t>als</a:t>
            </a:r>
            <a:r>
              <a:rPr lang="es-ES_tradnl" sz="800" i="1" dirty="0" smtClean="0"/>
              <a:t> </a:t>
            </a:r>
            <a:r>
              <a:rPr lang="es-ES_tradnl" sz="800" i="1" dirty="0" err="1" smtClean="0"/>
              <a:t>sol·licitants</a:t>
            </a:r>
            <a:endParaRPr lang="ca-ES" sz="800" i="1" dirty="0"/>
          </a:p>
        </p:txBody>
      </p:sp>
      <p:sp>
        <p:nvSpPr>
          <p:cNvPr id="18" name="Contenidor de número de diapositiva 2"/>
          <p:cNvSpPr>
            <a:spLocks noGrp="1"/>
          </p:cNvSpPr>
          <p:nvPr>
            <p:ph type="sldNum" sz="quarter" idx="12"/>
          </p:nvPr>
        </p:nvSpPr>
        <p:spPr>
          <a:xfrm>
            <a:off x="6758880" y="6453336"/>
            <a:ext cx="2133600" cy="365125"/>
          </a:xfrm>
        </p:spPr>
        <p:txBody>
          <a:bodyPr/>
          <a:lstStyle/>
          <a:p>
            <a:pPr>
              <a:defRPr/>
            </a:pPr>
            <a:fld id="{33EF4D8F-6159-427C-8E27-9F1436355618}" type="slidenum">
              <a:rPr lang="ca-ES" sz="800" smtClean="0">
                <a:solidFill>
                  <a:schemeClr val="tx1"/>
                </a:solidFill>
                <a:cs typeface="Arial" pitchFamily="34" charset="0"/>
              </a:rPr>
              <a:pPr>
                <a:defRPr/>
              </a:pPr>
              <a:t>20</a:t>
            </a:fld>
            <a:endParaRPr lang="ca-ES" sz="800" dirty="0">
              <a:solidFill>
                <a:schemeClr val="tx1"/>
              </a:solidFill>
              <a:cs typeface="Arial" pitchFamily="34" charset="0"/>
            </a:endParaRPr>
          </a:p>
        </p:txBody>
      </p:sp>
      <p:sp>
        <p:nvSpPr>
          <p:cNvPr id="19" name="QuadreDeText 18"/>
          <p:cNvSpPr txBox="1"/>
          <p:nvPr/>
        </p:nvSpPr>
        <p:spPr>
          <a:xfrm>
            <a:off x="107504" y="6528176"/>
            <a:ext cx="1404156" cy="215444"/>
          </a:xfrm>
          <a:prstGeom prst="rect">
            <a:avLst/>
          </a:prstGeom>
          <a:noFill/>
        </p:spPr>
        <p:txBody>
          <a:bodyPr wrap="square" rtlCol="0">
            <a:spAutoFit/>
          </a:bodyPr>
          <a:lstStyle/>
          <a:p>
            <a:r>
              <a:rPr lang="es-ES_tradnl" sz="800" i="1" dirty="0" err="1" smtClean="0"/>
              <a:t>Gener</a:t>
            </a:r>
            <a:r>
              <a:rPr lang="es-ES_tradnl" sz="800" i="1" dirty="0" smtClean="0"/>
              <a:t> ‘17</a:t>
            </a:r>
            <a:endParaRPr lang="ca-ES" sz="800" i="1" dirty="0"/>
          </a:p>
        </p:txBody>
      </p:sp>
    </p:spTree>
    <p:extLst>
      <p:ext uri="{BB962C8B-B14F-4D97-AF65-F5344CB8AC3E}">
        <p14:creationId xmlns:p14="http://schemas.microsoft.com/office/powerpoint/2010/main" val="30023412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Taula 6"/>
          <p:cNvGraphicFramePr>
            <a:graphicFrameLocks noGrp="1"/>
          </p:cNvGraphicFramePr>
          <p:nvPr>
            <p:extLst>
              <p:ext uri="{D42A27DB-BD31-4B8C-83A1-F6EECF244321}">
                <p14:modId xmlns:p14="http://schemas.microsoft.com/office/powerpoint/2010/main" val="2061190516"/>
              </p:ext>
            </p:extLst>
          </p:nvPr>
        </p:nvGraphicFramePr>
        <p:xfrm>
          <a:off x="395536" y="2492896"/>
          <a:ext cx="8153400" cy="3528392"/>
        </p:xfrm>
        <a:graphic>
          <a:graphicData uri="http://schemas.openxmlformats.org/drawingml/2006/table">
            <a:tbl>
              <a:tblPr/>
              <a:tblGrid>
                <a:gridCol w="8153400"/>
              </a:tblGrid>
              <a:tr h="3528392">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lvl="0" indent="0" algn="just">
                        <a:lnSpc>
                          <a:spcPct val="115000"/>
                        </a:lnSpc>
                        <a:spcBef>
                          <a:spcPts val="600"/>
                        </a:spcBef>
                        <a:spcAft>
                          <a:spcPts val="600"/>
                        </a:spcAft>
                        <a:buFont typeface="+mj-lt"/>
                        <a:buNone/>
                      </a:pPr>
                      <a:r>
                        <a:rPr lang="ca-ES" sz="1400" b="1" dirty="0">
                          <a:solidFill>
                            <a:schemeClr val="accent3">
                              <a:lumMod val="50000"/>
                            </a:schemeClr>
                          </a:solidFill>
                          <a:latin typeface="Arial" pitchFamily="34" charset="0"/>
                          <a:ea typeface="Calibri"/>
                          <a:cs typeface="Arial" pitchFamily="34" charset="0"/>
                        </a:rPr>
                        <a:t>Atorgament </a:t>
                      </a:r>
                      <a:r>
                        <a:rPr lang="ca-ES" sz="1400" b="1" dirty="0" smtClean="0">
                          <a:solidFill>
                            <a:schemeClr val="accent3">
                              <a:lumMod val="50000"/>
                            </a:schemeClr>
                          </a:solidFill>
                          <a:latin typeface="Arial" pitchFamily="34" charset="0"/>
                          <a:ea typeface="Calibri"/>
                          <a:cs typeface="Arial" pitchFamily="34" charset="0"/>
                        </a:rPr>
                        <a:t>definitiu</a:t>
                      </a:r>
                    </a:p>
                    <a:p>
                      <a:pPr marL="742950" lvl="1" indent="-285750" algn="just">
                        <a:lnSpc>
                          <a:spcPct val="115000"/>
                        </a:lnSpc>
                        <a:spcBef>
                          <a:spcPts val="0"/>
                        </a:spcBef>
                        <a:spcAft>
                          <a:spcPts val="0"/>
                        </a:spcAft>
                        <a:buFont typeface="+mj-lt"/>
                        <a:buAutoNum type="alphaLcPeriod"/>
                      </a:pPr>
                      <a:r>
                        <a:rPr lang="ca-ES" sz="1400" dirty="0" smtClean="0">
                          <a:solidFill>
                            <a:schemeClr val="tx1"/>
                          </a:solidFill>
                          <a:latin typeface="Arial" pitchFamily="34" charset="0"/>
                          <a:ea typeface="Calibri"/>
                          <a:cs typeface="Arial" pitchFamily="34" charset="0"/>
                        </a:rPr>
                        <a:t>Un cop acomplerts els requisits </a:t>
                      </a:r>
                      <a:r>
                        <a:rPr lang="ca-ES" sz="1400" b="1" dirty="0" smtClean="0">
                          <a:solidFill>
                            <a:schemeClr val="tx1"/>
                          </a:solidFill>
                          <a:latin typeface="Arial" pitchFamily="34" charset="0"/>
                          <a:ea typeface="Calibri"/>
                          <a:cs typeface="Arial" pitchFamily="34" charset="0"/>
                        </a:rPr>
                        <a:t>es publicarà pel mateix procediment que l’atorgament provisional, la llista de subvencions atorgades definitivament</a:t>
                      </a:r>
                      <a:r>
                        <a:rPr lang="ca-ES" sz="1400" dirty="0" smtClean="0">
                          <a:solidFill>
                            <a:schemeClr val="tx1"/>
                          </a:solidFill>
                          <a:latin typeface="Arial" pitchFamily="34" charset="0"/>
                          <a:ea typeface="Calibri"/>
                          <a:cs typeface="Arial" pitchFamily="34" charset="0"/>
                        </a:rPr>
                        <a:t>.</a:t>
                      </a:r>
                    </a:p>
                    <a:p>
                      <a:pPr marL="742950" lvl="1" indent="-285750" algn="just">
                        <a:lnSpc>
                          <a:spcPct val="115000"/>
                        </a:lnSpc>
                        <a:spcBef>
                          <a:spcPts val="0"/>
                        </a:spcBef>
                        <a:spcAft>
                          <a:spcPts val="0"/>
                        </a:spcAft>
                        <a:buFont typeface="+mj-lt"/>
                        <a:buAutoNum type="alphaLcPeriod"/>
                      </a:pPr>
                      <a:r>
                        <a:rPr lang="ca-ES" sz="1400" baseline="0" dirty="0" smtClean="0">
                          <a:solidFill>
                            <a:schemeClr val="tx1"/>
                          </a:solidFill>
                          <a:latin typeface="Arial" pitchFamily="34" charset="0"/>
                          <a:ea typeface="Calibri"/>
                          <a:cs typeface="Arial" pitchFamily="34" charset="0"/>
                        </a:rPr>
                        <a:t>Aquelles sol·licituds proposades per atorgar provisionalment, a qui no se’ls hagi requerit presentar cap documentació administrativa i no hagin presentat al·legacions, es donaran com a </a:t>
                      </a:r>
                      <a:r>
                        <a:rPr lang="ca-ES" sz="1400" b="1" baseline="0" dirty="0" smtClean="0">
                          <a:solidFill>
                            <a:schemeClr val="tx1"/>
                          </a:solidFill>
                          <a:latin typeface="Arial" pitchFamily="34" charset="0"/>
                          <a:ea typeface="Calibri"/>
                          <a:cs typeface="Arial" pitchFamily="34" charset="0"/>
                        </a:rPr>
                        <a:t>definitives de manera automàtica </a:t>
                      </a:r>
                      <a:r>
                        <a:rPr lang="ca-ES" sz="1400" baseline="0" dirty="0" smtClean="0">
                          <a:solidFill>
                            <a:schemeClr val="tx1"/>
                          </a:solidFill>
                          <a:latin typeface="Arial" pitchFamily="34" charset="0"/>
                          <a:ea typeface="Calibri"/>
                          <a:cs typeface="Arial" pitchFamily="34" charset="0"/>
                        </a:rPr>
                        <a:t>i, per tant, </a:t>
                      </a:r>
                      <a:r>
                        <a:rPr lang="ca-ES" sz="1400" b="1" baseline="0" dirty="0" smtClean="0">
                          <a:solidFill>
                            <a:schemeClr val="tx1"/>
                          </a:solidFill>
                          <a:latin typeface="Arial" pitchFamily="34" charset="0"/>
                          <a:ea typeface="Calibri"/>
                          <a:cs typeface="Arial" pitchFamily="34" charset="0"/>
                        </a:rPr>
                        <a:t>no apareixeran a la publicació definitiva</a:t>
                      </a:r>
                      <a:r>
                        <a:rPr lang="ca-ES" sz="1400" b="0" baseline="0" dirty="0" smtClean="0">
                          <a:solidFill>
                            <a:schemeClr val="tx1"/>
                          </a:solidFill>
                          <a:latin typeface="Arial" pitchFamily="34" charset="0"/>
                          <a:ea typeface="Calibri"/>
                          <a:cs typeface="Arial" pitchFamily="34" charset="0"/>
                        </a:rPr>
                        <a:t>, si així ho decideix el districte o sector gestor de la seva sol·licitud. </a:t>
                      </a:r>
                    </a:p>
                    <a:p>
                      <a:pPr marL="742950" lvl="1" indent="-285750" algn="just">
                        <a:lnSpc>
                          <a:spcPct val="115000"/>
                        </a:lnSpc>
                        <a:spcBef>
                          <a:spcPts val="0"/>
                        </a:spcBef>
                        <a:spcAft>
                          <a:spcPts val="0"/>
                        </a:spcAft>
                        <a:buFont typeface="+mj-lt"/>
                        <a:buAutoNum type="alphaLcPeriod"/>
                      </a:pPr>
                      <a:r>
                        <a:rPr lang="ca-ES" sz="1400" b="0" baseline="0" dirty="0" smtClean="0">
                          <a:solidFill>
                            <a:schemeClr val="tx1"/>
                          </a:solidFill>
                          <a:latin typeface="Arial" pitchFamily="34" charset="0"/>
                          <a:ea typeface="Calibri"/>
                          <a:cs typeface="Arial" pitchFamily="34" charset="0"/>
                        </a:rPr>
                        <a:t>El mateix passarà amb aquelles </a:t>
                      </a:r>
                      <a:r>
                        <a:rPr lang="ca-ES" sz="1400" b="1" baseline="0" dirty="0" smtClean="0">
                          <a:solidFill>
                            <a:schemeClr val="tx1"/>
                          </a:solidFill>
                          <a:latin typeface="Arial" pitchFamily="34" charset="0"/>
                          <a:ea typeface="Calibri"/>
                          <a:cs typeface="Arial" pitchFamily="34" charset="0"/>
                        </a:rPr>
                        <a:t>sol·licituds denegades per requisits tècnics i amb les que no hagin arribat a la nota de tall (4,00)</a:t>
                      </a:r>
                      <a:r>
                        <a:rPr lang="ca-ES" sz="1400" b="0" baseline="0" dirty="0" smtClean="0">
                          <a:solidFill>
                            <a:schemeClr val="tx1"/>
                          </a:solidFill>
                          <a:latin typeface="Arial" pitchFamily="34" charset="0"/>
                          <a:ea typeface="Calibri"/>
                          <a:cs typeface="Arial" pitchFamily="34" charset="0"/>
                        </a:rPr>
                        <a:t>, si els sol·licitants no presenten al·legacions. </a:t>
                      </a:r>
                      <a:endParaRPr lang="ca-ES" sz="1400" dirty="0" smtClean="0">
                        <a:solidFill>
                          <a:schemeClr val="tx1"/>
                        </a:solidFill>
                        <a:latin typeface="Arial" pitchFamily="34" charset="0"/>
                        <a:ea typeface="Calibri"/>
                        <a:cs typeface="Arial" pitchFamily="34" charset="0"/>
                      </a:endParaRPr>
                    </a:p>
                    <a:p>
                      <a:pPr marL="742950" lvl="1" indent="-285750" algn="just">
                        <a:lnSpc>
                          <a:spcPct val="115000"/>
                        </a:lnSpc>
                        <a:spcBef>
                          <a:spcPts val="0"/>
                        </a:spcBef>
                        <a:spcAft>
                          <a:spcPts val="0"/>
                        </a:spcAft>
                        <a:buFont typeface="+mj-lt"/>
                        <a:buAutoNum type="alphaLcPeriod"/>
                      </a:pPr>
                      <a:r>
                        <a:rPr lang="ca-ES" sz="1400" dirty="0" smtClean="0">
                          <a:solidFill>
                            <a:schemeClr val="tx1"/>
                          </a:solidFill>
                          <a:latin typeface="Arial" pitchFamily="34" charset="0"/>
                          <a:ea typeface="Calibri"/>
                          <a:cs typeface="Arial" pitchFamily="34" charset="0"/>
                        </a:rPr>
                        <a:t>Per consultar-la disposareu dels </a:t>
                      </a:r>
                      <a:r>
                        <a:rPr lang="ca-ES" sz="1400" b="1" dirty="0" smtClean="0">
                          <a:solidFill>
                            <a:schemeClr val="tx1"/>
                          </a:solidFill>
                          <a:latin typeface="Arial" pitchFamily="34" charset="0"/>
                          <a:ea typeface="Calibri"/>
                          <a:cs typeface="Arial" pitchFamily="34" charset="0"/>
                        </a:rPr>
                        <a:t>mateixos canals</a:t>
                      </a:r>
                      <a:r>
                        <a:rPr lang="ca-ES" sz="1400" dirty="0" smtClean="0">
                          <a:solidFill>
                            <a:schemeClr val="tx1"/>
                          </a:solidFill>
                          <a:latin typeface="Arial" pitchFamily="34" charset="0"/>
                          <a:ea typeface="Calibri"/>
                          <a:cs typeface="Arial" pitchFamily="34" charset="0"/>
                        </a:rPr>
                        <a:t> assenyalats a la fase anterior. </a:t>
                      </a:r>
                    </a:p>
                  </a:txBody>
                  <a:tcPr marL="89535" marR="89535" marT="0" marB="0">
                    <a:lnL>
                      <a:noFill/>
                    </a:lnL>
                    <a:lnR>
                      <a:noFill/>
                    </a:lnR>
                    <a:lnT>
                      <a:noFill/>
                    </a:lnT>
                    <a:lnB>
                      <a:noFill/>
                    </a:lnB>
                    <a:lnTlToBr w="12700" cmpd="sng">
                      <a:noFill/>
                      <a:prstDash val="solid"/>
                    </a:lnTlToBr>
                    <a:lnBlToTr w="12700" cmpd="sng">
                      <a:noFill/>
                      <a:prstDash val="solid"/>
                    </a:lnBlToTr>
                    <a:noFill/>
                  </a:tcPr>
                </a:tc>
              </a:tr>
            </a:tbl>
          </a:graphicData>
        </a:graphic>
      </p:graphicFrame>
      <p:sp>
        <p:nvSpPr>
          <p:cNvPr id="16" name="Title 1"/>
          <p:cNvSpPr txBox="1">
            <a:spLocks/>
          </p:cNvSpPr>
          <p:nvPr/>
        </p:nvSpPr>
        <p:spPr bwMode="auto">
          <a:xfrm>
            <a:off x="0" y="745787"/>
            <a:ext cx="8077200" cy="6573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pt-BR" sz="1800" b="1" dirty="0" smtClean="0">
                <a:solidFill>
                  <a:schemeClr val="accent3">
                    <a:lumMod val="50000"/>
                  </a:schemeClr>
                </a:solidFill>
                <a:latin typeface="Arial" pitchFamily="34" charset="0"/>
                <a:cs typeface="Arial" pitchFamily="34" charset="0"/>
              </a:rPr>
              <a:t>Quina </a:t>
            </a:r>
            <a:r>
              <a:rPr lang="pt-BR" sz="1800" b="1" dirty="0" err="1" smtClean="0">
                <a:solidFill>
                  <a:schemeClr val="accent3">
                    <a:lumMod val="50000"/>
                  </a:schemeClr>
                </a:solidFill>
                <a:latin typeface="Arial" pitchFamily="34" charset="0"/>
                <a:cs typeface="Arial" pitchFamily="34" charset="0"/>
              </a:rPr>
              <a:t>documentació</a:t>
            </a:r>
            <a:r>
              <a:rPr lang="pt-BR" sz="1800" b="1" dirty="0" smtClean="0">
                <a:solidFill>
                  <a:schemeClr val="accent3">
                    <a:lumMod val="50000"/>
                  </a:schemeClr>
                </a:solidFill>
                <a:latin typeface="Arial" pitchFamily="34" charset="0"/>
                <a:cs typeface="Arial" pitchFamily="34" charset="0"/>
              </a:rPr>
              <a:t> em </a:t>
            </a:r>
            <a:r>
              <a:rPr lang="pt-BR" sz="1800" b="1" dirty="0" err="1" smtClean="0">
                <a:solidFill>
                  <a:schemeClr val="accent3">
                    <a:lumMod val="50000"/>
                  </a:schemeClr>
                </a:solidFill>
                <a:latin typeface="Arial" pitchFamily="34" charset="0"/>
                <a:cs typeface="Arial" pitchFamily="34" charset="0"/>
              </a:rPr>
              <a:t>poden</a:t>
            </a:r>
            <a:r>
              <a:rPr lang="pt-BR" sz="1800" b="1" dirty="0" smtClean="0">
                <a:solidFill>
                  <a:schemeClr val="accent3">
                    <a:lumMod val="50000"/>
                  </a:schemeClr>
                </a:solidFill>
                <a:latin typeface="Arial" pitchFamily="34" charset="0"/>
                <a:cs typeface="Arial" pitchFamily="34" charset="0"/>
              </a:rPr>
              <a:t> </a:t>
            </a:r>
            <a:r>
              <a:rPr lang="pt-BR" sz="1800" b="1" dirty="0" err="1" smtClean="0">
                <a:solidFill>
                  <a:schemeClr val="accent3">
                    <a:lumMod val="50000"/>
                  </a:schemeClr>
                </a:solidFill>
                <a:latin typeface="Arial" pitchFamily="34" charset="0"/>
                <a:cs typeface="Arial" pitchFamily="34" charset="0"/>
              </a:rPr>
              <a:t>demanar</a:t>
            </a:r>
            <a:r>
              <a:rPr lang="pt-BR" sz="1800" b="1" dirty="0" smtClean="0">
                <a:solidFill>
                  <a:schemeClr val="accent3">
                    <a:lumMod val="50000"/>
                  </a:schemeClr>
                </a:solidFill>
                <a:latin typeface="Arial" pitchFamily="34" charset="0"/>
                <a:cs typeface="Arial" pitchFamily="34" charset="0"/>
              </a:rPr>
              <a:t>, i </a:t>
            </a:r>
            <a:r>
              <a:rPr lang="pt-BR" sz="1800" b="1" dirty="0" err="1" smtClean="0">
                <a:solidFill>
                  <a:schemeClr val="accent3">
                    <a:lumMod val="50000"/>
                  </a:schemeClr>
                </a:solidFill>
                <a:latin typeface="Arial" pitchFamily="34" charset="0"/>
                <a:cs typeface="Arial" pitchFamily="34" charset="0"/>
              </a:rPr>
              <a:t>quan</a:t>
            </a:r>
            <a:r>
              <a:rPr lang="pt-BR" sz="1800" b="1" dirty="0" smtClean="0">
                <a:solidFill>
                  <a:schemeClr val="accent3">
                    <a:lumMod val="50000"/>
                  </a:schemeClr>
                </a:solidFill>
                <a:latin typeface="Arial" pitchFamily="34" charset="0"/>
                <a:cs typeface="Arial" pitchFamily="34" charset="0"/>
              </a:rPr>
              <a:t>? </a:t>
            </a:r>
            <a:endParaRPr lang="ca-ES" sz="1800" i="1" dirty="0">
              <a:solidFill>
                <a:schemeClr val="accent3">
                  <a:lumMod val="50000"/>
                </a:schemeClr>
              </a:solidFill>
              <a:latin typeface="Arial" pitchFamily="34" charset="0"/>
              <a:cs typeface="Arial" pitchFamily="34" charset="0"/>
            </a:endParaRPr>
          </a:p>
        </p:txBody>
      </p:sp>
      <p:sp>
        <p:nvSpPr>
          <p:cNvPr id="17" name="QuadreDeText 16"/>
          <p:cNvSpPr txBox="1"/>
          <p:nvPr/>
        </p:nvSpPr>
        <p:spPr>
          <a:xfrm>
            <a:off x="123280" y="1156461"/>
            <a:ext cx="7454632" cy="369332"/>
          </a:xfrm>
          <a:prstGeom prst="rect">
            <a:avLst/>
          </a:prstGeom>
          <a:noFill/>
        </p:spPr>
        <p:txBody>
          <a:bodyPr wrap="square" rtlCol="0">
            <a:spAutoFit/>
          </a:bodyPr>
          <a:lstStyle/>
          <a:p>
            <a:r>
              <a:rPr lang="es-ES_tradnl" dirty="0" err="1" smtClean="0"/>
              <a:t>Recordem</a:t>
            </a:r>
            <a:r>
              <a:rPr lang="es-ES_tradnl" dirty="0" smtClean="0"/>
              <a:t> </a:t>
            </a:r>
            <a:r>
              <a:rPr lang="es-ES_tradnl" dirty="0" err="1" smtClean="0"/>
              <a:t>com</a:t>
            </a:r>
            <a:r>
              <a:rPr lang="es-ES_tradnl" dirty="0" smtClean="0"/>
              <a:t> funciona </a:t>
            </a:r>
            <a:r>
              <a:rPr lang="es-ES_tradnl" dirty="0" err="1" smtClean="0"/>
              <a:t>l’atorgament</a:t>
            </a:r>
            <a:r>
              <a:rPr lang="es-ES_tradnl" dirty="0" smtClean="0"/>
              <a:t> de </a:t>
            </a:r>
            <a:r>
              <a:rPr lang="es-ES_tradnl" dirty="0" err="1" smtClean="0"/>
              <a:t>subvencions</a:t>
            </a:r>
            <a:r>
              <a:rPr lang="es-ES_tradnl" dirty="0" smtClean="0"/>
              <a:t>: </a:t>
            </a:r>
            <a:endParaRPr lang="es-ES_tradnl" dirty="0"/>
          </a:p>
        </p:txBody>
      </p:sp>
      <p:sp>
        <p:nvSpPr>
          <p:cNvPr id="18" name="AutoShape 122"/>
          <p:cNvSpPr>
            <a:spLocks noChangeArrowheads="1"/>
          </p:cNvSpPr>
          <p:nvPr/>
        </p:nvSpPr>
        <p:spPr bwMode="auto">
          <a:xfrm>
            <a:off x="1890347" y="1619508"/>
            <a:ext cx="3235769" cy="620142"/>
          </a:xfrm>
          <a:prstGeom prst="homePlate">
            <a:avLst>
              <a:gd name="adj" fmla="val 39558"/>
            </a:avLst>
          </a:prstGeom>
          <a:solidFill>
            <a:schemeClr val="accent3">
              <a:lumMod val="50000"/>
            </a:schemeClr>
          </a:solidFill>
          <a:ln>
            <a:solidFill>
              <a:schemeClr val="accent3">
                <a:lumMod val="50000"/>
              </a:schemeClr>
            </a:solidFill>
            <a:headEnd/>
            <a:tailEnd/>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none" anchor="ctr"/>
          <a:lstStyle/>
          <a:p>
            <a:pPr algn="ctr" fontAlgn="auto">
              <a:spcBef>
                <a:spcPts val="0"/>
              </a:spcBef>
              <a:spcAft>
                <a:spcPts val="0"/>
              </a:spcAft>
            </a:pPr>
            <a:r>
              <a:rPr lang="ca-ES" sz="1200" b="1" kern="0" dirty="0">
                <a:solidFill>
                  <a:schemeClr val="bg1"/>
                </a:solidFill>
                <a:latin typeface="Arial" pitchFamily="34" charset="0"/>
                <a:cs typeface="Arial" pitchFamily="34" charset="0"/>
              </a:rPr>
              <a:t> Període de revisió administrativa i </a:t>
            </a:r>
          </a:p>
          <a:p>
            <a:pPr algn="ctr" fontAlgn="auto">
              <a:spcBef>
                <a:spcPts val="0"/>
              </a:spcBef>
              <a:spcAft>
                <a:spcPts val="0"/>
              </a:spcAft>
            </a:pPr>
            <a:r>
              <a:rPr lang="ca-ES" sz="1200" b="1" kern="0" dirty="0">
                <a:solidFill>
                  <a:schemeClr val="bg1"/>
                </a:solidFill>
                <a:latin typeface="Arial" pitchFamily="34" charset="0"/>
                <a:cs typeface="Arial" pitchFamily="34" charset="0"/>
              </a:rPr>
              <a:t>valoració tècnica de les sol·licituds</a:t>
            </a:r>
          </a:p>
        </p:txBody>
      </p:sp>
      <p:sp>
        <p:nvSpPr>
          <p:cNvPr id="19" name="AutoShape 121"/>
          <p:cNvSpPr>
            <a:spLocks noChangeArrowheads="1"/>
          </p:cNvSpPr>
          <p:nvPr/>
        </p:nvSpPr>
        <p:spPr bwMode="auto">
          <a:xfrm>
            <a:off x="424924" y="1619508"/>
            <a:ext cx="1368152" cy="620142"/>
          </a:xfrm>
          <a:prstGeom prst="homePlate">
            <a:avLst>
              <a:gd name="adj" fmla="val 14875"/>
            </a:avLst>
          </a:prstGeom>
          <a:solidFill>
            <a:schemeClr val="accent3">
              <a:lumMod val="50000"/>
            </a:schemeClr>
          </a:solidFill>
          <a:ln>
            <a:solidFill>
              <a:schemeClr val="accent3">
                <a:lumMod val="50000"/>
              </a:schemeClr>
            </a:solidFill>
            <a:headEnd/>
            <a:tailEnd/>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ca-ES" sz="1200" b="1" i="0" u="none" strike="noStrike" kern="0" cap="none" spc="0" normalizeH="0" baseline="0" noProof="0" dirty="0" smtClean="0">
                <a:ln>
                  <a:noFill/>
                </a:ln>
                <a:solidFill>
                  <a:schemeClr val="bg1"/>
                </a:solidFill>
                <a:effectLst/>
                <a:uLnTx/>
                <a:uFillTx/>
                <a:latin typeface="Arial" pitchFamily="34" charset="0"/>
                <a:cs typeface="Arial" pitchFamily="34" charset="0"/>
              </a:rPr>
              <a:t>Presentació</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ca-ES" sz="1200" b="1" i="0" u="none" strike="noStrike" kern="0" cap="none" spc="0" normalizeH="0" baseline="0" noProof="0" dirty="0" smtClean="0">
                <a:ln>
                  <a:noFill/>
                </a:ln>
                <a:solidFill>
                  <a:schemeClr val="bg1"/>
                </a:solidFill>
                <a:effectLst/>
                <a:uLnTx/>
                <a:uFillTx/>
                <a:latin typeface="Arial" pitchFamily="34" charset="0"/>
                <a:cs typeface="Arial" pitchFamily="34" charset="0"/>
              </a:rPr>
              <a:t> </a:t>
            </a:r>
            <a:r>
              <a:rPr kumimoji="0" lang="ca-ES" sz="1200" b="1" i="0" u="none" strike="noStrike" kern="0" cap="none" spc="0" normalizeH="0" baseline="0" noProof="0" dirty="0">
                <a:ln>
                  <a:noFill/>
                </a:ln>
                <a:solidFill>
                  <a:schemeClr val="bg1"/>
                </a:solidFill>
                <a:effectLst/>
                <a:uLnTx/>
                <a:uFillTx/>
                <a:latin typeface="Arial" pitchFamily="34" charset="0"/>
                <a:cs typeface="Arial" pitchFamily="34" charset="0"/>
              </a:rPr>
              <a:t>sol·licituds</a:t>
            </a:r>
          </a:p>
        </p:txBody>
      </p:sp>
      <p:sp>
        <p:nvSpPr>
          <p:cNvPr id="20" name="AutoShape 122"/>
          <p:cNvSpPr>
            <a:spLocks noChangeArrowheads="1"/>
          </p:cNvSpPr>
          <p:nvPr/>
        </p:nvSpPr>
        <p:spPr bwMode="auto">
          <a:xfrm>
            <a:off x="5223387" y="1619508"/>
            <a:ext cx="1771622" cy="620142"/>
          </a:xfrm>
          <a:prstGeom prst="homePlate">
            <a:avLst>
              <a:gd name="adj" fmla="val 27742"/>
            </a:avLst>
          </a:prstGeom>
          <a:solidFill>
            <a:schemeClr val="accent3">
              <a:lumMod val="50000"/>
            </a:schemeClr>
          </a:solidFill>
          <a:ln>
            <a:solidFill>
              <a:schemeClr val="accent3">
                <a:lumMod val="50000"/>
              </a:schemeClr>
            </a:solidFill>
            <a:headEnd/>
            <a:tailEnd/>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none" anchor="ctr"/>
          <a:lstStyle/>
          <a:p>
            <a:pPr algn="ctr" fontAlgn="auto">
              <a:spcBef>
                <a:spcPts val="0"/>
              </a:spcBef>
              <a:spcAft>
                <a:spcPts val="0"/>
              </a:spcAft>
            </a:pPr>
            <a:r>
              <a:rPr lang="ca-ES" sz="1200" b="1" kern="0" dirty="0">
                <a:solidFill>
                  <a:schemeClr val="bg1"/>
                </a:solidFill>
                <a:latin typeface="Arial" pitchFamily="34" charset="0"/>
                <a:cs typeface="Arial" pitchFamily="34" charset="0"/>
              </a:rPr>
              <a:t>Resolució atorgament </a:t>
            </a:r>
          </a:p>
          <a:p>
            <a:pPr algn="ctr" fontAlgn="auto">
              <a:spcBef>
                <a:spcPts val="0"/>
              </a:spcBef>
              <a:spcAft>
                <a:spcPts val="0"/>
              </a:spcAft>
            </a:pPr>
            <a:r>
              <a:rPr lang="ca-ES" sz="1200" b="1" kern="0" dirty="0">
                <a:solidFill>
                  <a:schemeClr val="bg1"/>
                </a:solidFill>
                <a:latin typeface="Arial" pitchFamily="34" charset="0"/>
                <a:cs typeface="Arial" pitchFamily="34" charset="0"/>
              </a:rPr>
              <a:t>provisional</a:t>
            </a:r>
          </a:p>
        </p:txBody>
      </p:sp>
      <p:sp>
        <p:nvSpPr>
          <p:cNvPr id="21" name="AutoShape 122"/>
          <p:cNvSpPr>
            <a:spLocks noChangeArrowheads="1"/>
          </p:cNvSpPr>
          <p:nvPr/>
        </p:nvSpPr>
        <p:spPr bwMode="auto">
          <a:xfrm>
            <a:off x="7092280" y="1619508"/>
            <a:ext cx="1771622" cy="620142"/>
          </a:xfrm>
          <a:prstGeom prst="homePlate">
            <a:avLst>
              <a:gd name="adj" fmla="val 27742"/>
            </a:avLst>
          </a:prstGeom>
          <a:solidFill>
            <a:schemeClr val="accent3">
              <a:lumMod val="50000"/>
            </a:schemeClr>
          </a:solidFill>
          <a:ln>
            <a:solidFill>
              <a:schemeClr val="accent3">
                <a:lumMod val="50000"/>
              </a:schemeClr>
            </a:solidFill>
            <a:headEnd/>
            <a:tailEnd/>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none" anchor="ctr"/>
          <a:lstStyle/>
          <a:p>
            <a:pPr algn="ctr" fontAlgn="auto">
              <a:spcBef>
                <a:spcPts val="0"/>
              </a:spcBef>
              <a:spcAft>
                <a:spcPts val="0"/>
              </a:spcAft>
            </a:pPr>
            <a:r>
              <a:rPr lang="ca-ES" sz="1200" b="1" kern="0" dirty="0">
                <a:solidFill>
                  <a:schemeClr val="bg1"/>
                </a:solidFill>
                <a:latin typeface="Arial" pitchFamily="34" charset="0"/>
                <a:cs typeface="Arial" pitchFamily="34" charset="0"/>
              </a:rPr>
              <a:t>Resolució atorgament </a:t>
            </a:r>
          </a:p>
          <a:p>
            <a:pPr algn="ctr" fontAlgn="auto">
              <a:spcBef>
                <a:spcPts val="0"/>
              </a:spcBef>
              <a:spcAft>
                <a:spcPts val="0"/>
              </a:spcAft>
            </a:pPr>
            <a:r>
              <a:rPr lang="ca-ES" sz="1200" b="1" kern="0" dirty="0">
                <a:solidFill>
                  <a:schemeClr val="bg1"/>
                </a:solidFill>
                <a:latin typeface="Arial" pitchFamily="34" charset="0"/>
                <a:cs typeface="Arial" pitchFamily="34" charset="0"/>
              </a:rPr>
              <a:t>definitiu</a:t>
            </a:r>
          </a:p>
        </p:txBody>
      </p:sp>
      <p:pic>
        <p:nvPicPr>
          <p:cNvPr id="22" name="Imatge 2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79512" y="260648"/>
            <a:ext cx="2079680" cy="539987"/>
          </a:xfrm>
          <a:prstGeom prst="rect">
            <a:avLst/>
          </a:prstGeom>
        </p:spPr>
      </p:pic>
      <p:sp>
        <p:nvSpPr>
          <p:cNvPr id="23" name="QuadreDeText 22"/>
          <p:cNvSpPr txBox="1"/>
          <p:nvPr/>
        </p:nvSpPr>
        <p:spPr>
          <a:xfrm>
            <a:off x="6084168" y="361364"/>
            <a:ext cx="2808312" cy="338554"/>
          </a:xfrm>
          <a:prstGeom prst="rect">
            <a:avLst/>
          </a:prstGeom>
          <a:noFill/>
        </p:spPr>
        <p:txBody>
          <a:bodyPr wrap="square" rtlCol="0">
            <a:spAutoFit/>
          </a:bodyPr>
          <a:lstStyle/>
          <a:p>
            <a:pPr algn="r"/>
            <a:r>
              <a:rPr lang="es-ES_tradnl" sz="800" b="1" dirty="0" err="1" smtClean="0"/>
              <a:t>Convocatòria</a:t>
            </a:r>
            <a:r>
              <a:rPr lang="es-ES_tradnl" sz="800" b="1" dirty="0" smtClean="0"/>
              <a:t> general de </a:t>
            </a:r>
            <a:r>
              <a:rPr lang="es-ES_tradnl" sz="800" b="1" dirty="0" err="1" smtClean="0"/>
              <a:t>subvencions</a:t>
            </a:r>
            <a:r>
              <a:rPr lang="es-ES_tradnl" sz="800" b="1" dirty="0" smtClean="0"/>
              <a:t> 2017</a:t>
            </a:r>
          </a:p>
          <a:p>
            <a:pPr algn="r"/>
            <a:r>
              <a:rPr lang="es-ES_tradnl" sz="800" i="1" dirty="0" err="1" smtClean="0"/>
              <a:t>Informació</a:t>
            </a:r>
            <a:r>
              <a:rPr lang="es-ES_tradnl" sz="800" i="1" dirty="0" smtClean="0"/>
              <a:t> </a:t>
            </a:r>
            <a:r>
              <a:rPr lang="es-ES_tradnl" sz="800" i="1" dirty="0" err="1" smtClean="0"/>
              <a:t>als</a:t>
            </a:r>
            <a:r>
              <a:rPr lang="es-ES_tradnl" sz="800" i="1" dirty="0" smtClean="0"/>
              <a:t> </a:t>
            </a:r>
            <a:r>
              <a:rPr lang="es-ES_tradnl" sz="800" i="1" dirty="0" err="1" smtClean="0"/>
              <a:t>sol·licitants</a:t>
            </a:r>
            <a:endParaRPr lang="ca-ES" sz="800" i="1" dirty="0"/>
          </a:p>
        </p:txBody>
      </p:sp>
      <p:sp>
        <p:nvSpPr>
          <p:cNvPr id="25" name="Contenidor de número de diapositiva 2"/>
          <p:cNvSpPr>
            <a:spLocks noGrp="1"/>
          </p:cNvSpPr>
          <p:nvPr>
            <p:ph type="sldNum" sz="quarter" idx="12"/>
          </p:nvPr>
        </p:nvSpPr>
        <p:spPr>
          <a:xfrm>
            <a:off x="6758880" y="6453336"/>
            <a:ext cx="2133600" cy="365125"/>
          </a:xfrm>
        </p:spPr>
        <p:txBody>
          <a:bodyPr/>
          <a:lstStyle/>
          <a:p>
            <a:pPr>
              <a:defRPr/>
            </a:pPr>
            <a:fld id="{33EF4D8F-6159-427C-8E27-9F1436355618}" type="slidenum">
              <a:rPr lang="ca-ES" sz="800" smtClean="0">
                <a:solidFill>
                  <a:schemeClr val="tx1"/>
                </a:solidFill>
                <a:cs typeface="Arial" pitchFamily="34" charset="0"/>
              </a:rPr>
              <a:pPr>
                <a:defRPr/>
              </a:pPr>
              <a:t>21</a:t>
            </a:fld>
            <a:endParaRPr lang="ca-ES" sz="800" dirty="0">
              <a:solidFill>
                <a:schemeClr val="tx1"/>
              </a:solidFill>
              <a:cs typeface="Arial" pitchFamily="34" charset="0"/>
            </a:endParaRPr>
          </a:p>
        </p:txBody>
      </p:sp>
      <p:sp>
        <p:nvSpPr>
          <p:cNvPr id="26" name="QuadreDeText 25"/>
          <p:cNvSpPr txBox="1"/>
          <p:nvPr/>
        </p:nvSpPr>
        <p:spPr>
          <a:xfrm>
            <a:off x="107504" y="6528176"/>
            <a:ext cx="1404156" cy="215444"/>
          </a:xfrm>
          <a:prstGeom prst="rect">
            <a:avLst/>
          </a:prstGeom>
          <a:noFill/>
        </p:spPr>
        <p:txBody>
          <a:bodyPr wrap="square" rtlCol="0">
            <a:spAutoFit/>
          </a:bodyPr>
          <a:lstStyle/>
          <a:p>
            <a:r>
              <a:rPr lang="es-ES_tradnl" sz="800" i="1" dirty="0" err="1" smtClean="0"/>
              <a:t>Gener</a:t>
            </a:r>
            <a:r>
              <a:rPr lang="es-ES_tradnl" sz="800" i="1" dirty="0" smtClean="0"/>
              <a:t> ‘17</a:t>
            </a:r>
            <a:endParaRPr lang="ca-ES" sz="800" i="1" dirty="0"/>
          </a:p>
        </p:txBody>
      </p:sp>
    </p:spTree>
    <p:extLst>
      <p:ext uri="{BB962C8B-B14F-4D97-AF65-F5344CB8AC3E}">
        <p14:creationId xmlns:p14="http://schemas.microsoft.com/office/powerpoint/2010/main" val="15916333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uadreDeText 1"/>
          <p:cNvSpPr txBox="1"/>
          <p:nvPr/>
        </p:nvSpPr>
        <p:spPr>
          <a:xfrm>
            <a:off x="285720" y="1988840"/>
            <a:ext cx="8606760" cy="3272691"/>
          </a:xfrm>
          <a:prstGeom prst="rect">
            <a:avLst/>
          </a:prstGeom>
          <a:noFill/>
        </p:spPr>
        <p:txBody>
          <a:bodyPr wrap="square" rtlCol="0">
            <a:spAutoFit/>
          </a:bodyPr>
          <a:lstStyle/>
          <a:p>
            <a:pPr marL="0" lvl="2">
              <a:spcBef>
                <a:spcPts val="400"/>
              </a:spcBef>
              <a:spcAft>
                <a:spcPts val="400"/>
              </a:spcAft>
              <a:buClr>
                <a:srgbClr val="EA0000"/>
              </a:buClr>
              <a:buSzPct val="140000"/>
            </a:pPr>
            <a:r>
              <a:rPr lang="ca-ES" dirty="0" smtClean="0">
                <a:cs typeface="Arial" charset="0"/>
              </a:rPr>
              <a:t>Per tant: </a:t>
            </a:r>
          </a:p>
          <a:p>
            <a:pPr marL="0" lvl="2">
              <a:spcBef>
                <a:spcPts val="400"/>
              </a:spcBef>
              <a:spcAft>
                <a:spcPts val="400"/>
              </a:spcAft>
              <a:buClr>
                <a:srgbClr val="EA0000"/>
              </a:buClr>
              <a:buSzPct val="140000"/>
            </a:pPr>
            <a:endParaRPr lang="ca-ES" dirty="0" smtClean="0">
              <a:cs typeface="Arial" charset="0"/>
            </a:endParaRPr>
          </a:p>
          <a:p>
            <a:pPr marL="361950" lvl="2" indent="-361950">
              <a:spcBef>
                <a:spcPts val="400"/>
              </a:spcBef>
              <a:spcAft>
                <a:spcPts val="400"/>
              </a:spcAft>
              <a:buClr>
                <a:schemeClr val="accent3">
                  <a:lumMod val="50000"/>
                </a:schemeClr>
              </a:buClr>
              <a:buSzPct val="140000"/>
              <a:buFont typeface="Wingdings 3" pitchFamily="18" charset="2"/>
              <a:buChar char="}"/>
            </a:pPr>
            <a:r>
              <a:rPr lang="ca-ES" sz="2400" dirty="0" smtClean="0">
                <a:cs typeface="Arial" charset="0"/>
              </a:rPr>
              <a:t>L’atorgament </a:t>
            </a:r>
            <a:r>
              <a:rPr lang="ca-ES" sz="2400" dirty="0">
                <a:cs typeface="Arial" charset="0"/>
              </a:rPr>
              <a:t>provisional obrirà termini de </a:t>
            </a:r>
            <a:r>
              <a:rPr lang="ca-ES" sz="2400" b="1" dirty="0">
                <a:solidFill>
                  <a:schemeClr val="accent3">
                    <a:lumMod val="50000"/>
                  </a:schemeClr>
                </a:solidFill>
                <a:cs typeface="Arial" charset="0"/>
              </a:rPr>
              <a:t>presentació de documentació administrativa</a:t>
            </a:r>
            <a:r>
              <a:rPr lang="ca-ES" sz="2400" dirty="0">
                <a:solidFill>
                  <a:schemeClr val="accent3">
                    <a:lumMod val="50000"/>
                  </a:schemeClr>
                </a:solidFill>
                <a:cs typeface="Arial" charset="0"/>
              </a:rPr>
              <a:t> (</a:t>
            </a:r>
            <a:r>
              <a:rPr lang="ca-ES" sz="2400" b="1" dirty="0">
                <a:solidFill>
                  <a:schemeClr val="accent3">
                    <a:lumMod val="50000"/>
                  </a:schemeClr>
                </a:solidFill>
                <a:cs typeface="Arial" charset="0"/>
              </a:rPr>
              <a:t>10 dies hàbils</a:t>
            </a:r>
            <a:r>
              <a:rPr lang="ca-ES" sz="2400" dirty="0">
                <a:solidFill>
                  <a:schemeClr val="accent3">
                    <a:lumMod val="50000"/>
                  </a:schemeClr>
                </a:solidFill>
                <a:cs typeface="Arial" charset="0"/>
              </a:rPr>
              <a:t>). </a:t>
            </a:r>
            <a:endParaRPr lang="ca-ES" sz="2400" dirty="0" smtClean="0">
              <a:solidFill>
                <a:schemeClr val="accent3">
                  <a:lumMod val="50000"/>
                </a:schemeClr>
              </a:solidFill>
              <a:cs typeface="Arial" charset="0"/>
            </a:endParaRPr>
          </a:p>
          <a:p>
            <a:pPr marL="361950" lvl="2" indent="-361950">
              <a:spcBef>
                <a:spcPts val="400"/>
              </a:spcBef>
              <a:spcAft>
                <a:spcPts val="400"/>
              </a:spcAft>
              <a:buClr>
                <a:schemeClr val="accent3">
                  <a:lumMod val="50000"/>
                </a:schemeClr>
              </a:buClr>
              <a:buSzPct val="140000"/>
              <a:buFont typeface="Wingdings 3" pitchFamily="18" charset="2"/>
              <a:buChar char="}"/>
            </a:pPr>
            <a:endParaRPr lang="ca-ES" sz="2400" dirty="0">
              <a:solidFill>
                <a:srgbClr val="7030A0"/>
              </a:solidFill>
              <a:cs typeface="Arial" charset="0"/>
            </a:endParaRPr>
          </a:p>
          <a:p>
            <a:pPr marL="361950" lvl="2" indent="-361950">
              <a:spcBef>
                <a:spcPts val="400"/>
              </a:spcBef>
              <a:spcAft>
                <a:spcPts val="400"/>
              </a:spcAft>
              <a:buClr>
                <a:schemeClr val="accent3">
                  <a:lumMod val="50000"/>
                </a:schemeClr>
              </a:buClr>
              <a:buSzPct val="140000"/>
              <a:buFont typeface="Wingdings 3" pitchFamily="18" charset="2"/>
              <a:buChar char="}"/>
            </a:pPr>
            <a:r>
              <a:rPr lang="ca-ES" sz="2400" dirty="0" smtClean="0">
                <a:cs typeface="Arial" charset="0"/>
              </a:rPr>
              <a:t>En </a:t>
            </a:r>
            <a:r>
              <a:rPr lang="ca-ES" sz="2400" dirty="0">
                <a:cs typeface="Arial" charset="0"/>
              </a:rPr>
              <a:t>annex a la resolució d’atorgament provisional </a:t>
            </a:r>
            <a:r>
              <a:rPr lang="ca-ES" sz="2400" dirty="0">
                <a:solidFill>
                  <a:schemeClr val="accent3">
                    <a:lumMod val="50000"/>
                  </a:schemeClr>
                </a:solidFill>
                <a:cs typeface="Arial" charset="0"/>
              </a:rPr>
              <a:t>(</a:t>
            </a:r>
            <a:r>
              <a:rPr lang="ca-ES" sz="2400" b="1" dirty="0">
                <a:solidFill>
                  <a:schemeClr val="accent3">
                    <a:lumMod val="50000"/>
                  </a:schemeClr>
                </a:solidFill>
                <a:cs typeface="Arial" charset="0"/>
              </a:rPr>
              <a:t>BOP</a:t>
            </a:r>
            <a:r>
              <a:rPr lang="ca-ES" sz="2400" dirty="0">
                <a:solidFill>
                  <a:schemeClr val="accent3">
                    <a:lumMod val="50000"/>
                  </a:schemeClr>
                </a:solidFill>
                <a:cs typeface="Arial" charset="0"/>
              </a:rPr>
              <a:t>), </a:t>
            </a:r>
            <a:r>
              <a:rPr lang="ca-ES" sz="2400" dirty="0">
                <a:cs typeface="Arial" charset="0"/>
              </a:rPr>
              <a:t>s’identificarà aquella documentació que caldrà aportar per part del beneficiari. </a:t>
            </a:r>
          </a:p>
        </p:txBody>
      </p:sp>
      <p:sp>
        <p:nvSpPr>
          <p:cNvPr id="7" name="Title 1"/>
          <p:cNvSpPr txBox="1">
            <a:spLocks/>
          </p:cNvSpPr>
          <p:nvPr/>
        </p:nvSpPr>
        <p:spPr bwMode="auto">
          <a:xfrm>
            <a:off x="107504" y="755412"/>
            <a:ext cx="8077200" cy="6573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pt-BR" sz="1800" b="1" dirty="0" smtClean="0">
                <a:solidFill>
                  <a:schemeClr val="accent3">
                    <a:lumMod val="50000"/>
                  </a:schemeClr>
                </a:solidFill>
                <a:latin typeface="Arial" pitchFamily="34" charset="0"/>
                <a:cs typeface="Arial" pitchFamily="34" charset="0"/>
              </a:rPr>
              <a:t>Quina </a:t>
            </a:r>
            <a:r>
              <a:rPr lang="pt-BR" sz="1800" b="1" dirty="0" err="1" smtClean="0">
                <a:solidFill>
                  <a:schemeClr val="accent3">
                    <a:lumMod val="50000"/>
                  </a:schemeClr>
                </a:solidFill>
                <a:latin typeface="Arial" pitchFamily="34" charset="0"/>
                <a:cs typeface="Arial" pitchFamily="34" charset="0"/>
              </a:rPr>
              <a:t>documentació</a:t>
            </a:r>
            <a:r>
              <a:rPr lang="pt-BR" sz="1800" b="1" dirty="0" smtClean="0">
                <a:solidFill>
                  <a:schemeClr val="accent3">
                    <a:lumMod val="50000"/>
                  </a:schemeClr>
                </a:solidFill>
                <a:latin typeface="Arial" pitchFamily="34" charset="0"/>
                <a:cs typeface="Arial" pitchFamily="34" charset="0"/>
              </a:rPr>
              <a:t> em </a:t>
            </a:r>
            <a:r>
              <a:rPr lang="pt-BR" sz="1800" b="1" dirty="0" err="1" smtClean="0">
                <a:solidFill>
                  <a:schemeClr val="accent3">
                    <a:lumMod val="50000"/>
                  </a:schemeClr>
                </a:solidFill>
                <a:latin typeface="Arial" pitchFamily="34" charset="0"/>
                <a:cs typeface="Arial" pitchFamily="34" charset="0"/>
              </a:rPr>
              <a:t>poden</a:t>
            </a:r>
            <a:r>
              <a:rPr lang="pt-BR" sz="1800" b="1" dirty="0" smtClean="0">
                <a:solidFill>
                  <a:schemeClr val="accent3">
                    <a:lumMod val="50000"/>
                  </a:schemeClr>
                </a:solidFill>
                <a:latin typeface="Arial" pitchFamily="34" charset="0"/>
                <a:cs typeface="Arial" pitchFamily="34" charset="0"/>
              </a:rPr>
              <a:t> </a:t>
            </a:r>
            <a:r>
              <a:rPr lang="pt-BR" sz="1800" b="1" dirty="0" err="1" smtClean="0">
                <a:solidFill>
                  <a:schemeClr val="accent3">
                    <a:lumMod val="50000"/>
                  </a:schemeClr>
                </a:solidFill>
                <a:latin typeface="Arial" pitchFamily="34" charset="0"/>
                <a:cs typeface="Arial" pitchFamily="34" charset="0"/>
              </a:rPr>
              <a:t>demanar</a:t>
            </a:r>
            <a:r>
              <a:rPr lang="pt-BR" sz="1800" b="1" dirty="0" smtClean="0">
                <a:solidFill>
                  <a:schemeClr val="accent3">
                    <a:lumMod val="50000"/>
                  </a:schemeClr>
                </a:solidFill>
                <a:latin typeface="Arial" pitchFamily="34" charset="0"/>
                <a:cs typeface="Arial" pitchFamily="34" charset="0"/>
              </a:rPr>
              <a:t>, i </a:t>
            </a:r>
            <a:r>
              <a:rPr lang="pt-BR" sz="1800" b="1" dirty="0" err="1" smtClean="0">
                <a:solidFill>
                  <a:schemeClr val="accent3">
                    <a:lumMod val="50000"/>
                  </a:schemeClr>
                </a:solidFill>
                <a:latin typeface="Arial" pitchFamily="34" charset="0"/>
                <a:cs typeface="Arial" pitchFamily="34" charset="0"/>
              </a:rPr>
              <a:t>quan</a:t>
            </a:r>
            <a:r>
              <a:rPr lang="pt-BR" sz="1800" b="1" dirty="0" smtClean="0">
                <a:solidFill>
                  <a:schemeClr val="accent3">
                    <a:lumMod val="50000"/>
                  </a:schemeClr>
                </a:solidFill>
                <a:latin typeface="Arial" pitchFamily="34" charset="0"/>
                <a:cs typeface="Arial" pitchFamily="34" charset="0"/>
              </a:rPr>
              <a:t>? </a:t>
            </a:r>
            <a:endParaRPr lang="ca-ES" sz="1800" i="1" dirty="0">
              <a:solidFill>
                <a:schemeClr val="accent3">
                  <a:lumMod val="50000"/>
                </a:schemeClr>
              </a:solidFill>
              <a:latin typeface="Arial" pitchFamily="34" charset="0"/>
              <a:cs typeface="Arial" pitchFamily="34" charset="0"/>
            </a:endParaRPr>
          </a:p>
        </p:txBody>
      </p:sp>
      <p:sp>
        <p:nvSpPr>
          <p:cNvPr id="8" name="QuadreDeText 7"/>
          <p:cNvSpPr txBox="1"/>
          <p:nvPr/>
        </p:nvSpPr>
        <p:spPr>
          <a:xfrm>
            <a:off x="123280" y="1156461"/>
            <a:ext cx="7454632" cy="369332"/>
          </a:xfrm>
          <a:prstGeom prst="rect">
            <a:avLst/>
          </a:prstGeom>
          <a:noFill/>
        </p:spPr>
        <p:txBody>
          <a:bodyPr wrap="square" rtlCol="0">
            <a:spAutoFit/>
          </a:bodyPr>
          <a:lstStyle/>
          <a:p>
            <a:r>
              <a:rPr lang="es-ES_tradnl" dirty="0" err="1" smtClean="0"/>
              <a:t>Recordem</a:t>
            </a:r>
            <a:r>
              <a:rPr lang="es-ES_tradnl" dirty="0" smtClean="0"/>
              <a:t> </a:t>
            </a:r>
            <a:r>
              <a:rPr lang="es-ES_tradnl" dirty="0" err="1" smtClean="0"/>
              <a:t>com</a:t>
            </a:r>
            <a:r>
              <a:rPr lang="es-ES_tradnl" dirty="0" smtClean="0"/>
              <a:t> funciona </a:t>
            </a:r>
            <a:r>
              <a:rPr lang="es-ES_tradnl" dirty="0" err="1" smtClean="0"/>
              <a:t>l’atorgament</a:t>
            </a:r>
            <a:r>
              <a:rPr lang="es-ES_tradnl" dirty="0" smtClean="0"/>
              <a:t> de </a:t>
            </a:r>
            <a:r>
              <a:rPr lang="es-ES_tradnl" dirty="0" err="1" smtClean="0"/>
              <a:t>subvencions</a:t>
            </a:r>
            <a:r>
              <a:rPr lang="es-ES_tradnl" dirty="0" smtClean="0"/>
              <a:t>: </a:t>
            </a:r>
            <a:endParaRPr lang="es-ES_tradnl" dirty="0"/>
          </a:p>
        </p:txBody>
      </p:sp>
      <p:pic>
        <p:nvPicPr>
          <p:cNvPr id="9" name="Imatge 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79512" y="260648"/>
            <a:ext cx="2079680" cy="539987"/>
          </a:xfrm>
          <a:prstGeom prst="rect">
            <a:avLst/>
          </a:prstGeom>
        </p:spPr>
      </p:pic>
      <p:sp>
        <p:nvSpPr>
          <p:cNvPr id="10" name="QuadreDeText 9"/>
          <p:cNvSpPr txBox="1"/>
          <p:nvPr/>
        </p:nvSpPr>
        <p:spPr>
          <a:xfrm>
            <a:off x="6084168" y="361364"/>
            <a:ext cx="2808312" cy="338554"/>
          </a:xfrm>
          <a:prstGeom prst="rect">
            <a:avLst/>
          </a:prstGeom>
          <a:noFill/>
        </p:spPr>
        <p:txBody>
          <a:bodyPr wrap="square" rtlCol="0">
            <a:spAutoFit/>
          </a:bodyPr>
          <a:lstStyle/>
          <a:p>
            <a:pPr algn="r"/>
            <a:r>
              <a:rPr lang="es-ES_tradnl" sz="800" b="1" dirty="0" err="1" smtClean="0"/>
              <a:t>Convocatòria</a:t>
            </a:r>
            <a:r>
              <a:rPr lang="es-ES_tradnl" sz="800" b="1" dirty="0" smtClean="0"/>
              <a:t> general de </a:t>
            </a:r>
            <a:r>
              <a:rPr lang="es-ES_tradnl" sz="800" b="1" dirty="0" err="1" smtClean="0"/>
              <a:t>subvencions</a:t>
            </a:r>
            <a:r>
              <a:rPr lang="es-ES_tradnl" sz="800" b="1" dirty="0" smtClean="0"/>
              <a:t> 2017</a:t>
            </a:r>
          </a:p>
          <a:p>
            <a:pPr algn="r"/>
            <a:r>
              <a:rPr lang="es-ES_tradnl" sz="800" i="1" dirty="0" err="1" smtClean="0"/>
              <a:t>Informació</a:t>
            </a:r>
            <a:r>
              <a:rPr lang="es-ES_tradnl" sz="800" i="1" dirty="0" smtClean="0"/>
              <a:t> </a:t>
            </a:r>
            <a:r>
              <a:rPr lang="es-ES_tradnl" sz="800" i="1" dirty="0" err="1" smtClean="0"/>
              <a:t>als</a:t>
            </a:r>
            <a:r>
              <a:rPr lang="es-ES_tradnl" sz="800" i="1" dirty="0" smtClean="0"/>
              <a:t> </a:t>
            </a:r>
            <a:r>
              <a:rPr lang="es-ES_tradnl" sz="800" i="1" dirty="0" err="1" smtClean="0"/>
              <a:t>sol·licitants</a:t>
            </a:r>
            <a:endParaRPr lang="ca-ES" sz="800" i="1" dirty="0"/>
          </a:p>
        </p:txBody>
      </p:sp>
      <p:sp>
        <p:nvSpPr>
          <p:cNvPr id="13" name="Contenidor de número de diapositiva 2"/>
          <p:cNvSpPr>
            <a:spLocks noGrp="1"/>
          </p:cNvSpPr>
          <p:nvPr>
            <p:ph type="sldNum" sz="quarter" idx="12"/>
          </p:nvPr>
        </p:nvSpPr>
        <p:spPr>
          <a:xfrm>
            <a:off x="6758880" y="6453336"/>
            <a:ext cx="2133600" cy="365125"/>
          </a:xfrm>
        </p:spPr>
        <p:txBody>
          <a:bodyPr/>
          <a:lstStyle/>
          <a:p>
            <a:pPr>
              <a:defRPr/>
            </a:pPr>
            <a:fld id="{33EF4D8F-6159-427C-8E27-9F1436355618}" type="slidenum">
              <a:rPr lang="ca-ES" sz="800" smtClean="0">
                <a:solidFill>
                  <a:schemeClr val="tx1"/>
                </a:solidFill>
                <a:cs typeface="Arial" pitchFamily="34" charset="0"/>
              </a:rPr>
              <a:pPr>
                <a:defRPr/>
              </a:pPr>
              <a:t>22</a:t>
            </a:fld>
            <a:endParaRPr lang="ca-ES" sz="800" dirty="0">
              <a:solidFill>
                <a:schemeClr val="tx1"/>
              </a:solidFill>
              <a:cs typeface="Arial" pitchFamily="34" charset="0"/>
            </a:endParaRPr>
          </a:p>
        </p:txBody>
      </p:sp>
      <p:sp>
        <p:nvSpPr>
          <p:cNvPr id="15" name="QuadreDeText 14"/>
          <p:cNvSpPr txBox="1"/>
          <p:nvPr/>
        </p:nvSpPr>
        <p:spPr>
          <a:xfrm>
            <a:off x="107504" y="6528176"/>
            <a:ext cx="1404156" cy="215444"/>
          </a:xfrm>
          <a:prstGeom prst="rect">
            <a:avLst/>
          </a:prstGeom>
          <a:noFill/>
        </p:spPr>
        <p:txBody>
          <a:bodyPr wrap="square" rtlCol="0">
            <a:spAutoFit/>
          </a:bodyPr>
          <a:lstStyle/>
          <a:p>
            <a:r>
              <a:rPr lang="es-ES_tradnl" sz="800" i="1" dirty="0" err="1" smtClean="0"/>
              <a:t>Gener</a:t>
            </a:r>
            <a:r>
              <a:rPr lang="es-ES_tradnl" sz="800" i="1" dirty="0" smtClean="0"/>
              <a:t> ‘17</a:t>
            </a:r>
            <a:endParaRPr lang="ca-ES" sz="800" i="1" dirty="0"/>
          </a:p>
        </p:txBody>
      </p:sp>
    </p:spTree>
    <p:extLst>
      <p:ext uri="{BB962C8B-B14F-4D97-AF65-F5344CB8AC3E}">
        <p14:creationId xmlns:p14="http://schemas.microsoft.com/office/powerpoint/2010/main" val="34565141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1808592"/>
            <a:ext cx="8640960" cy="3914918"/>
          </a:xfrm>
          <a:prstGeom prst="rect">
            <a:avLst/>
          </a:prstGeom>
          <a:ln>
            <a:solidFill>
              <a:schemeClr val="accent3">
                <a:lumMod val="50000"/>
              </a:schemeClr>
            </a:solidFill>
          </a:ln>
        </p:spPr>
        <p:txBody>
          <a:bodyPr wrap="square">
            <a:spAutoFit/>
          </a:bodyPr>
          <a:lstStyle/>
          <a:p>
            <a:pPr marL="800100" lvl="1" indent="-342900" algn="just">
              <a:lnSpc>
                <a:spcPct val="115000"/>
              </a:lnSpc>
              <a:spcAft>
                <a:spcPts val="0"/>
              </a:spcAft>
              <a:buClr>
                <a:schemeClr val="accent3">
                  <a:lumMod val="50000"/>
                </a:schemeClr>
              </a:buClr>
              <a:buFont typeface="+mj-lt"/>
              <a:buAutoNum type="alphaUcPeriod"/>
            </a:pPr>
            <a:r>
              <a:rPr lang="ca-ES" dirty="0" smtClean="0">
                <a:ea typeface="Calibri"/>
                <a:cs typeface="Arial" pitchFamily="34" charset="0"/>
              </a:rPr>
              <a:t>Fotocòpia </a:t>
            </a:r>
            <a:r>
              <a:rPr lang="ca-ES" dirty="0">
                <a:ea typeface="Calibri"/>
                <a:cs typeface="Arial" pitchFamily="34" charset="0"/>
              </a:rPr>
              <a:t>compulsada dels Estatuts de la persona jurídica</a:t>
            </a:r>
            <a:endParaRPr lang="es-ES" dirty="0">
              <a:ea typeface="Calibri"/>
              <a:cs typeface="Arial" pitchFamily="34" charset="0"/>
            </a:endParaRPr>
          </a:p>
          <a:p>
            <a:pPr marL="800100" lvl="1" indent="-342900" algn="just">
              <a:lnSpc>
                <a:spcPct val="115000"/>
              </a:lnSpc>
              <a:buClr>
                <a:schemeClr val="accent3">
                  <a:lumMod val="50000"/>
                </a:schemeClr>
              </a:buClr>
              <a:buFont typeface="+mj-lt"/>
              <a:buAutoNum type="alphaUcPeriod"/>
            </a:pPr>
            <a:r>
              <a:rPr lang="ca-ES" dirty="0">
                <a:solidFill>
                  <a:srgbClr val="000000"/>
                </a:solidFill>
                <a:ea typeface="Calibri"/>
                <a:cs typeface="Arial" pitchFamily="34" charset="0"/>
              </a:rPr>
              <a:t>Fotocòpia compulsada del </a:t>
            </a:r>
            <a:r>
              <a:rPr lang="ca-ES" dirty="0">
                <a:ea typeface="Calibri"/>
                <a:cs typeface="Arial" pitchFamily="34" charset="0"/>
              </a:rPr>
              <a:t>NIF/ CIF de la persona jurídica</a:t>
            </a:r>
            <a:endParaRPr lang="es-ES" dirty="0">
              <a:ea typeface="Calibri"/>
              <a:cs typeface="Arial" pitchFamily="34" charset="0"/>
            </a:endParaRPr>
          </a:p>
          <a:p>
            <a:pPr marL="800100" lvl="1" indent="-342900" algn="just">
              <a:lnSpc>
                <a:spcPct val="115000"/>
              </a:lnSpc>
              <a:buClr>
                <a:schemeClr val="accent3">
                  <a:lumMod val="50000"/>
                </a:schemeClr>
              </a:buClr>
              <a:buFont typeface="+mj-lt"/>
              <a:buAutoNum type="alphaUcPeriod"/>
            </a:pPr>
            <a:r>
              <a:rPr lang="ca-ES" dirty="0">
                <a:solidFill>
                  <a:srgbClr val="000000"/>
                </a:solidFill>
                <a:ea typeface="Calibri"/>
                <a:cs typeface="Arial" pitchFamily="34" charset="0"/>
              </a:rPr>
              <a:t>Fotocòpia compulsada del </a:t>
            </a:r>
            <a:r>
              <a:rPr lang="ca-ES" dirty="0" smtClean="0">
                <a:solidFill>
                  <a:srgbClr val="000000"/>
                </a:solidFill>
                <a:ea typeface="Calibri"/>
                <a:cs typeface="Arial" pitchFamily="34" charset="0"/>
              </a:rPr>
              <a:t>DNI/</a:t>
            </a:r>
            <a:r>
              <a:rPr lang="ca-ES" dirty="0" smtClean="0">
                <a:ea typeface="Calibri"/>
                <a:cs typeface="Arial" pitchFamily="34" charset="0"/>
              </a:rPr>
              <a:t>NIF </a:t>
            </a:r>
            <a:r>
              <a:rPr lang="ca-ES" dirty="0">
                <a:ea typeface="Calibri"/>
                <a:cs typeface="Arial" pitchFamily="34" charset="0"/>
              </a:rPr>
              <a:t>de la persona signant de la sol·licitud </a:t>
            </a:r>
            <a:endParaRPr lang="es-ES" dirty="0">
              <a:ea typeface="Calibri"/>
              <a:cs typeface="Arial" pitchFamily="34" charset="0"/>
            </a:endParaRPr>
          </a:p>
          <a:p>
            <a:pPr marL="800100" lvl="1" indent="-342900" algn="just">
              <a:lnSpc>
                <a:spcPct val="115000"/>
              </a:lnSpc>
              <a:spcAft>
                <a:spcPts val="0"/>
              </a:spcAft>
              <a:buClr>
                <a:schemeClr val="accent3">
                  <a:lumMod val="50000"/>
                </a:schemeClr>
              </a:buClr>
              <a:buFont typeface="+mj-lt"/>
              <a:buAutoNum type="alphaUcPeriod"/>
            </a:pPr>
            <a:r>
              <a:rPr lang="ca-ES" dirty="0">
                <a:ea typeface="Calibri"/>
                <a:cs typeface="Arial" pitchFamily="34" charset="0"/>
              </a:rPr>
              <a:t>Fotocòpia compulsada de la inscripció de la persona jurídica al registre corresponent</a:t>
            </a:r>
            <a:endParaRPr lang="ca-ES" dirty="0">
              <a:cs typeface="Arial" pitchFamily="34" charset="0"/>
            </a:endParaRPr>
          </a:p>
          <a:p>
            <a:pPr marL="800100" lvl="1" indent="-342900" algn="just">
              <a:lnSpc>
                <a:spcPct val="115000"/>
              </a:lnSpc>
              <a:spcAft>
                <a:spcPts val="0"/>
              </a:spcAft>
              <a:buClr>
                <a:schemeClr val="accent3">
                  <a:lumMod val="50000"/>
                </a:schemeClr>
              </a:buClr>
              <a:buFont typeface="+mj-lt"/>
              <a:buAutoNum type="alphaUcPeriod"/>
            </a:pPr>
            <a:r>
              <a:rPr lang="ca-ES" dirty="0">
                <a:ea typeface="Calibri"/>
                <a:cs typeface="Arial" pitchFamily="34" charset="0"/>
              </a:rPr>
              <a:t>Certificat d’estar al corrent amb l’Agència Tributària (AEAT)</a:t>
            </a:r>
            <a:endParaRPr lang="es-ES" dirty="0">
              <a:solidFill>
                <a:schemeClr val="accent1"/>
              </a:solidFill>
              <a:ea typeface="Calibri"/>
              <a:cs typeface="Arial" pitchFamily="34" charset="0"/>
            </a:endParaRPr>
          </a:p>
          <a:p>
            <a:pPr marL="800100" lvl="1" indent="-342900" algn="just">
              <a:lnSpc>
                <a:spcPct val="115000"/>
              </a:lnSpc>
              <a:buClr>
                <a:schemeClr val="accent3">
                  <a:lumMod val="50000"/>
                </a:schemeClr>
              </a:buClr>
              <a:buFont typeface="+mj-lt"/>
              <a:buAutoNum type="alphaUcPeriod"/>
            </a:pPr>
            <a:r>
              <a:rPr lang="ca-ES" dirty="0">
                <a:ea typeface="Calibri"/>
                <a:cs typeface="Arial" pitchFamily="34" charset="0"/>
              </a:rPr>
              <a:t>Certificat d’estar al corrent amb la Tresoreria de la Seguretat Social (TGSS)</a:t>
            </a:r>
            <a:endParaRPr lang="ca-ES" dirty="0">
              <a:solidFill>
                <a:schemeClr val="accent1"/>
              </a:solidFill>
              <a:ea typeface="Calibri"/>
              <a:cs typeface="Arial" pitchFamily="34" charset="0"/>
            </a:endParaRPr>
          </a:p>
          <a:p>
            <a:pPr marL="800100" lvl="1" indent="-342900" algn="just">
              <a:lnSpc>
                <a:spcPct val="115000"/>
              </a:lnSpc>
              <a:spcAft>
                <a:spcPts val="0"/>
              </a:spcAft>
              <a:buClr>
                <a:schemeClr val="accent3">
                  <a:lumMod val="50000"/>
                </a:schemeClr>
              </a:buClr>
              <a:buFont typeface="+mj-lt"/>
              <a:buAutoNum type="alphaUcPeriod"/>
            </a:pPr>
            <a:r>
              <a:rPr lang="ca-ES" dirty="0" smtClean="0">
                <a:ea typeface="Calibri"/>
                <a:cs typeface="Arial" pitchFamily="34" charset="0"/>
              </a:rPr>
              <a:t>Certificat d’estar al corrent amb l’IMH </a:t>
            </a:r>
            <a:endParaRPr lang="ca-ES" dirty="0">
              <a:ea typeface="Calibri"/>
              <a:cs typeface="Arial" pitchFamily="34" charset="0"/>
            </a:endParaRPr>
          </a:p>
          <a:p>
            <a:pPr marL="800100" lvl="1" indent="-342900" algn="just">
              <a:lnSpc>
                <a:spcPct val="115000"/>
              </a:lnSpc>
              <a:spcAft>
                <a:spcPts val="0"/>
              </a:spcAft>
              <a:buClr>
                <a:schemeClr val="accent3">
                  <a:lumMod val="50000"/>
                </a:schemeClr>
              </a:buClr>
              <a:buFont typeface="+mj-lt"/>
              <a:buAutoNum type="alphaUcPeriod"/>
            </a:pPr>
            <a:r>
              <a:rPr lang="ca-ES" dirty="0">
                <a:ea typeface="Calibri"/>
                <a:cs typeface="Arial" pitchFamily="34" charset="0"/>
              </a:rPr>
              <a:t>Documentació de justificacions pendents</a:t>
            </a:r>
          </a:p>
          <a:p>
            <a:pPr marL="800100" lvl="1" indent="-342900" algn="just">
              <a:lnSpc>
                <a:spcPct val="115000"/>
              </a:lnSpc>
              <a:spcAft>
                <a:spcPts val="0"/>
              </a:spcAft>
              <a:buClr>
                <a:schemeClr val="accent3">
                  <a:lumMod val="50000"/>
                </a:schemeClr>
              </a:buClr>
              <a:buFont typeface="+mj-lt"/>
              <a:buAutoNum type="alphaUcPeriod"/>
            </a:pPr>
            <a:r>
              <a:rPr lang="ca-ES" dirty="0" smtClean="0">
                <a:ea typeface="Calibri"/>
                <a:cs typeface="Arial" pitchFamily="34" charset="0"/>
              </a:rPr>
              <a:t>Acreditació </a:t>
            </a:r>
            <a:r>
              <a:rPr lang="ca-ES" dirty="0">
                <a:ea typeface="Calibri"/>
                <a:cs typeface="Arial" pitchFamily="34" charset="0"/>
              </a:rPr>
              <a:t>de tenir seu social a </a:t>
            </a:r>
            <a:r>
              <a:rPr lang="ca-ES" dirty="0" smtClean="0">
                <a:ea typeface="Calibri"/>
                <a:cs typeface="Arial" pitchFamily="34" charset="0"/>
              </a:rPr>
              <a:t>Barcelona</a:t>
            </a:r>
          </a:p>
          <a:p>
            <a:pPr lvl="1" algn="just">
              <a:lnSpc>
                <a:spcPct val="115000"/>
              </a:lnSpc>
              <a:spcAft>
                <a:spcPts val="0"/>
              </a:spcAft>
              <a:buClr>
                <a:srgbClr val="7030A0"/>
              </a:buClr>
            </a:pPr>
            <a:endParaRPr lang="ca-ES" dirty="0" smtClean="0">
              <a:ea typeface="Calibri"/>
              <a:cs typeface="Arial" pitchFamily="34" charset="0"/>
            </a:endParaRPr>
          </a:p>
          <a:p>
            <a:pPr lvl="1" algn="just">
              <a:lnSpc>
                <a:spcPct val="115000"/>
              </a:lnSpc>
              <a:spcAft>
                <a:spcPts val="0"/>
              </a:spcAft>
              <a:buClr>
                <a:srgbClr val="7030A0"/>
              </a:buClr>
            </a:pPr>
            <a:r>
              <a:rPr lang="es-ES_tradnl" b="1" dirty="0" smtClean="0">
                <a:solidFill>
                  <a:schemeClr val="accent3">
                    <a:lumMod val="50000"/>
                  </a:schemeClr>
                </a:solidFill>
                <a:highlight>
                  <a:srgbClr val="C0C0C0"/>
                </a:highlight>
                <a:ea typeface="Calibri"/>
                <a:cs typeface="Arial" pitchFamily="34" charset="0"/>
              </a:rPr>
              <a:t>+</a:t>
            </a:r>
            <a:r>
              <a:rPr lang="es-ES_tradnl" dirty="0" smtClean="0">
                <a:highlight>
                  <a:srgbClr val="C0C0C0"/>
                </a:highlight>
                <a:ea typeface="Calibri"/>
                <a:cs typeface="Arial" pitchFamily="34" charset="0"/>
              </a:rPr>
              <a:t> </a:t>
            </a:r>
            <a:r>
              <a:rPr lang="es-ES_tradnl" b="1" dirty="0" err="1" smtClean="0">
                <a:highlight>
                  <a:srgbClr val="C0C0C0"/>
                </a:highlight>
                <a:ea typeface="Calibri"/>
                <a:cs typeface="Arial" pitchFamily="34" charset="0"/>
              </a:rPr>
              <a:t>NOVETAT</a:t>
            </a:r>
            <a:r>
              <a:rPr lang="es-ES_tradnl" b="1" dirty="0" smtClean="0">
                <a:highlight>
                  <a:srgbClr val="C0C0C0"/>
                </a:highlight>
                <a:ea typeface="Calibri"/>
                <a:cs typeface="Arial" pitchFamily="34" charset="0"/>
              </a:rPr>
              <a:t> 2017</a:t>
            </a:r>
            <a:endParaRPr lang="ca-ES" b="1" dirty="0">
              <a:highlight>
                <a:srgbClr val="C0C0C0"/>
              </a:highlight>
              <a:ea typeface="Calibri"/>
              <a:cs typeface="Arial" pitchFamily="34" charset="0"/>
            </a:endParaRPr>
          </a:p>
        </p:txBody>
      </p:sp>
      <p:sp>
        <p:nvSpPr>
          <p:cNvPr id="8" name="Title 1"/>
          <p:cNvSpPr txBox="1">
            <a:spLocks/>
          </p:cNvSpPr>
          <p:nvPr/>
        </p:nvSpPr>
        <p:spPr bwMode="auto">
          <a:xfrm>
            <a:off x="107504" y="755412"/>
            <a:ext cx="8077200" cy="6573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pt-BR" sz="1800" b="1" dirty="0" smtClean="0">
                <a:solidFill>
                  <a:schemeClr val="accent3">
                    <a:lumMod val="50000"/>
                  </a:schemeClr>
                </a:solidFill>
                <a:latin typeface="Arial" pitchFamily="34" charset="0"/>
                <a:cs typeface="Arial" pitchFamily="34" charset="0"/>
              </a:rPr>
              <a:t>Quina </a:t>
            </a:r>
            <a:r>
              <a:rPr lang="pt-BR" sz="1800" b="1" dirty="0" err="1" smtClean="0">
                <a:solidFill>
                  <a:schemeClr val="accent3">
                    <a:lumMod val="50000"/>
                  </a:schemeClr>
                </a:solidFill>
                <a:latin typeface="Arial" pitchFamily="34" charset="0"/>
                <a:cs typeface="Arial" pitchFamily="34" charset="0"/>
              </a:rPr>
              <a:t>documentació</a:t>
            </a:r>
            <a:r>
              <a:rPr lang="pt-BR" sz="1800" b="1" dirty="0" smtClean="0">
                <a:solidFill>
                  <a:schemeClr val="accent3">
                    <a:lumMod val="50000"/>
                  </a:schemeClr>
                </a:solidFill>
                <a:latin typeface="Arial" pitchFamily="34" charset="0"/>
                <a:cs typeface="Arial" pitchFamily="34" charset="0"/>
              </a:rPr>
              <a:t> em </a:t>
            </a:r>
            <a:r>
              <a:rPr lang="pt-BR" sz="1800" b="1" dirty="0" err="1" smtClean="0">
                <a:solidFill>
                  <a:schemeClr val="accent3">
                    <a:lumMod val="50000"/>
                  </a:schemeClr>
                </a:solidFill>
                <a:latin typeface="Arial" pitchFamily="34" charset="0"/>
                <a:cs typeface="Arial" pitchFamily="34" charset="0"/>
              </a:rPr>
              <a:t>poden</a:t>
            </a:r>
            <a:r>
              <a:rPr lang="pt-BR" sz="1800" b="1" dirty="0" smtClean="0">
                <a:solidFill>
                  <a:schemeClr val="accent3">
                    <a:lumMod val="50000"/>
                  </a:schemeClr>
                </a:solidFill>
                <a:latin typeface="Arial" pitchFamily="34" charset="0"/>
                <a:cs typeface="Arial" pitchFamily="34" charset="0"/>
              </a:rPr>
              <a:t> </a:t>
            </a:r>
            <a:r>
              <a:rPr lang="pt-BR" sz="1800" b="1" dirty="0" err="1" smtClean="0">
                <a:solidFill>
                  <a:schemeClr val="accent3">
                    <a:lumMod val="50000"/>
                  </a:schemeClr>
                </a:solidFill>
                <a:latin typeface="Arial" pitchFamily="34" charset="0"/>
                <a:cs typeface="Arial" pitchFamily="34" charset="0"/>
              </a:rPr>
              <a:t>demanar</a:t>
            </a:r>
            <a:r>
              <a:rPr lang="pt-BR" sz="1800" b="1" dirty="0" smtClean="0">
                <a:solidFill>
                  <a:schemeClr val="accent3">
                    <a:lumMod val="50000"/>
                  </a:schemeClr>
                </a:solidFill>
                <a:latin typeface="Arial" pitchFamily="34" charset="0"/>
                <a:cs typeface="Arial" pitchFamily="34" charset="0"/>
              </a:rPr>
              <a:t>, i </a:t>
            </a:r>
            <a:r>
              <a:rPr lang="pt-BR" sz="1800" b="1" dirty="0" err="1" smtClean="0">
                <a:solidFill>
                  <a:schemeClr val="accent3">
                    <a:lumMod val="50000"/>
                  </a:schemeClr>
                </a:solidFill>
                <a:latin typeface="Arial" pitchFamily="34" charset="0"/>
                <a:cs typeface="Arial" pitchFamily="34" charset="0"/>
              </a:rPr>
              <a:t>quan</a:t>
            </a:r>
            <a:r>
              <a:rPr lang="pt-BR" sz="1800" b="1" dirty="0" smtClean="0">
                <a:solidFill>
                  <a:schemeClr val="accent3">
                    <a:lumMod val="50000"/>
                  </a:schemeClr>
                </a:solidFill>
                <a:latin typeface="Arial" pitchFamily="34" charset="0"/>
                <a:cs typeface="Arial" pitchFamily="34" charset="0"/>
              </a:rPr>
              <a:t>? </a:t>
            </a:r>
            <a:endParaRPr lang="ca-ES" sz="1800" i="1" dirty="0">
              <a:solidFill>
                <a:schemeClr val="accent3">
                  <a:lumMod val="50000"/>
                </a:schemeClr>
              </a:solidFill>
              <a:latin typeface="Arial" pitchFamily="34" charset="0"/>
              <a:cs typeface="Arial" pitchFamily="34" charset="0"/>
            </a:endParaRPr>
          </a:p>
        </p:txBody>
      </p:sp>
      <p:sp>
        <p:nvSpPr>
          <p:cNvPr id="9" name="Rectangle 8"/>
          <p:cNvSpPr/>
          <p:nvPr/>
        </p:nvSpPr>
        <p:spPr>
          <a:xfrm>
            <a:off x="179512" y="1412776"/>
            <a:ext cx="8640960" cy="288032"/>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b="1" dirty="0" smtClean="0">
                <a:latin typeface="Arial" pitchFamily="34" charset="0"/>
                <a:cs typeface="Arial" pitchFamily="34" charset="0"/>
              </a:rPr>
              <a:t>DOCUMENTACIÓ</a:t>
            </a:r>
            <a:endParaRPr lang="ca-ES" b="1" dirty="0">
              <a:latin typeface="Arial" pitchFamily="34" charset="0"/>
              <a:cs typeface="Arial" pitchFamily="34" charset="0"/>
            </a:endParaRPr>
          </a:p>
        </p:txBody>
      </p:sp>
      <p:pic>
        <p:nvPicPr>
          <p:cNvPr id="10" name="Imatge 9"/>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79512" y="260648"/>
            <a:ext cx="2079680" cy="539987"/>
          </a:xfrm>
          <a:prstGeom prst="rect">
            <a:avLst/>
          </a:prstGeom>
        </p:spPr>
      </p:pic>
      <p:sp>
        <p:nvSpPr>
          <p:cNvPr id="11" name="QuadreDeText 10"/>
          <p:cNvSpPr txBox="1"/>
          <p:nvPr/>
        </p:nvSpPr>
        <p:spPr>
          <a:xfrm>
            <a:off x="6084168" y="361364"/>
            <a:ext cx="2808312" cy="338554"/>
          </a:xfrm>
          <a:prstGeom prst="rect">
            <a:avLst/>
          </a:prstGeom>
          <a:noFill/>
        </p:spPr>
        <p:txBody>
          <a:bodyPr wrap="square" rtlCol="0">
            <a:spAutoFit/>
          </a:bodyPr>
          <a:lstStyle/>
          <a:p>
            <a:pPr algn="r"/>
            <a:r>
              <a:rPr lang="es-ES_tradnl" sz="800" b="1" dirty="0" err="1" smtClean="0"/>
              <a:t>Convocatòria</a:t>
            </a:r>
            <a:r>
              <a:rPr lang="es-ES_tradnl" sz="800" b="1" dirty="0" smtClean="0"/>
              <a:t> general de </a:t>
            </a:r>
            <a:r>
              <a:rPr lang="es-ES_tradnl" sz="800" b="1" dirty="0" err="1" smtClean="0"/>
              <a:t>subvencions</a:t>
            </a:r>
            <a:r>
              <a:rPr lang="es-ES_tradnl" sz="800" b="1" dirty="0" smtClean="0"/>
              <a:t> 2017</a:t>
            </a:r>
          </a:p>
          <a:p>
            <a:pPr algn="r"/>
            <a:r>
              <a:rPr lang="es-ES_tradnl" sz="800" i="1" dirty="0" err="1" smtClean="0"/>
              <a:t>Informació</a:t>
            </a:r>
            <a:r>
              <a:rPr lang="es-ES_tradnl" sz="800" i="1" dirty="0" smtClean="0"/>
              <a:t> </a:t>
            </a:r>
            <a:r>
              <a:rPr lang="es-ES_tradnl" sz="800" i="1" dirty="0" err="1" smtClean="0"/>
              <a:t>als</a:t>
            </a:r>
            <a:r>
              <a:rPr lang="es-ES_tradnl" sz="800" i="1" dirty="0" smtClean="0"/>
              <a:t> </a:t>
            </a:r>
            <a:r>
              <a:rPr lang="es-ES_tradnl" sz="800" i="1" dirty="0" err="1" smtClean="0"/>
              <a:t>sol·licitants</a:t>
            </a:r>
            <a:endParaRPr lang="ca-ES" sz="800" i="1" dirty="0"/>
          </a:p>
        </p:txBody>
      </p:sp>
      <p:sp>
        <p:nvSpPr>
          <p:cNvPr id="15" name="Contenidor de número de diapositiva 2"/>
          <p:cNvSpPr>
            <a:spLocks noGrp="1"/>
          </p:cNvSpPr>
          <p:nvPr>
            <p:ph type="sldNum" sz="quarter" idx="12"/>
          </p:nvPr>
        </p:nvSpPr>
        <p:spPr>
          <a:xfrm>
            <a:off x="6758880" y="6453336"/>
            <a:ext cx="2133600" cy="365125"/>
          </a:xfrm>
        </p:spPr>
        <p:txBody>
          <a:bodyPr/>
          <a:lstStyle/>
          <a:p>
            <a:pPr>
              <a:defRPr/>
            </a:pPr>
            <a:fld id="{33EF4D8F-6159-427C-8E27-9F1436355618}" type="slidenum">
              <a:rPr lang="ca-ES" sz="800" smtClean="0">
                <a:solidFill>
                  <a:schemeClr val="tx1"/>
                </a:solidFill>
                <a:cs typeface="Arial" pitchFamily="34" charset="0"/>
              </a:rPr>
              <a:pPr>
                <a:defRPr/>
              </a:pPr>
              <a:t>23</a:t>
            </a:fld>
            <a:endParaRPr lang="ca-ES" sz="800" dirty="0">
              <a:solidFill>
                <a:schemeClr val="tx1"/>
              </a:solidFill>
              <a:cs typeface="Arial" pitchFamily="34" charset="0"/>
            </a:endParaRPr>
          </a:p>
        </p:txBody>
      </p:sp>
      <p:sp>
        <p:nvSpPr>
          <p:cNvPr id="16" name="QuadreDeText 15"/>
          <p:cNvSpPr txBox="1"/>
          <p:nvPr/>
        </p:nvSpPr>
        <p:spPr>
          <a:xfrm>
            <a:off x="107504" y="6528176"/>
            <a:ext cx="1404156" cy="215444"/>
          </a:xfrm>
          <a:prstGeom prst="rect">
            <a:avLst/>
          </a:prstGeom>
          <a:noFill/>
        </p:spPr>
        <p:txBody>
          <a:bodyPr wrap="square" rtlCol="0">
            <a:spAutoFit/>
          </a:bodyPr>
          <a:lstStyle/>
          <a:p>
            <a:r>
              <a:rPr lang="es-ES_tradnl" sz="800" i="1" dirty="0" err="1" smtClean="0"/>
              <a:t>Gener</a:t>
            </a:r>
            <a:r>
              <a:rPr lang="es-ES_tradnl" sz="800" i="1" dirty="0" smtClean="0"/>
              <a:t> ‘17</a:t>
            </a:r>
            <a:endParaRPr lang="ca-ES" sz="800" i="1" dirty="0"/>
          </a:p>
        </p:txBody>
      </p:sp>
    </p:spTree>
    <p:extLst>
      <p:ext uri="{BB962C8B-B14F-4D97-AF65-F5344CB8AC3E}">
        <p14:creationId xmlns:p14="http://schemas.microsoft.com/office/powerpoint/2010/main" val="11544612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idor de text 6"/>
          <p:cNvSpPr>
            <a:spLocks noGrp="1"/>
          </p:cNvSpPr>
          <p:nvPr>
            <p:ph type="body" idx="1"/>
          </p:nvPr>
        </p:nvSpPr>
        <p:spPr>
          <a:xfrm>
            <a:off x="323528" y="1772817"/>
            <a:ext cx="4040188" cy="288032"/>
          </a:xfrm>
          <a:solidFill>
            <a:schemeClr val="accent3">
              <a:lumMod val="50000"/>
            </a:schemeClr>
          </a:solidFill>
          <a:ln>
            <a:solidFill>
              <a:schemeClr val="accent3">
                <a:lumMod val="50000"/>
              </a:schemeClr>
            </a:solidFill>
          </a:ln>
        </p:spPr>
        <p:txBody>
          <a:bodyPr anchor="ctr"/>
          <a:lstStyle/>
          <a:p>
            <a:r>
              <a:rPr lang="ca-ES" dirty="0">
                <a:solidFill>
                  <a:schemeClr val="bg1"/>
                </a:solidFill>
                <a:latin typeface="Arial" pitchFamily="34" charset="0"/>
                <a:cs typeface="Arial" pitchFamily="34" charset="0"/>
              </a:rPr>
              <a:t>Novetat </a:t>
            </a:r>
            <a:r>
              <a:rPr lang="ca-ES" dirty="0" smtClean="0">
                <a:solidFill>
                  <a:schemeClr val="bg1"/>
                </a:solidFill>
                <a:latin typeface="Arial" pitchFamily="34" charset="0"/>
                <a:cs typeface="Arial" pitchFamily="34" charset="0"/>
              </a:rPr>
              <a:t>2017</a:t>
            </a:r>
            <a:endParaRPr lang="ca-ES" dirty="0">
              <a:solidFill>
                <a:schemeClr val="bg1"/>
              </a:solidFill>
              <a:latin typeface="Arial" pitchFamily="34" charset="0"/>
              <a:cs typeface="Arial" pitchFamily="34" charset="0"/>
            </a:endParaRPr>
          </a:p>
        </p:txBody>
      </p:sp>
      <p:sp>
        <p:nvSpPr>
          <p:cNvPr id="5" name="Contenidor de contingut 4"/>
          <p:cNvSpPr>
            <a:spLocks noGrp="1"/>
          </p:cNvSpPr>
          <p:nvPr>
            <p:ph sz="half" idx="2"/>
          </p:nvPr>
        </p:nvSpPr>
        <p:spPr>
          <a:xfrm>
            <a:off x="323528" y="2204864"/>
            <a:ext cx="3985016" cy="4323312"/>
          </a:xfrm>
        </p:spPr>
        <p:txBody>
          <a:bodyPr/>
          <a:lstStyle/>
          <a:p>
            <a:pPr lvl="0" algn="just">
              <a:buClr>
                <a:schemeClr val="accent3">
                  <a:lumMod val="50000"/>
                </a:schemeClr>
              </a:buClr>
            </a:pPr>
            <a:r>
              <a:rPr lang="ca-ES" sz="1200" b="1" dirty="0"/>
              <a:t>S’ha inclòs que la presentació de la sol·licitud implica la inscripció de l’Entitat al Fitxer General d’Entitats Ciutadanes, amb els límits i requisits de la Llei Orgànica 15/1999, de 13 de desembre, de Protecció de Dades de caràcter Personal. </a:t>
            </a:r>
          </a:p>
          <a:p>
            <a:pPr lvl="0" algn="just">
              <a:buClr>
                <a:schemeClr val="accent3">
                  <a:lumMod val="50000"/>
                </a:schemeClr>
              </a:buClr>
            </a:pPr>
            <a:r>
              <a:rPr lang="ca-ES" sz="1200" b="1" dirty="0"/>
              <a:t>Per poder dar publicitat als projectes presentats,  s’ha  inclòs a la sol·licitud la cessió dels drets de reproducció i de comunicació pública del projecte subvencionat, així com la memòria justificativa de forma no- exclusiva a l’Ajuntament de Barcelona, d’acord a la Llei de Propietat </a:t>
            </a:r>
            <a:r>
              <a:rPr lang="ca-ES" sz="1200" b="1" dirty="0" smtClean="0"/>
              <a:t>Intel·lectual.</a:t>
            </a:r>
          </a:p>
          <a:p>
            <a:pPr lvl="0" algn="just">
              <a:buClr>
                <a:schemeClr val="accent3">
                  <a:lumMod val="50000"/>
                </a:schemeClr>
              </a:buClr>
            </a:pPr>
            <a:r>
              <a:rPr lang="ca-ES" sz="1200" b="1" dirty="0" smtClean="0"/>
              <a:t>20 </a:t>
            </a:r>
            <a:r>
              <a:rPr lang="ca-ES" sz="1200" b="1" dirty="0"/>
              <a:t>dies hàbils de presentació de sol·licituds, enguany els dissabtes no són dies </a:t>
            </a:r>
            <a:r>
              <a:rPr lang="ca-ES" sz="1200" b="1" dirty="0" smtClean="0"/>
              <a:t>hàbils.</a:t>
            </a:r>
          </a:p>
          <a:p>
            <a:pPr lvl="0" algn="just">
              <a:buClr>
                <a:schemeClr val="accent3">
                  <a:lumMod val="50000"/>
                </a:schemeClr>
              </a:buClr>
            </a:pPr>
            <a:r>
              <a:rPr lang="ca-ES" sz="1200" b="1" dirty="0" smtClean="0"/>
              <a:t>La </a:t>
            </a:r>
            <a:r>
              <a:rPr lang="ca-ES" sz="1200" b="1" dirty="0"/>
              <a:t>no comunicació del compte bancari amb data límit de finals d’any,  </a:t>
            </a:r>
            <a:r>
              <a:rPr lang="ca-ES" sz="1200" b="1" dirty="0" smtClean="0"/>
              <a:t>comportarà d’ofici </a:t>
            </a:r>
            <a:r>
              <a:rPr lang="ca-ES" sz="1200" b="1" dirty="0"/>
              <a:t>l’anul·lació de l’ordre de </a:t>
            </a:r>
            <a:r>
              <a:rPr lang="ca-ES" sz="1200" b="1" dirty="0" smtClean="0"/>
              <a:t>pagament i revocació </a:t>
            </a:r>
            <a:r>
              <a:rPr lang="ca-ES" sz="1200" b="1" dirty="0"/>
              <a:t>de la subvenció </a:t>
            </a:r>
            <a:r>
              <a:rPr lang="ca-ES" sz="1200" b="1" dirty="0" smtClean="0"/>
              <a:t>atorgada.</a:t>
            </a:r>
          </a:p>
          <a:p>
            <a:pPr algn="just">
              <a:buClr>
                <a:schemeClr val="accent3">
                  <a:lumMod val="50000"/>
                </a:schemeClr>
              </a:buClr>
            </a:pPr>
            <a:r>
              <a:rPr lang="ca-ES" sz="1200" b="1" dirty="0"/>
              <a:t>Igualment, en el moment de la justificació s’hauran d’aportar les factures originals de les subvencions atorgades</a:t>
            </a:r>
            <a:r>
              <a:rPr lang="ca-ES" sz="1200" dirty="0"/>
              <a:t> i, </a:t>
            </a:r>
            <a:r>
              <a:rPr lang="ca-ES" sz="1200" b="1" dirty="0"/>
              <a:t>com a mínim, per la totalitat de l’import subvencionat</a:t>
            </a:r>
            <a:r>
              <a:rPr lang="ca-ES" sz="1200" b="1" dirty="0" smtClean="0"/>
              <a:t>. S’evita  així el període de 4 anys per a la demanda i presentació de les mateixes.</a:t>
            </a:r>
            <a:endParaRPr lang="ca-ES" sz="1200" dirty="0"/>
          </a:p>
          <a:p>
            <a:endParaRPr lang="ca-ES" dirty="0">
              <a:latin typeface="Arial" pitchFamily="34" charset="0"/>
              <a:cs typeface="Arial" pitchFamily="34" charset="0"/>
            </a:endParaRPr>
          </a:p>
        </p:txBody>
      </p:sp>
      <p:sp>
        <p:nvSpPr>
          <p:cNvPr id="8" name="Contenidor de text 7"/>
          <p:cNvSpPr>
            <a:spLocks noGrp="1"/>
          </p:cNvSpPr>
          <p:nvPr>
            <p:ph type="body" sz="quarter" idx="3"/>
          </p:nvPr>
        </p:nvSpPr>
        <p:spPr>
          <a:xfrm>
            <a:off x="4645025" y="2060849"/>
            <a:ext cx="4041775" cy="648072"/>
          </a:xfrm>
          <a:solidFill>
            <a:schemeClr val="accent3">
              <a:lumMod val="50000"/>
            </a:schemeClr>
          </a:solidFill>
          <a:ln>
            <a:solidFill>
              <a:schemeClr val="accent3">
                <a:lumMod val="50000"/>
              </a:schemeClr>
            </a:solidFill>
          </a:ln>
        </p:spPr>
        <p:txBody>
          <a:bodyPr anchor="ctr"/>
          <a:lstStyle/>
          <a:p>
            <a:r>
              <a:rPr lang="ca-ES" sz="1800" dirty="0" smtClean="0">
                <a:solidFill>
                  <a:schemeClr val="bg1"/>
                </a:solidFill>
                <a:latin typeface="Arial" pitchFamily="34" charset="0"/>
                <a:cs typeface="Arial" pitchFamily="34" charset="0"/>
              </a:rPr>
              <a:t>MODEL (disponible a la web a partir del 5 de gener)</a:t>
            </a:r>
            <a:endParaRPr lang="ca-ES" sz="1800" dirty="0">
              <a:solidFill>
                <a:schemeClr val="bg1"/>
              </a:solidFill>
              <a:latin typeface="Arial" pitchFamily="34" charset="0"/>
              <a:cs typeface="Arial" pitchFamily="34" charset="0"/>
            </a:endParaRPr>
          </a:p>
        </p:txBody>
      </p:sp>
      <p:pic>
        <p:nvPicPr>
          <p:cNvPr id="9218" name="Picture 2"/>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tretch>
            <a:fillRect/>
          </a:stretch>
        </p:blipFill>
        <p:spPr bwMode="auto">
          <a:xfrm>
            <a:off x="4716016" y="2852936"/>
            <a:ext cx="3888432" cy="1444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19"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60032" y="4005064"/>
            <a:ext cx="3573864" cy="15800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Contenidor de text 7"/>
          <p:cNvSpPr txBox="1">
            <a:spLocks/>
          </p:cNvSpPr>
          <p:nvPr/>
        </p:nvSpPr>
        <p:spPr bwMode="auto">
          <a:xfrm>
            <a:off x="4645025" y="2780928"/>
            <a:ext cx="4031431" cy="2952328"/>
          </a:xfrm>
          <a:prstGeom prst="rect">
            <a:avLst/>
          </a:prstGeom>
          <a:noFill/>
          <a:ln w="38100">
            <a:solidFill>
              <a:schemeClr val="accent3">
                <a:lumMod val="50000"/>
              </a:schemeClr>
            </a:solidFill>
            <a:miter lim="800000"/>
            <a:headEnd/>
            <a:tailEnd/>
          </a:ln>
        </p:spPr>
        <p:txBody>
          <a:bodyPr vert="horz" wrap="square" lIns="91440" tIns="45720" rIns="91440" bIns="45720" numCol="1" anchor="ctr" anchorCtr="0" compatLnSpc="1">
            <a:prstTxWarp prst="textNoShape">
              <a:avLst/>
            </a:prstTxWarp>
          </a:bodyPr>
          <a:lstStyle>
            <a:lvl1pPr marL="0" indent="0" algn="l" rtl="0" fontAlgn="base">
              <a:spcBef>
                <a:spcPct val="20000"/>
              </a:spcBef>
              <a:spcAft>
                <a:spcPct val="0"/>
              </a:spcAft>
              <a:buFont typeface="Arial" pitchFamily="34" charset="0"/>
              <a:buNone/>
              <a:defRPr sz="2400" b="1" kern="1200">
                <a:solidFill>
                  <a:schemeClr val="tx1"/>
                </a:solidFill>
                <a:latin typeface="+mn-lt"/>
                <a:ea typeface="+mn-ea"/>
                <a:cs typeface="+mn-cs"/>
              </a:defRPr>
            </a:lvl1pPr>
            <a:lvl2pPr marL="457200" indent="0" algn="l" rtl="0" fontAlgn="base">
              <a:spcBef>
                <a:spcPct val="20000"/>
              </a:spcBef>
              <a:spcAft>
                <a:spcPct val="0"/>
              </a:spcAft>
              <a:buFont typeface="Arial" pitchFamily="34" charset="0"/>
              <a:buNone/>
              <a:defRPr sz="2000" b="1" kern="1200">
                <a:solidFill>
                  <a:schemeClr val="tx1"/>
                </a:solidFill>
                <a:latin typeface="+mn-lt"/>
                <a:ea typeface="+mn-ea"/>
                <a:cs typeface="+mn-cs"/>
              </a:defRPr>
            </a:lvl2pPr>
            <a:lvl3pPr marL="914400" indent="0" algn="l" rtl="0" fontAlgn="base">
              <a:spcBef>
                <a:spcPct val="20000"/>
              </a:spcBef>
              <a:spcAft>
                <a:spcPct val="0"/>
              </a:spcAft>
              <a:buFont typeface="Arial" pitchFamily="34" charset="0"/>
              <a:buNone/>
              <a:defRPr sz="1800" b="1" kern="1200">
                <a:solidFill>
                  <a:schemeClr val="tx1"/>
                </a:solidFill>
                <a:latin typeface="+mn-lt"/>
                <a:ea typeface="+mn-ea"/>
                <a:cs typeface="+mn-cs"/>
              </a:defRPr>
            </a:lvl3pPr>
            <a:lvl4pPr marL="1371600" indent="0" algn="l" rtl="0" fontAlgn="base">
              <a:spcBef>
                <a:spcPct val="20000"/>
              </a:spcBef>
              <a:spcAft>
                <a:spcPct val="0"/>
              </a:spcAft>
              <a:buFont typeface="Arial" pitchFamily="34" charset="0"/>
              <a:buNone/>
              <a:defRPr sz="1600" b="1" kern="1200">
                <a:solidFill>
                  <a:schemeClr val="tx1"/>
                </a:solidFill>
                <a:latin typeface="+mn-lt"/>
                <a:ea typeface="+mn-ea"/>
                <a:cs typeface="+mn-cs"/>
              </a:defRPr>
            </a:lvl4pPr>
            <a:lvl5pPr marL="1828800" indent="0" algn="l" rtl="0" fontAlgn="base">
              <a:spcBef>
                <a:spcPct val="20000"/>
              </a:spcBef>
              <a:spcAft>
                <a:spcPct val="0"/>
              </a:spcAft>
              <a:buFont typeface="Arial"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9pPr>
          </a:lstStyle>
          <a:p>
            <a:r>
              <a:rPr lang="ca-ES" smtClean="0">
                <a:latin typeface="Arial" pitchFamily="34" charset="0"/>
                <a:cs typeface="Arial" pitchFamily="34" charset="0"/>
              </a:rPr>
              <a:t>    </a:t>
            </a:r>
            <a:endParaRPr lang="ca-ES" dirty="0">
              <a:latin typeface="Arial" pitchFamily="34" charset="0"/>
              <a:cs typeface="Arial" pitchFamily="34" charset="0"/>
            </a:endParaRPr>
          </a:p>
        </p:txBody>
      </p:sp>
      <p:sp>
        <p:nvSpPr>
          <p:cNvPr id="13" name="Title 1"/>
          <p:cNvSpPr txBox="1">
            <a:spLocks/>
          </p:cNvSpPr>
          <p:nvPr/>
        </p:nvSpPr>
        <p:spPr bwMode="auto">
          <a:xfrm>
            <a:off x="95200" y="755412"/>
            <a:ext cx="8077200" cy="6573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pt-BR" sz="1800" b="1" dirty="0" smtClean="0">
                <a:solidFill>
                  <a:schemeClr val="accent3">
                    <a:lumMod val="50000"/>
                  </a:schemeClr>
                </a:solidFill>
                <a:latin typeface="Arial" pitchFamily="34" charset="0"/>
                <a:cs typeface="Arial" pitchFamily="34" charset="0"/>
              </a:rPr>
              <a:t>Quina </a:t>
            </a:r>
            <a:r>
              <a:rPr lang="pt-BR" sz="1800" b="1" dirty="0" err="1" smtClean="0">
                <a:solidFill>
                  <a:schemeClr val="accent3">
                    <a:lumMod val="50000"/>
                  </a:schemeClr>
                </a:solidFill>
                <a:latin typeface="Arial" pitchFamily="34" charset="0"/>
                <a:cs typeface="Arial" pitchFamily="34" charset="0"/>
              </a:rPr>
              <a:t>documentació</a:t>
            </a:r>
            <a:r>
              <a:rPr lang="pt-BR" sz="1800" b="1" dirty="0" smtClean="0">
                <a:solidFill>
                  <a:schemeClr val="accent3">
                    <a:lumMod val="50000"/>
                  </a:schemeClr>
                </a:solidFill>
                <a:latin typeface="Arial" pitchFamily="34" charset="0"/>
                <a:cs typeface="Arial" pitchFamily="34" charset="0"/>
              </a:rPr>
              <a:t> em </a:t>
            </a:r>
            <a:r>
              <a:rPr lang="pt-BR" sz="1800" b="1" dirty="0" err="1" smtClean="0">
                <a:solidFill>
                  <a:schemeClr val="accent3">
                    <a:lumMod val="50000"/>
                  </a:schemeClr>
                </a:solidFill>
                <a:latin typeface="Arial" pitchFamily="34" charset="0"/>
                <a:cs typeface="Arial" pitchFamily="34" charset="0"/>
              </a:rPr>
              <a:t>poden</a:t>
            </a:r>
            <a:r>
              <a:rPr lang="pt-BR" sz="1800" b="1" dirty="0" smtClean="0">
                <a:solidFill>
                  <a:schemeClr val="accent3">
                    <a:lumMod val="50000"/>
                  </a:schemeClr>
                </a:solidFill>
                <a:latin typeface="Arial" pitchFamily="34" charset="0"/>
                <a:cs typeface="Arial" pitchFamily="34" charset="0"/>
              </a:rPr>
              <a:t> </a:t>
            </a:r>
            <a:r>
              <a:rPr lang="pt-BR" sz="1800" b="1" dirty="0" err="1" smtClean="0">
                <a:solidFill>
                  <a:schemeClr val="accent3">
                    <a:lumMod val="50000"/>
                  </a:schemeClr>
                </a:solidFill>
                <a:latin typeface="Arial" pitchFamily="34" charset="0"/>
                <a:cs typeface="Arial" pitchFamily="34" charset="0"/>
              </a:rPr>
              <a:t>demanar</a:t>
            </a:r>
            <a:r>
              <a:rPr lang="pt-BR" sz="1800" b="1" dirty="0" smtClean="0">
                <a:solidFill>
                  <a:schemeClr val="accent3">
                    <a:lumMod val="50000"/>
                  </a:schemeClr>
                </a:solidFill>
                <a:latin typeface="Arial" pitchFamily="34" charset="0"/>
                <a:cs typeface="Arial" pitchFamily="34" charset="0"/>
              </a:rPr>
              <a:t>, i </a:t>
            </a:r>
            <a:r>
              <a:rPr lang="pt-BR" sz="1800" b="1" dirty="0" err="1" smtClean="0">
                <a:solidFill>
                  <a:schemeClr val="accent3">
                    <a:lumMod val="50000"/>
                  </a:schemeClr>
                </a:solidFill>
                <a:latin typeface="Arial" pitchFamily="34" charset="0"/>
                <a:cs typeface="Arial" pitchFamily="34" charset="0"/>
              </a:rPr>
              <a:t>quan</a:t>
            </a:r>
            <a:r>
              <a:rPr lang="pt-BR" sz="1800" b="1" dirty="0" smtClean="0">
                <a:solidFill>
                  <a:schemeClr val="accent3">
                    <a:lumMod val="50000"/>
                  </a:schemeClr>
                </a:solidFill>
                <a:latin typeface="Arial" pitchFamily="34" charset="0"/>
                <a:cs typeface="Arial" pitchFamily="34" charset="0"/>
              </a:rPr>
              <a:t>? </a:t>
            </a:r>
            <a:endParaRPr lang="ca-ES" sz="1800" i="1" dirty="0">
              <a:solidFill>
                <a:schemeClr val="accent3">
                  <a:lumMod val="50000"/>
                </a:schemeClr>
              </a:solidFill>
              <a:latin typeface="Arial" pitchFamily="34" charset="0"/>
              <a:cs typeface="Arial" pitchFamily="34" charset="0"/>
            </a:endParaRPr>
          </a:p>
        </p:txBody>
      </p:sp>
      <p:pic>
        <p:nvPicPr>
          <p:cNvPr id="16" name="Imatge 1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79512" y="260648"/>
            <a:ext cx="2079680" cy="539987"/>
          </a:xfrm>
          <a:prstGeom prst="rect">
            <a:avLst/>
          </a:prstGeom>
        </p:spPr>
      </p:pic>
      <p:sp>
        <p:nvSpPr>
          <p:cNvPr id="17" name="Rectangle 16"/>
          <p:cNvSpPr/>
          <p:nvPr/>
        </p:nvSpPr>
        <p:spPr>
          <a:xfrm>
            <a:off x="179512" y="1412776"/>
            <a:ext cx="8640960" cy="288032"/>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b="1" dirty="0" smtClean="0">
                <a:latin typeface="Arial" pitchFamily="34" charset="0"/>
                <a:cs typeface="Arial" pitchFamily="34" charset="0"/>
              </a:rPr>
              <a:t>DOCUMENTACIÓ</a:t>
            </a:r>
            <a:endParaRPr lang="ca-ES" b="1" dirty="0">
              <a:latin typeface="Arial" pitchFamily="34" charset="0"/>
              <a:cs typeface="Arial" pitchFamily="34" charset="0"/>
            </a:endParaRPr>
          </a:p>
        </p:txBody>
      </p:sp>
      <p:sp>
        <p:nvSpPr>
          <p:cNvPr id="18" name="QuadreDeText 17"/>
          <p:cNvSpPr txBox="1"/>
          <p:nvPr/>
        </p:nvSpPr>
        <p:spPr>
          <a:xfrm>
            <a:off x="6084168" y="361364"/>
            <a:ext cx="2808312" cy="338554"/>
          </a:xfrm>
          <a:prstGeom prst="rect">
            <a:avLst/>
          </a:prstGeom>
          <a:noFill/>
        </p:spPr>
        <p:txBody>
          <a:bodyPr wrap="square" rtlCol="0">
            <a:spAutoFit/>
          </a:bodyPr>
          <a:lstStyle/>
          <a:p>
            <a:pPr algn="r"/>
            <a:r>
              <a:rPr lang="es-ES_tradnl" sz="800" b="1" dirty="0" err="1" smtClean="0"/>
              <a:t>Convocatòria</a:t>
            </a:r>
            <a:r>
              <a:rPr lang="es-ES_tradnl" sz="800" b="1" dirty="0" smtClean="0"/>
              <a:t> general de </a:t>
            </a:r>
            <a:r>
              <a:rPr lang="es-ES_tradnl" sz="800" b="1" dirty="0" err="1" smtClean="0"/>
              <a:t>subvencions</a:t>
            </a:r>
            <a:r>
              <a:rPr lang="es-ES_tradnl" sz="800" b="1" dirty="0" smtClean="0"/>
              <a:t> 2017</a:t>
            </a:r>
          </a:p>
          <a:p>
            <a:pPr algn="r"/>
            <a:r>
              <a:rPr lang="es-ES_tradnl" sz="800" i="1" dirty="0" err="1" smtClean="0"/>
              <a:t>Informació</a:t>
            </a:r>
            <a:r>
              <a:rPr lang="es-ES_tradnl" sz="800" i="1" dirty="0" smtClean="0"/>
              <a:t> </a:t>
            </a:r>
            <a:r>
              <a:rPr lang="es-ES_tradnl" sz="800" i="1" dirty="0" err="1" smtClean="0"/>
              <a:t>als</a:t>
            </a:r>
            <a:r>
              <a:rPr lang="es-ES_tradnl" sz="800" i="1" dirty="0" smtClean="0"/>
              <a:t> </a:t>
            </a:r>
            <a:r>
              <a:rPr lang="es-ES_tradnl" sz="800" i="1" dirty="0" err="1" smtClean="0"/>
              <a:t>sol·licitants</a:t>
            </a:r>
            <a:endParaRPr lang="ca-ES" sz="800" i="1" dirty="0"/>
          </a:p>
        </p:txBody>
      </p:sp>
      <p:sp>
        <p:nvSpPr>
          <p:cNvPr id="20" name="Contenidor de número de diapositiva 2"/>
          <p:cNvSpPr>
            <a:spLocks noGrp="1"/>
          </p:cNvSpPr>
          <p:nvPr>
            <p:ph type="sldNum" sz="quarter" idx="12"/>
          </p:nvPr>
        </p:nvSpPr>
        <p:spPr>
          <a:xfrm>
            <a:off x="6758880" y="6453336"/>
            <a:ext cx="2133600" cy="365125"/>
          </a:xfrm>
        </p:spPr>
        <p:txBody>
          <a:bodyPr/>
          <a:lstStyle/>
          <a:p>
            <a:pPr>
              <a:defRPr/>
            </a:pPr>
            <a:fld id="{33EF4D8F-6159-427C-8E27-9F1436355618}" type="slidenum">
              <a:rPr lang="ca-ES" sz="800" smtClean="0">
                <a:solidFill>
                  <a:schemeClr val="tx1"/>
                </a:solidFill>
                <a:cs typeface="Arial" pitchFamily="34" charset="0"/>
              </a:rPr>
              <a:pPr>
                <a:defRPr/>
              </a:pPr>
              <a:t>24</a:t>
            </a:fld>
            <a:endParaRPr lang="ca-ES" sz="800" dirty="0">
              <a:solidFill>
                <a:schemeClr val="tx1"/>
              </a:solidFill>
              <a:cs typeface="Arial" pitchFamily="34" charset="0"/>
            </a:endParaRPr>
          </a:p>
        </p:txBody>
      </p:sp>
      <p:sp>
        <p:nvSpPr>
          <p:cNvPr id="21" name="QuadreDeText 20"/>
          <p:cNvSpPr txBox="1"/>
          <p:nvPr/>
        </p:nvSpPr>
        <p:spPr>
          <a:xfrm>
            <a:off x="107504" y="6528176"/>
            <a:ext cx="1404156" cy="215444"/>
          </a:xfrm>
          <a:prstGeom prst="rect">
            <a:avLst/>
          </a:prstGeom>
          <a:noFill/>
        </p:spPr>
        <p:txBody>
          <a:bodyPr wrap="square" rtlCol="0">
            <a:spAutoFit/>
          </a:bodyPr>
          <a:lstStyle/>
          <a:p>
            <a:r>
              <a:rPr lang="es-ES_tradnl" sz="800" i="1" dirty="0" err="1" smtClean="0"/>
              <a:t>Gener</a:t>
            </a:r>
            <a:r>
              <a:rPr lang="es-ES_tradnl" sz="800" i="1" dirty="0" smtClean="0"/>
              <a:t> ‘17</a:t>
            </a:r>
            <a:endParaRPr lang="ca-ES" sz="800" i="1" dirty="0"/>
          </a:p>
        </p:txBody>
      </p:sp>
    </p:spTree>
    <p:extLst>
      <p:ext uri="{BB962C8B-B14F-4D97-AF65-F5344CB8AC3E}">
        <p14:creationId xmlns:p14="http://schemas.microsoft.com/office/powerpoint/2010/main" val="35232831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idor de número de diapositiva 2"/>
          <p:cNvSpPr>
            <a:spLocks noGrp="1"/>
          </p:cNvSpPr>
          <p:nvPr>
            <p:ph type="sldNum" sz="quarter" idx="12"/>
          </p:nvPr>
        </p:nvSpPr>
        <p:spPr>
          <a:xfrm>
            <a:off x="1212015" y="6165304"/>
            <a:ext cx="6347048" cy="365125"/>
          </a:xfrm>
        </p:spPr>
        <p:txBody>
          <a:bodyPr/>
          <a:lstStyle/>
          <a:p>
            <a:pPr algn="ctr">
              <a:defRPr/>
            </a:pPr>
            <a:r>
              <a:rPr lang="ca-ES" sz="2000" b="1" i="1" u="sng" dirty="0">
                <a:solidFill>
                  <a:schemeClr val="accent3">
                    <a:lumMod val="50000"/>
                  </a:schemeClr>
                </a:solidFill>
                <a:cs typeface="Arial" pitchFamily="34" charset="0"/>
              </a:rPr>
              <a:t> CONSULTEU EL LLIBRET DE LA </a:t>
            </a:r>
            <a:r>
              <a:rPr lang="ca-ES" sz="2000" b="1" i="1" u="sng" dirty="0" smtClean="0">
                <a:solidFill>
                  <a:schemeClr val="accent3">
                    <a:lumMod val="50000"/>
                  </a:schemeClr>
                </a:solidFill>
                <a:cs typeface="Arial" pitchFamily="34" charset="0"/>
              </a:rPr>
              <a:t>CONVOCATÒRIA PER A MÉS INFORMACIÓ</a:t>
            </a:r>
            <a:endParaRPr lang="ca-ES" sz="2000" dirty="0">
              <a:solidFill>
                <a:schemeClr val="accent3">
                  <a:lumMod val="50000"/>
                </a:schemeClr>
              </a:solidFill>
            </a:endParaRPr>
          </a:p>
        </p:txBody>
      </p:sp>
      <p:sp>
        <p:nvSpPr>
          <p:cNvPr id="7" name="AutoShape 198"/>
          <p:cNvSpPr>
            <a:spLocks noChangeArrowheads="1"/>
          </p:cNvSpPr>
          <p:nvPr/>
        </p:nvSpPr>
        <p:spPr bwMode="auto">
          <a:xfrm>
            <a:off x="323528" y="1851422"/>
            <a:ext cx="8120208" cy="1646366"/>
          </a:xfrm>
          <a:prstGeom prst="roundRect">
            <a:avLst>
              <a:gd name="adj" fmla="val 7477"/>
            </a:avLst>
          </a:prstGeom>
          <a:noFill/>
          <a:ln w="9525" algn="ctr">
            <a:noFill/>
            <a:miter lim="800000"/>
            <a:headEnd/>
            <a:tailEnd/>
          </a:ln>
        </p:spPr>
        <p:txBody>
          <a:bodyPr wrap="square">
            <a:spAutoFit/>
          </a:bodyPr>
          <a:lstStyle/>
          <a:p>
            <a:pPr marL="177800" marR="0" lvl="2" indent="-177800" algn="just" fontAlgn="auto">
              <a:lnSpc>
                <a:spcPct val="100000"/>
              </a:lnSpc>
              <a:spcBef>
                <a:spcPts val="400"/>
              </a:spcBef>
              <a:spcAft>
                <a:spcPts val="400"/>
              </a:spcAft>
              <a:buClr>
                <a:schemeClr val="bg2">
                  <a:lumMod val="25000"/>
                </a:schemeClr>
              </a:buClr>
              <a:buSzPct val="140000"/>
              <a:buFont typeface="Arial" pitchFamily="34" charset="0"/>
              <a:buChar char="•"/>
              <a:tabLst>
                <a:tab pos="990600" algn="l"/>
              </a:tabLst>
              <a:defRPr/>
            </a:pPr>
            <a:r>
              <a:rPr lang="ca-ES" b="1" dirty="0" smtClean="0">
                <a:solidFill>
                  <a:schemeClr val="accent3">
                    <a:lumMod val="50000"/>
                  </a:schemeClr>
                </a:solidFill>
                <a:cs typeface="Arial" pitchFamily="34" charset="0"/>
              </a:rPr>
              <a:t>Justificar una subvenció, en termini, és un deure del beneficiari.</a:t>
            </a:r>
            <a:r>
              <a:rPr lang="ca-ES" dirty="0" smtClean="0">
                <a:solidFill>
                  <a:schemeClr val="accent3">
                    <a:lumMod val="50000"/>
                  </a:schemeClr>
                </a:solidFill>
                <a:cs typeface="Arial" pitchFamily="34" charset="0"/>
              </a:rPr>
              <a:t> </a:t>
            </a:r>
          </a:p>
          <a:p>
            <a:pPr marL="177800" marR="0" lvl="2" indent="-177800" algn="just" fontAlgn="auto">
              <a:lnSpc>
                <a:spcPct val="100000"/>
              </a:lnSpc>
              <a:spcBef>
                <a:spcPts val="400"/>
              </a:spcBef>
              <a:spcAft>
                <a:spcPts val="400"/>
              </a:spcAft>
              <a:buClr>
                <a:schemeClr val="bg2">
                  <a:lumMod val="25000"/>
                </a:schemeClr>
              </a:buClr>
              <a:buSzPct val="140000"/>
              <a:buFont typeface="Arial" pitchFamily="34" charset="0"/>
              <a:buChar char="•"/>
              <a:tabLst>
                <a:tab pos="990600" algn="l"/>
              </a:tabLst>
              <a:defRPr/>
            </a:pPr>
            <a:r>
              <a:rPr lang="ca-ES" dirty="0" smtClean="0">
                <a:solidFill>
                  <a:srgbClr val="000000"/>
                </a:solidFill>
                <a:cs typeface="Arial" pitchFamily="34" charset="0"/>
              </a:rPr>
              <a:t>La NO justificació d’una subvenció anterior ens deixaria fora de la convocatòria. </a:t>
            </a:r>
          </a:p>
          <a:p>
            <a:pPr marL="177800" marR="0" lvl="2" indent="-177800" algn="just" fontAlgn="auto">
              <a:lnSpc>
                <a:spcPct val="100000"/>
              </a:lnSpc>
              <a:spcBef>
                <a:spcPts val="400"/>
              </a:spcBef>
              <a:spcAft>
                <a:spcPts val="400"/>
              </a:spcAft>
              <a:buClr>
                <a:schemeClr val="bg2">
                  <a:lumMod val="25000"/>
                </a:schemeClr>
              </a:buClr>
              <a:buSzPct val="140000"/>
              <a:buFont typeface="Arial" pitchFamily="34" charset="0"/>
              <a:buChar char="•"/>
              <a:tabLst>
                <a:tab pos="990600" algn="l"/>
              </a:tabLst>
              <a:defRPr/>
            </a:pPr>
            <a:r>
              <a:rPr lang="ca-ES" dirty="0" smtClean="0">
                <a:solidFill>
                  <a:srgbClr val="000000"/>
                </a:solidFill>
                <a:cs typeface="Arial" pitchFamily="34" charset="0"/>
              </a:rPr>
              <a:t>La justificació d’una </a:t>
            </a:r>
            <a:r>
              <a:rPr lang="ca-ES" b="1" dirty="0" smtClean="0">
                <a:solidFill>
                  <a:schemeClr val="accent3">
                    <a:lumMod val="50000"/>
                  </a:schemeClr>
                </a:solidFill>
                <a:cs typeface="Arial" pitchFamily="34" charset="0"/>
              </a:rPr>
              <a:t>subvenció que ens han atorgat </a:t>
            </a:r>
            <a:r>
              <a:rPr lang="ca-ES" dirty="0" smtClean="0">
                <a:solidFill>
                  <a:srgbClr val="000000"/>
                </a:solidFill>
                <a:cs typeface="Arial" pitchFamily="34" charset="0"/>
              </a:rPr>
              <a:t>funciona així:</a:t>
            </a:r>
          </a:p>
          <a:p>
            <a:pPr marL="177800" marR="0" lvl="2" indent="-177800" algn="just" fontAlgn="auto">
              <a:lnSpc>
                <a:spcPct val="100000"/>
              </a:lnSpc>
              <a:spcBef>
                <a:spcPts val="400"/>
              </a:spcBef>
              <a:spcAft>
                <a:spcPts val="400"/>
              </a:spcAft>
              <a:buClr>
                <a:srgbClr val="EA0000"/>
              </a:buClr>
              <a:buSzPct val="140000"/>
              <a:buFont typeface="Arial" pitchFamily="34" charset="0"/>
              <a:buChar char="•"/>
              <a:tabLst>
                <a:tab pos="990600" algn="l"/>
              </a:tabLst>
              <a:defRPr/>
            </a:pPr>
            <a:endParaRPr lang="ca-ES" sz="500" dirty="0" smtClean="0">
              <a:solidFill>
                <a:srgbClr val="000000"/>
              </a:solidFill>
              <a:cs typeface="Arial" pitchFamily="34" charset="0"/>
            </a:endParaRPr>
          </a:p>
        </p:txBody>
      </p:sp>
      <p:sp>
        <p:nvSpPr>
          <p:cNvPr id="9" name="Cometes angulars 8"/>
          <p:cNvSpPr/>
          <p:nvPr/>
        </p:nvSpPr>
        <p:spPr>
          <a:xfrm>
            <a:off x="641123" y="3284984"/>
            <a:ext cx="2859659" cy="2252006"/>
          </a:xfrm>
          <a:prstGeom prst="chevron">
            <a:avLst>
              <a:gd name="adj" fmla="val 18702"/>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1200" b="1" dirty="0" smtClean="0">
                <a:solidFill>
                  <a:schemeClr val="bg1"/>
                </a:solidFill>
                <a:latin typeface="Arial" pitchFamily="34" charset="0"/>
                <a:cs typeface="Arial" pitchFamily="34" charset="0"/>
              </a:rPr>
              <a:t>Finalitza el projecte</a:t>
            </a:r>
            <a:endParaRPr lang="ca-ES" sz="1200" b="1" dirty="0">
              <a:solidFill>
                <a:schemeClr val="bg1"/>
              </a:solidFill>
              <a:latin typeface="Arial" pitchFamily="34" charset="0"/>
              <a:cs typeface="Arial" pitchFamily="34" charset="0"/>
            </a:endParaRPr>
          </a:p>
        </p:txBody>
      </p:sp>
      <p:sp>
        <p:nvSpPr>
          <p:cNvPr id="10" name="Cometes angulars 9"/>
          <p:cNvSpPr/>
          <p:nvPr/>
        </p:nvSpPr>
        <p:spPr>
          <a:xfrm>
            <a:off x="3131840" y="3285232"/>
            <a:ext cx="2940648" cy="2252007"/>
          </a:xfrm>
          <a:prstGeom prst="chevron">
            <a:avLst>
              <a:gd name="adj" fmla="val 18702"/>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1200" b="1" dirty="0">
                <a:solidFill>
                  <a:schemeClr val="bg1"/>
                </a:solidFill>
                <a:latin typeface="Arial" pitchFamily="34" charset="0"/>
                <a:cs typeface="Arial" pitchFamily="34" charset="0"/>
              </a:rPr>
              <a:t>Al cap de 2 mesos presento la Memòria d’Activitats i  la Memòria  Econòmica. Dins d’aquesta última, s’ha de complimentar  un llistat  amb les dades de les factures que conformen tots els ingressos i  totes les despeses que finalment ha tingut  TOT EL PROJECTE </a:t>
            </a:r>
          </a:p>
        </p:txBody>
      </p:sp>
      <p:sp>
        <p:nvSpPr>
          <p:cNvPr id="11" name="Cometes angulars 10"/>
          <p:cNvSpPr/>
          <p:nvPr/>
        </p:nvSpPr>
        <p:spPr>
          <a:xfrm>
            <a:off x="5819498" y="3284984"/>
            <a:ext cx="2856958" cy="2252006"/>
          </a:xfrm>
          <a:prstGeom prst="chevron">
            <a:avLst>
              <a:gd name="adj" fmla="val 18702"/>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1600" b="1" dirty="0" smtClean="0"/>
              <a:t>En </a:t>
            </a:r>
            <a:r>
              <a:rPr lang="ca-ES" sz="1600" b="1" dirty="0"/>
              <a:t>el moment de la justificació </a:t>
            </a:r>
            <a:r>
              <a:rPr lang="ca-ES" sz="1200" b="1" dirty="0"/>
              <a:t>s’hauran d’aportar les factures originals de les subvencions atorgades</a:t>
            </a:r>
            <a:r>
              <a:rPr lang="ca-ES" sz="1200" dirty="0"/>
              <a:t> i, </a:t>
            </a:r>
            <a:r>
              <a:rPr lang="ca-ES" sz="1200" b="1" dirty="0"/>
              <a:t>com a mínim, per la totalitat de l’import </a:t>
            </a:r>
            <a:r>
              <a:rPr lang="ca-ES" sz="1200" b="1" dirty="0" smtClean="0"/>
              <a:t>subvencionat. </a:t>
            </a:r>
            <a:endParaRPr lang="ca-ES" sz="1200" b="1" dirty="0">
              <a:solidFill>
                <a:schemeClr val="bg1"/>
              </a:solidFill>
              <a:latin typeface="Arial" pitchFamily="34" charset="0"/>
              <a:cs typeface="Arial" pitchFamily="34" charset="0"/>
            </a:endParaRPr>
          </a:p>
        </p:txBody>
      </p:sp>
      <p:sp>
        <p:nvSpPr>
          <p:cNvPr id="6" name="QuadreDeText 5"/>
          <p:cNvSpPr txBox="1"/>
          <p:nvPr/>
        </p:nvSpPr>
        <p:spPr>
          <a:xfrm>
            <a:off x="641123" y="5733256"/>
            <a:ext cx="7488832" cy="276999"/>
          </a:xfrm>
          <a:prstGeom prst="rect">
            <a:avLst/>
          </a:prstGeom>
          <a:noFill/>
          <a:ln>
            <a:noFill/>
          </a:ln>
        </p:spPr>
        <p:txBody>
          <a:bodyPr wrap="square" rtlCol="0">
            <a:spAutoFit/>
          </a:bodyPr>
          <a:lstStyle/>
          <a:p>
            <a:pPr algn="ctr"/>
            <a:r>
              <a:rPr lang="ca-ES" sz="1200" dirty="0" smtClean="0"/>
              <a:t>Qualsevol desviació en l’execució del projecte cal notificar-la i explicar-la a l’òrgan gestor</a:t>
            </a:r>
            <a:endParaRPr lang="ca-ES" sz="1200" dirty="0"/>
          </a:p>
        </p:txBody>
      </p:sp>
      <p:sp>
        <p:nvSpPr>
          <p:cNvPr id="13" name="Title 1"/>
          <p:cNvSpPr txBox="1">
            <a:spLocks/>
          </p:cNvSpPr>
          <p:nvPr/>
        </p:nvSpPr>
        <p:spPr bwMode="auto">
          <a:xfrm>
            <a:off x="107504" y="755412"/>
            <a:ext cx="8077200" cy="6573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pt-BR" sz="1800" b="1" dirty="0" smtClean="0">
                <a:solidFill>
                  <a:schemeClr val="accent3">
                    <a:lumMod val="50000"/>
                  </a:schemeClr>
                </a:solidFill>
                <a:latin typeface="Arial" pitchFamily="34" charset="0"/>
                <a:cs typeface="Arial" pitchFamily="34" charset="0"/>
              </a:rPr>
              <a:t>Quina </a:t>
            </a:r>
            <a:r>
              <a:rPr lang="pt-BR" sz="1800" b="1" dirty="0" err="1" smtClean="0">
                <a:solidFill>
                  <a:schemeClr val="accent3">
                    <a:lumMod val="50000"/>
                  </a:schemeClr>
                </a:solidFill>
                <a:latin typeface="Arial" pitchFamily="34" charset="0"/>
                <a:cs typeface="Arial" pitchFamily="34" charset="0"/>
              </a:rPr>
              <a:t>documentació</a:t>
            </a:r>
            <a:r>
              <a:rPr lang="pt-BR" sz="1800" b="1" dirty="0" smtClean="0">
                <a:solidFill>
                  <a:schemeClr val="accent3">
                    <a:lumMod val="50000"/>
                  </a:schemeClr>
                </a:solidFill>
                <a:latin typeface="Arial" pitchFamily="34" charset="0"/>
                <a:cs typeface="Arial" pitchFamily="34" charset="0"/>
              </a:rPr>
              <a:t> em </a:t>
            </a:r>
            <a:r>
              <a:rPr lang="pt-BR" sz="1800" b="1" dirty="0" err="1" smtClean="0">
                <a:solidFill>
                  <a:schemeClr val="accent3">
                    <a:lumMod val="50000"/>
                  </a:schemeClr>
                </a:solidFill>
                <a:latin typeface="Arial" pitchFamily="34" charset="0"/>
                <a:cs typeface="Arial" pitchFamily="34" charset="0"/>
              </a:rPr>
              <a:t>poden</a:t>
            </a:r>
            <a:r>
              <a:rPr lang="pt-BR" sz="1800" b="1" dirty="0" smtClean="0">
                <a:solidFill>
                  <a:schemeClr val="accent3">
                    <a:lumMod val="50000"/>
                  </a:schemeClr>
                </a:solidFill>
                <a:latin typeface="Arial" pitchFamily="34" charset="0"/>
                <a:cs typeface="Arial" pitchFamily="34" charset="0"/>
              </a:rPr>
              <a:t> </a:t>
            </a:r>
            <a:r>
              <a:rPr lang="pt-BR" sz="1800" b="1" dirty="0" err="1" smtClean="0">
                <a:solidFill>
                  <a:schemeClr val="accent3">
                    <a:lumMod val="50000"/>
                  </a:schemeClr>
                </a:solidFill>
                <a:latin typeface="Arial" pitchFamily="34" charset="0"/>
                <a:cs typeface="Arial" pitchFamily="34" charset="0"/>
              </a:rPr>
              <a:t>demanar</a:t>
            </a:r>
            <a:r>
              <a:rPr lang="pt-BR" sz="1800" b="1" dirty="0" smtClean="0">
                <a:solidFill>
                  <a:schemeClr val="accent3">
                    <a:lumMod val="50000"/>
                  </a:schemeClr>
                </a:solidFill>
                <a:latin typeface="Arial" pitchFamily="34" charset="0"/>
                <a:cs typeface="Arial" pitchFamily="34" charset="0"/>
              </a:rPr>
              <a:t>, i </a:t>
            </a:r>
            <a:r>
              <a:rPr lang="pt-BR" sz="1800" b="1" dirty="0" err="1" smtClean="0">
                <a:solidFill>
                  <a:schemeClr val="accent3">
                    <a:lumMod val="50000"/>
                  </a:schemeClr>
                </a:solidFill>
                <a:latin typeface="Arial" pitchFamily="34" charset="0"/>
                <a:cs typeface="Arial" pitchFamily="34" charset="0"/>
              </a:rPr>
              <a:t>quan</a:t>
            </a:r>
            <a:r>
              <a:rPr lang="pt-BR" sz="1800" b="1" dirty="0" smtClean="0">
                <a:solidFill>
                  <a:schemeClr val="accent3">
                    <a:lumMod val="50000"/>
                  </a:schemeClr>
                </a:solidFill>
                <a:latin typeface="Arial" pitchFamily="34" charset="0"/>
                <a:cs typeface="Arial" pitchFamily="34" charset="0"/>
              </a:rPr>
              <a:t>? </a:t>
            </a:r>
            <a:endParaRPr lang="ca-ES" sz="1800" i="1" dirty="0">
              <a:solidFill>
                <a:schemeClr val="accent3">
                  <a:lumMod val="50000"/>
                </a:schemeClr>
              </a:solidFill>
              <a:latin typeface="Arial" pitchFamily="34" charset="0"/>
              <a:cs typeface="Arial" pitchFamily="34" charset="0"/>
            </a:endParaRPr>
          </a:p>
        </p:txBody>
      </p:sp>
      <p:sp>
        <p:nvSpPr>
          <p:cNvPr id="15" name="Rectangle 14"/>
          <p:cNvSpPr/>
          <p:nvPr/>
        </p:nvSpPr>
        <p:spPr>
          <a:xfrm>
            <a:off x="179512" y="1412776"/>
            <a:ext cx="8560256" cy="288032"/>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b="1" dirty="0" smtClean="0">
                <a:latin typeface="Arial" pitchFamily="34" charset="0"/>
                <a:cs typeface="Arial" pitchFamily="34" charset="0"/>
              </a:rPr>
              <a:t>DOCUMENTACIÓ DE JUSTIFICACIONS ANTERIORS</a:t>
            </a:r>
            <a:endParaRPr lang="ca-ES" b="1" dirty="0">
              <a:latin typeface="Arial" pitchFamily="34" charset="0"/>
              <a:cs typeface="Arial" pitchFamily="34" charset="0"/>
            </a:endParaRPr>
          </a:p>
        </p:txBody>
      </p:sp>
      <p:pic>
        <p:nvPicPr>
          <p:cNvPr id="17" name="Imatge 1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79512" y="260648"/>
            <a:ext cx="2079680" cy="539987"/>
          </a:xfrm>
          <a:prstGeom prst="rect">
            <a:avLst/>
          </a:prstGeom>
        </p:spPr>
      </p:pic>
      <p:sp>
        <p:nvSpPr>
          <p:cNvPr id="18" name="QuadreDeText 17"/>
          <p:cNvSpPr txBox="1"/>
          <p:nvPr/>
        </p:nvSpPr>
        <p:spPr>
          <a:xfrm>
            <a:off x="6084168" y="361364"/>
            <a:ext cx="2808312" cy="338554"/>
          </a:xfrm>
          <a:prstGeom prst="rect">
            <a:avLst/>
          </a:prstGeom>
          <a:noFill/>
        </p:spPr>
        <p:txBody>
          <a:bodyPr wrap="square" rtlCol="0">
            <a:spAutoFit/>
          </a:bodyPr>
          <a:lstStyle/>
          <a:p>
            <a:pPr algn="r"/>
            <a:r>
              <a:rPr lang="es-ES_tradnl" sz="800" b="1" dirty="0" err="1" smtClean="0"/>
              <a:t>Convocatòria</a:t>
            </a:r>
            <a:r>
              <a:rPr lang="es-ES_tradnl" sz="800" b="1" dirty="0" smtClean="0"/>
              <a:t> general de </a:t>
            </a:r>
            <a:r>
              <a:rPr lang="es-ES_tradnl" sz="800" b="1" dirty="0" err="1" smtClean="0"/>
              <a:t>subvencions</a:t>
            </a:r>
            <a:r>
              <a:rPr lang="es-ES_tradnl" sz="800" b="1" dirty="0" smtClean="0"/>
              <a:t> 2017</a:t>
            </a:r>
          </a:p>
          <a:p>
            <a:pPr algn="r"/>
            <a:r>
              <a:rPr lang="es-ES_tradnl" sz="800" i="1" dirty="0" err="1" smtClean="0"/>
              <a:t>Informació</a:t>
            </a:r>
            <a:r>
              <a:rPr lang="es-ES_tradnl" sz="800" i="1" dirty="0" smtClean="0"/>
              <a:t> </a:t>
            </a:r>
            <a:r>
              <a:rPr lang="es-ES_tradnl" sz="800" i="1" dirty="0" err="1" smtClean="0"/>
              <a:t>als</a:t>
            </a:r>
            <a:r>
              <a:rPr lang="es-ES_tradnl" sz="800" i="1" dirty="0" smtClean="0"/>
              <a:t> </a:t>
            </a:r>
            <a:r>
              <a:rPr lang="es-ES_tradnl" sz="800" i="1" dirty="0" err="1" smtClean="0"/>
              <a:t>sol·licitants</a:t>
            </a:r>
            <a:endParaRPr lang="ca-ES" sz="800" i="1" dirty="0"/>
          </a:p>
        </p:txBody>
      </p:sp>
      <p:sp>
        <p:nvSpPr>
          <p:cNvPr id="20" name="Contenidor de número de diapositiva 2"/>
          <p:cNvSpPr txBox="1">
            <a:spLocks/>
          </p:cNvSpPr>
          <p:nvPr/>
        </p:nvSpPr>
        <p:spPr>
          <a:xfrm>
            <a:off x="6758880" y="6453336"/>
            <a:ext cx="2133600" cy="365125"/>
          </a:xfrm>
          <a:prstGeom prst="rect">
            <a:avLst/>
          </a:prstGeom>
        </p:spPr>
        <p:txBody>
          <a:bodyPr vert="horz" lIns="91440" tIns="45720" rIns="91440" bIns="45720" rtlCol="0" anchor="ctr"/>
          <a:lstStyle>
            <a:defPPr>
              <a:defRPr lang="ca-ES"/>
            </a:defPPr>
            <a:lvl1pPr algn="r" rtl="0" fontAlgn="base">
              <a:spcBef>
                <a:spcPct val="0"/>
              </a:spcBef>
              <a:spcAft>
                <a:spcPct val="0"/>
              </a:spcAft>
              <a:defRPr sz="1200" kern="1200">
                <a:solidFill>
                  <a:schemeClr val="tx1">
                    <a:tint val="75000"/>
                  </a:schemeClr>
                </a:solidFill>
                <a:latin typeface="Arial" pitchFamily="34" charset="0"/>
                <a:ea typeface="ＭＳ Ｐゴシック" pitchFamily="1"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1"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1"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1"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1" charset="-128"/>
                <a:cs typeface="+mn-cs"/>
              </a:defRPr>
            </a:lvl5pPr>
            <a:lvl6pPr marL="2286000" algn="l" defTabSz="914400" rtl="0" eaLnBrk="1" latinLnBrk="0" hangingPunct="1">
              <a:defRPr kern="1200">
                <a:solidFill>
                  <a:schemeClr val="tx1"/>
                </a:solidFill>
                <a:latin typeface="Arial" pitchFamily="34" charset="0"/>
                <a:ea typeface="ＭＳ Ｐゴシック" pitchFamily="1" charset="-128"/>
                <a:cs typeface="+mn-cs"/>
              </a:defRPr>
            </a:lvl6pPr>
            <a:lvl7pPr marL="2743200" algn="l" defTabSz="914400" rtl="0" eaLnBrk="1" latinLnBrk="0" hangingPunct="1">
              <a:defRPr kern="1200">
                <a:solidFill>
                  <a:schemeClr val="tx1"/>
                </a:solidFill>
                <a:latin typeface="Arial" pitchFamily="34" charset="0"/>
                <a:ea typeface="ＭＳ Ｐゴシック" pitchFamily="1" charset="-128"/>
                <a:cs typeface="+mn-cs"/>
              </a:defRPr>
            </a:lvl7pPr>
            <a:lvl8pPr marL="3200400" algn="l" defTabSz="914400" rtl="0" eaLnBrk="1" latinLnBrk="0" hangingPunct="1">
              <a:defRPr kern="1200">
                <a:solidFill>
                  <a:schemeClr val="tx1"/>
                </a:solidFill>
                <a:latin typeface="Arial" pitchFamily="34" charset="0"/>
                <a:ea typeface="ＭＳ Ｐゴシック" pitchFamily="1" charset="-128"/>
                <a:cs typeface="+mn-cs"/>
              </a:defRPr>
            </a:lvl8pPr>
            <a:lvl9pPr marL="3657600" algn="l" defTabSz="914400" rtl="0" eaLnBrk="1" latinLnBrk="0" hangingPunct="1">
              <a:defRPr kern="1200">
                <a:solidFill>
                  <a:schemeClr val="tx1"/>
                </a:solidFill>
                <a:latin typeface="Arial" pitchFamily="34" charset="0"/>
                <a:ea typeface="ＭＳ Ｐゴシック" pitchFamily="1" charset="-128"/>
                <a:cs typeface="+mn-cs"/>
              </a:defRPr>
            </a:lvl9pPr>
          </a:lstStyle>
          <a:p>
            <a:pPr>
              <a:defRPr/>
            </a:pPr>
            <a:fld id="{33EF4D8F-6159-427C-8E27-9F1436355618}" type="slidenum">
              <a:rPr lang="ca-ES" sz="800" smtClean="0">
                <a:solidFill>
                  <a:schemeClr val="tx1"/>
                </a:solidFill>
                <a:cs typeface="Arial" pitchFamily="34" charset="0"/>
              </a:rPr>
              <a:pPr>
                <a:defRPr/>
              </a:pPr>
              <a:t>25</a:t>
            </a:fld>
            <a:endParaRPr lang="ca-ES" sz="800" dirty="0">
              <a:solidFill>
                <a:schemeClr val="tx1"/>
              </a:solidFill>
              <a:cs typeface="Arial" pitchFamily="34" charset="0"/>
            </a:endParaRPr>
          </a:p>
        </p:txBody>
      </p:sp>
      <p:sp>
        <p:nvSpPr>
          <p:cNvPr id="21" name="QuadreDeText 20"/>
          <p:cNvSpPr txBox="1"/>
          <p:nvPr/>
        </p:nvSpPr>
        <p:spPr>
          <a:xfrm>
            <a:off x="107504" y="6528176"/>
            <a:ext cx="1404156" cy="215444"/>
          </a:xfrm>
          <a:prstGeom prst="rect">
            <a:avLst/>
          </a:prstGeom>
          <a:noFill/>
        </p:spPr>
        <p:txBody>
          <a:bodyPr wrap="square" rtlCol="0">
            <a:spAutoFit/>
          </a:bodyPr>
          <a:lstStyle/>
          <a:p>
            <a:r>
              <a:rPr lang="es-ES_tradnl" sz="800" i="1" dirty="0" err="1" smtClean="0"/>
              <a:t>Gener</a:t>
            </a:r>
            <a:r>
              <a:rPr lang="es-ES_tradnl" sz="800" i="1" dirty="0" smtClean="0"/>
              <a:t> ‘17</a:t>
            </a:r>
            <a:endParaRPr lang="ca-ES" sz="800" i="1" dirty="0"/>
          </a:p>
        </p:txBody>
      </p:sp>
    </p:spTree>
    <p:extLst>
      <p:ext uri="{BB962C8B-B14F-4D97-AF65-F5344CB8AC3E}">
        <p14:creationId xmlns:p14="http://schemas.microsoft.com/office/powerpoint/2010/main" val="27864224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988840"/>
            <a:ext cx="8486904" cy="3970318"/>
          </a:xfrm>
          <a:prstGeom prst="rect">
            <a:avLst/>
          </a:prstGeom>
        </p:spPr>
        <p:txBody>
          <a:bodyPr wrap="square">
            <a:spAutoFit/>
          </a:bodyPr>
          <a:lstStyle/>
          <a:p>
            <a:pPr marL="355600" indent="-355600" algn="just">
              <a:buClr>
                <a:schemeClr val="accent1">
                  <a:lumMod val="50000"/>
                </a:schemeClr>
              </a:buClr>
              <a:buAutoNum type="arabicPeriod"/>
            </a:pPr>
            <a:r>
              <a:rPr lang="ca-ES" dirty="0" smtClean="0"/>
              <a:t>A la </a:t>
            </a:r>
            <a:r>
              <a:rPr lang="ca-ES" b="1" dirty="0" smtClean="0">
                <a:solidFill>
                  <a:schemeClr val="accent3">
                    <a:lumMod val="50000"/>
                  </a:schemeClr>
                </a:solidFill>
              </a:rPr>
              <a:t>convocatòria</a:t>
            </a:r>
            <a:r>
              <a:rPr lang="ca-ES" dirty="0" smtClean="0">
                <a:solidFill>
                  <a:schemeClr val="accent3">
                    <a:lumMod val="50000"/>
                  </a:schemeClr>
                </a:solidFill>
              </a:rPr>
              <a:t>,</a:t>
            </a:r>
            <a:r>
              <a:rPr lang="ca-ES" dirty="0" smtClean="0"/>
              <a:t> que és el llibret que es lliura amb els documents de sol·licitud, o que es pot descarregar de la web de l’Ajuntament. </a:t>
            </a:r>
          </a:p>
          <a:p>
            <a:pPr marL="355600" indent="-355600" algn="just">
              <a:buClr>
                <a:srgbClr val="7030A0"/>
              </a:buClr>
              <a:buAutoNum type="arabicPeriod"/>
            </a:pPr>
            <a:endParaRPr lang="ca-ES" dirty="0"/>
          </a:p>
          <a:p>
            <a:pPr marL="355600" indent="-355600" algn="just">
              <a:buClr>
                <a:srgbClr val="7030A0"/>
              </a:buClr>
              <a:buAutoNum type="arabicPeriod"/>
            </a:pPr>
            <a:endParaRPr lang="ca-ES" dirty="0" smtClean="0"/>
          </a:p>
          <a:p>
            <a:pPr marL="355600" indent="-355600" algn="just">
              <a:buClr>
                <a:schemeClr val="accent3">
                  <a:lumMod val="50000"/>
                </a:schemeClr>
              </a:buClr>
              <a:buAutoNum type="arabicPeriod"/>
            </a:pPr>
            <a:r>
              <a:rPr lang="ca-ES" dirty="0" smtClean="0"/>
              <a:t>A Torre Jussana, al telèfon 93  256 41 18 o a l'adreça de correu electrònic </a:t>
            </a:r>
            <a:r>
              <a:rPr lang="ca-ES" b="1" dirty="0" smtClean="0">
                <a:solidFill>
                  <a:schemeClr val="accent3">
                    <a:lumMod val="50000"/>
                  </a:schemeClr>
                </a:solidFill>
              </a:rPr>
              <a:t>tjussana@bcn.cat</a:t>
            </a:r>
            <a:r>
              <a:rPr lang="ca-ES" dirty="0" smtClean="0">
                <a:solidFill>
                  <a:schemeClr val="accent3">
                    <a:lumMod val="50000"/>
                  </a:schemeClr>
                </a:solidFill>
              </a:rPr>
              <a:t>. </a:t>
            </a:r>
          </a:p>
          <a:p>
            <a:pPr marL="355600" indent="-355600" algn="just">
              <a:buClr>
                <a:srgbClr val="7030A0"/>
              </a:buClr>
              <a:buAutoNum type="arabicPeriod"/>
            </a:pPr>
            <a:endParaRPr lang="es-ES_tradnl" dirty="0">
              <a:solidFill>
                <a:srgbClr val="7030A0"/>
              </a:solidFill>
            </a:endParaRPr>
          </a:p>
          <a:p>
            <a:pPr marL="355600" indent="-355600" algn="just">
              <a:buClr>
                <a:srgbClr val="7030A0"/>
              </a:buClr>
              <a:buAutoNum type="arabicPeriod"/>
            </a:pPr>
            <a:endParaRPr lang="ca-ES" dirty="0" smtClean="0">
              <a:solidFill>
                <a:srgbClr val="7030A0"/>
              </a:solidFill>
            </a:endParaRPr>
          </a:p>
          <a:p>
            <a:pPr marL="355600" indent="-355600">
              <a:buClr>
                <a:schemeClr val="accent3">
                  <a:lumMod val="50000"/>
                </a:schemeClr>
              </a:buClr>
              <a:buFontTx/>
              <a:buAutoNum type="arabicPeriod"/>
            </a:pPr>
            <a:r>
              <a:rPr lang="ca-ES" b="1" dirty="0" smtClean="0">
                <a:solidFill>
                  <a:schemeClr val="accent3">
                    <a:lumMod val="50000"/>
                  </a:schemeClr>
                </a:solidFill>
              </a:rPr>
              <a:t>L’Institut Barcelona Esports </a:t>
            </a:r>
            <a:r>
              <a:rPr lang="ca-ES" dirty="0" smtClean="0"/>
              <a:t>mitjançant l’Oficina d’Atenció als Clubs, gestionada per la Unió de Federacions Esportives de Catalunya, ofereix assessorament a clubs i entitats esportives en diferents àmbits, també per a la tramitació i justificació de subvencions.</a:t>
            </a:r>
          </a:p>
          <a:p>
            <a:pPr>
              <a:buClr>
                <a:schemeClr val="bg2">
                  <a:lumMod val="25000"/>
                </a:schemeClr>
              </a:buClr>
              <a:tabLst>
                <a:tab pos="361950" algn="l"/>
              </a:tabLst>
            </a:pPr>
            <a:r>
              <a:rPr lang="ca-ES" b="1" dirty="0" smtClean="0">
                <a:solidFill>
                  <a:srgbClr val="7030A0"/>
                </a:solidFill>
              </a:rPr>
              <a:t>	</a:t>
            </a:r>
            <a:r>
              <a:rPr lang="ca-ES" b="1" dirty="0" smtClean="0">
                <a:solidFill>
                  <a:schemeClr val="accent3">
                    <a:lumMod val="50000"/>
                  </a:schemeClr>
                </a:solidFill>
              </a:rPr>
              <a:t>www.oficinadeclubsbarcelona.cat</a:t>
            </a:r>
          </a:p>
          <a:p>
            <a:endParaRPr lang="es-ES_tradnl" b="1" dirty="0" smtClean="0">
              <a:solidFill>
                <a:srgbClr val="7030A0"/>
              </a:solidFill>
            </a:endParaRPr>
          </a:p>
        </p:txBody>
      </p:sp>
      <p:sp>
        <p:nvSpPr>
          <p:cNvPr id="7" name="Title 1"/>
          <p:cNvSpPr txBox="1">
            <a:spLocks/>
          </p:cNvSpPr>
          <p:nvPr/>
        </p:nvSpPr>
        <p:spPr bwMode="auto">
          <a:xfrm>
            <a:off x="107504" y="755412"/>
            <a:ext cx="8077200" cy="6573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pt-BR" sz="1800" b="1" dirty="0" err="1" smtClean="0">
                <a:solidFill>
                  <a:schemeClr val="accent3">
                    <a:lumMod val="50000"/>
                  </a:schemeClr>
                </a:solidFill>
                <a:latin typeface="Arial" pitchFamily="34" charset="0"/>
                <a:cs typeface="Arial" pitchFamily="34" charset="0"/>
              </a:rPr>
              <a:t>On</a:t>
            </a:r>
            <a:r>
              <a:rPr lang="pt-BR" sz="1800" b="1" dirty="0" smtClean="0">
                <a:solidFill>
                  <a:schemeClr val="accent3">
                    <a:lumMod val="50000"/>
                  </a:schemeClr>
                </a:solidFill>
                <a:latin typeface="Arial" pitchFamily="34" charset="0"/>
                <a:cs typeface="Arial" pitchFamily="34" charset="0"/>
              </a:rPr>
              <a:t> </a:t>
            </a:r>
            <a:r>
              <a:rPr lang="pt-BR" sz="1800" b="1" dirty="0" err="1" smtClean="0">
                <a:solidFill>
                  <a:schemeClr val="accent3">
                    <a:lumMod val="50000"/>
                  </a:schemeClr>
                </a:solidFill>
                <a:latin typeface="Arial" pitchFamily="34" charset="0"/>
                <a:cs typeface="Arial" pitchFamily="34" charset="0"/>
              </a:rPr>
              <a:t>puc</a:t>
            </a:r>
            <a:r>
              <a:rPr lang="pt-BR" sz="1800" b="1" dirty="0" smtClean="0">
                <a:solidFill>
                  <a:schemeClr val="accent3">
                    <a:lumMod val="50000"/>
                  </a:schemeClr>
                </a:solidFill>
                <a:latin typeface="Arial" pitchFamily="34" charset="0"/>
                <a:cs typeface="Arial" pitchFamily="34" charset="0"/>
              </a:rPr>
              <a:t> ampliar </a:t>
            </a:r>
            <a:r>
              <a:rPr lang="pt-BR" sz="1800" b="1" dirty="0" err="1" smtClean="0">
                <a:solidFill>
                  <a:schemeClr val="accent3">
                    <a:lumMod val="50000"/>
                  </a:schemeClr>
                </a:solidFill>
                <a:latin typeface="Arial" pitchFamily="34" charset="0"/>
                <a:cs typeface="Arial" pitchFamily="34" charset="0"/>
              </a:rPr>
              <a:t>tota</a:t>
            </a:r>
            <a:r>
              <a:rPr lang="pt-BR" sz="1800" b="1" dirty="0" smtClean="0">
                <a:solidFill>
                  <a:schemeClr val="accent3">
                    <a:lumMod val="50000"/>
                  </a:schemeClr>
                </a:solidFill>
                <a:latin typeface="Arial" pitchFamily="34" charset="0"/>
                <a:cs typeface="Arial" pitchFamily="34" charset="0"/>
              </a:rPr>
              <a:t> aquesta </a:t>
            </a:r>
            <a:r>
              <a:rPr lang="pt-BR" sz="1800" b="1" dirty="0" err="1" smtClean="0">
                <a:solidFill>
                  <a:schemeClr val="accent3">
                    <a:lumMod val="50000"/>
                  </a:schemeClr>
                </a:solidFill>
                <a:latin typeface="Arial" pitchFamily="34" charset="0"/>
                <a:cs typeface="Arial" pitchFamily="34" charset="0"/>
              </a:rPr>
              <a:t>informació</a:t>
            </a:r>
            <a:r>
              <a:rPr lang="pt-BR" sz="1800" b="1" dirty="0" smtClean="0">
                <a:solidFill>
                  <a:schemeClr val="accent3">
                    <a:lumMod val="50000"/>
                  </a:schemeClr>
                </a:solidFill>
                <a:latin typeface="Arial" pitchFamily="34" charset="0"/>
                <a:cs typeface="Arial" pitchFamily="34" charset="0"/>
              </a:rPr>
              <a:t>? </a:t>
            </a:r>
            <a:endParaRPr lang="ca-ES" sz="1800" i="1" dirty="0">
              <a:solidFill>
                <a:schemeClr val="accent3">
                  <a:lumMod val="50000"/>
                </a:schemeClr>
              </a:solidFill>
              <a:latin typeface="Arial" pitchFamily="34" charset="0"/>
              <a:cs typeface="Arial" pitchFamily="34" charset="0"/>
            </a:endParaRPr>
          </a:p>
        </p:txBody>
      </p:sp>
      <p:pic>
        <p:nvPicPr>
          <p:cNvPr id="9" name="Imatge 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79512" y="260648"/>
            <a:ext cx="2079680" cy="539987"/>
          </a:xfrm>
          <a:prstGeom prst="rect">
            <a:avLst/>
          </a:prstGeom>
        </p:spPr>
      </p:pic>
      <p:sp>
        <p:nvSpPr>
          <p:cNvPr id="10" name="QuadreDeText 9"/>
          <p:cNvSpPr txBox="1"/>
          <p:nvPr/>
        </p:nvSpPr>
        <p:spPr>
          <a:xfrm>
            <a:off x="6084168" y="361364"/>
            <a:ext cx="2808312" cy="338554"/>
          </a:xfrm>
          <a:prstGeom prst="rect">
            <a:avLst/>
          </a:prstGeom>
          <a:noFill/>
        </p:spPr>
        <p:txBody>
          <a:bodyPr wrap="square" rtlCol="0">
            <a:spAutoFit/>
          </a:bodyPr>
          <a:lstStyle/>
          <a:p>
            <a:pPr algn="r"/>
            <a:r>
              <a:rPr lang="es-ES_tradnl" sz="800" b="1" dirty="0" err="1" smtClean="0"/>
              <a:t>Convocatòria</a:t>
            </a:r>
            <a:r>
              <a:rPr lang="es-ES_tradnl" sz="800" b="1" dirty="0" smtClean="0"/>
              <a:t> general de </a:t>
            </a:r>
            <a:r>
              <a:rPr lang="es-ES_tradnl" sz="800" b="1" dirty="0" err="1" smtClean="0"/>
              <a:t>subvencions</a:t>
            </a:r>
            <a:r>
              <a:rPr lang="es-ES_tradnl" sz="800" b="1" dirty="0" smtClean="0"/>
              <a:t> 2017</a:t>
            </a:r>
          </a:p>
          <a:p>
            <a:pPr algn="r"/>
            <a:r>
              <a:rPr lang="es-ES_tradnl" sz="800" i="1" dirty="0" err="1" smtClean="0"/>
              <a:t>Informació</a:t>
            </a:r>
            <a:r>
              <a:rPr lang="es-ES_tradnl" sz="800" i="1" dirty="0" smtClean="0"/>
              <a:t> </a:t>
            </a:r>
            <a:r>
              <a:rPr lang="es-ES_tradnl" sz="800" i="1" dirty="0" err="1" smtClean="0"/>
              <a:t>als</a:t>
            </a:r>
            <a:r>
              <a:rPr lang="es-ES_tradnl" sz="800" i="1" dirty="0" smtClean="0"/>
              <a:t> </a:t>
            </a:r>
            <a:r>
              <a:rPr lang="es-ES_tradnl" sz="800" i="1" dirty="0" err="1" smtClean="0"/>
              <a:t>sol·licitants</a:t>
            </a:r>
            <a:endParaRPr lang="ca-ES" sz="800" i="1" dirty="0"/>
          </a:p>
        </p:txBody>
      </p:sp>
      <p:sp>
        <p:nvSpPr>
          <p:cNvPr id="13" name="Contenidor de número de diapositiva 2"/>
          <p:cNvSpPr>
            <a:spLocks noGrp="1"/>
          </p:cNvSpPr>
          <p:nvPr>
            <p:ph type="sldNum" sz="quarter" idx="12"/>
          </p:nvPr>
        </p:nvSpPr>
        <p:spPr>
          <a:xfrm>
            <a:off x="6758880" y="6453336"/>
            <a:ext cx="2133600" cy="365125"/>
          </a:xfrm>
        </p:spPr>
        <p:txBody>
          <a:bodyPr/>
          <a:lstStyle/>
          <a:p>
            <a:pPr>
              <a:defRPr/>
            </a:pPr>
            <a:fld id="{33EF4D8F-6159-427C-8E27-9F1436355618}" type="slidenum">
              <a:rPr lang="ca-ES" sz="800" smtClean="0">
                <a:solidFill>
                  <a:schemeClr val="tx1"/>
                </a:solidFill>
                <a:cs typeface="Arial" pitchFamily="34" charset="0"/>
              </a:rPr>
              <a:pPr>
                <a:defRPr/>
              </a:pPr>
              <a:t>26</a:t>
            </a:fld>
            <a:endParaRPr lang="ca-ES" sz="800" dirty="0">
              <a:solidFill>
                <a:schemeClr val="tx1"/>
              </a:solidFill>
              <a:cs typeface="Arial" pitchFamily="34" charset="0"/>
            </a:endParaRPr>
          </a:p>
        </p:txBody>
      </p:sp>
      <p:sp>
        <p:nvSpPr>
          <p:cNvPr id="15" name="QuadreDeText 14"/>
          <p:cNvSpPr txBox="1"/>
          <p:nvPr/>
        </p:nvSpPr>
        <p:spPr>
          <a:xfrm>
            <a:off x="107504" y="6528176"/>
            <a:ext cx="1404156" cy="215444"/>
          </a:xfrm>
          <a:prstGeom prst="rect">
            <a:avLst/>
          </a:prstGeom>
          <a:noFill/>
        </p:spPr>
        <p:txBody>
          <a:bodyPr wrap="square" rtlCol="0">
            <a:spAutoFit/>
          </a:bodyPr>
          <a:lstStyle/>
          <a:p>
            <a:r>
              <a:rPr lang="es-ES_tradnl" sz="800" i="1" dirty="0" err="1" smtClean="0"/>
              <a:t>Gener</a:t>
            </a:r>
            <a:r>
              <a:rPr lang="es-ES_tradnl" sz="800" i="1" dirty="0" smtClean="0"/>
              <a:t> ‘17</a:t>
            </a:r>
            <a:endParaRPr lang="ca-ES" sz="800" i="1" dirty="0"/>
          </a:p>
        </p:txBody>
      </p:sp>
    </p:spTree>
    <p:extLst>
      <p:ext uri="{BB962C8B-B14F-4D97-AF65-F5344CB8AC3E}">
        <p14:creationId xmlns:p14="http://schemas.microsoft.com/office/powerpoint/2010/main" val="24618030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20" y="2276872"/>
            <a:ext cx="1621984" cy="457448"/>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7" name="Rectangle 6"/>
          <p:cNvSpPr/>
          <p:nvPr/>
        </p:nvSpPr>
        <p:spPr>
          <a:xfrm>
            <a:off x="2060104" y="2276872"/>
            <a:ext cx="2007840" cy="457448"/>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8" name="Rectangle 7"/>
          <p:cNvSpPr/>
          <p:nvPr/>
        </p:nvSpPr>
        <p:spPr>
          <a:xfrm>
            <a:off x="4211960" y="2276872"/>
            <a:ext cx="1728192" cy="457448"/>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2" name="Rectangle 1"/>
          <p:cNvSpPr/>
          <p:nvPr/>
        </p:nvSpPr>
        <p:spPr>
          <a:xfrm>
            <a:off x="251520" y="1340769"/>
            <a:ext cx="7236804" cy="4555093"/>
          </a:xfrm>
          <a:prstGeom prst="rect">
            <a:avLst/>
          </a:prstGeom>
        </p:spPr>
        <p:txBody>
          <a:bodyPr wrap="square">
            <a:spAutoFit/>
          </a:bodyPr>
          <a:lstStyle/>
          <a:p>
            <a:r>
              <a:rPr lang="ca-ES" b="1" dirty="0" smtClean="0"/>
              <a:t>Quins documents trobaré a la web?</a:t>
            </a:r>
          </a:p>
          <a:p>
            <a:r>
              <a:rPr lang="ca-ES" dirty="0" smtClean="0">
                <a:solidFill>
                  <a:schemeClr val="accent3">
                    <a:lumMod val="50000"/>
                  </a:schemeClr>
                </a:solidFill>
              </a:rPr>
              <a:t>www.barcelona.cat   </a:t>
            </a:r>
            <a:r>
              <a:rPr lang="ca-ES" dirty="0" smtClean="0">
                <a:solidFill>
                  <a:srgbClr val="7030A0"/>
                </a:solidFill>
              </a:rPr>
              <a:t> </a:t>
            </a:r>
          </a:p>
          <a:p>
            <a:endParaRPr lang="ca-ES" dirty="0" smtClean="0">
              <a:solidFill>
                <a:srgbClr val="7030A0"/>
              </a:solidFill>
            </a:endParaRPr>
          </a:p>
          <a:p>
            <a:r>
              <a:rPr lang="ca-ES" b="1" dirty="0" smtClean="0">
                <a:solidFill>
                  <a:schemeClr val="bg1"/>
                </a:solidFill>
              </a:rPr>
              <a:t>Govern Obert    </a:t>
            </a:r>
            <a:r>
              <a:rPr lang="ca-ES" b="1" dirty="0" err="1">
                <a:solidFill>
                  <a:schemeClr val="bg1"/>
                </a:solidFill>
              </a:rPr>
              <a:t>Go</a:t>
            </a:r>
            <a:r>
              <a:rPr lang="ca-ES" b="1" dirty="0">
                <a:solidFill>
                  <a:schemeClr val="bg1"/>
                </a:solidFill>
              </a:rPr>
              <a:t>&gt;transparència    Subvencions</a:t>
            </a:r>
          </a:p>
          <a:p>
            <a:endParaRPr lang="ca-ES" b="1" dirty="0" smtClean="0">
              <a:solidFill>
                <a:srgbClr val="7030A0"/>
              </a:solidFill>
            </a:endParaRPr>
          </a:p>
          <a:p>
            <a:pPr marL="285750" indent="-285750">
              <a:buFont typeface="Arial" pitchFamily="34" charset="0"/>
              <a:buChar char="•"/>
            </a:pPr>
            <a:r>
              <a:rPr lang="es-ES_tradnl" dirty="0" smtClean="0"/>
              <a:t>Bases 2017</a:t>
            </a:r>
            <a:endParaRPr lang="ca-ES" dirty="0" smtClean="0"/>
          </a:p>
          <a:p>
            <a:pPr marL="285750" indent="-285750">
              <a:buFont typeface="Arial" pitchFamily="34" charset="0"/>
              <a:buChar char="•"/>
            </a:pPr>
            <a:r>
              <a:rPr lang="ca-ES" dirty="0" smtClean="0"/>
              <a:t>Llibret Convocatòria 2017</a:t>
            </a:r>
          </a:p>
          <a:p>
            <a:pPr marL="285750" indent="-285750">
              <a:buFont typeface="Arial" pitchFamily="34" charset="0"/>
              <a:buChar char="•"/>
            </a:pPr>
            <a:r>
              <a:rPr lang="ca-ES" dirty="0"/>
              <a:t>Apèndix 1. Codis d’àmbit temàtic, programa i àmbit territorial</a:t>
            </a:r>
          </a:p>
          <a:p>
            <a:pPr marL="285750" indent="-285750">
              <a:buFont typeface="Arial" pitchFamily="34" charset="0"/>
              <a:buChar char="•"/>
            </a:pPr>
            <a:r>
              <a:rPr lang="ca-ES" dirty="0"/>
              <a:t>Nota informativa</a:t>
            </a:r>
          </a:p>
          <a:p>
            <a:pPr marL="285750" indent="-285750">
              <a:buFont typeface="Arial" pitchFamily="34" charset="0"/>
              <a:buChar char="•"/>
            </a:pPr>
            <a:r>
              <a:rPr lang="ca-ES" dirty="0" smtClean="0"/>
              <a:t>Document bàsic 1 </a:t>
            </a:r>
            <a:r>
              <a:rPr lang="ca-ES" dirty="0" smtClean="0">
                <a:solidFill>
                  <a:schemeClr val="accent3">
                    <a:lumMod val="50000"/>
                  </a:schemeClr>
                </a:solidFill>
              </a:rPr>
              <a:t>(a partir del 5 de gener)</a:t>
            </a:r>
          </a:p>
          <a:p>
            <a:pPr marL="285750" indent="-285750">
              <a:buFont typeface="Arial" pitchFamily="34" charset="0"/>
              <a:buChar char="•"/>
            </a:pPr>
            <a:r>
              <a:rPr lang="ca-ES" dirty="0" smtClean="0"/>
              <a:t>Document bàsic 2 </a:t>
            </a:r>
            <a:r>
              <a:rPr lang="ca-ES" dirty="0">
                <a:solidFill>
                  <a:schemeClr val="accent3">
                    <a:lumMod val="50000"/>
                  </a:schemeClr>
                </a:solidFill>
              </a:rPr>
              <a:t>(a partir del 5 de gener)</a:t>
            </a:r>
            <a:endParaRPr lang="ca-ES" dirty="0" smtClean="0">
              <a:solidFill>
                <a:schemeClr val="accent3">
                  <a:lumMod val="50000"/>
                </a:schemeClr>
              </a:solidFill>
            </a:endParaRPr>
          </a:p>
          <a:p>
            <a:pPr marL="285750" indent="-285750">
              <a:buFont typeface="Arial" pitchFamily="34" charset="0"/>
              <a:buChar char="•"/>
            </a:pPr>
            <a:r>
              <a:rPr lang="ca-ES" dirty="0" smtClean="0"/>
              <a:t>Guió descripció bàsica del projecte </a:t>
            </a:r>
            <a:r>
              <a:rPr lang="ca-ES" dirty="0" smtClean="0">
                <a:solidFill>
                  <a:schemeClr val="accent3">
                    <a:lumMod val="50000"/>
                  </a:schemeClr>
                </a:solidFill>
              </a:rPr>
              <a:t>(</a:t>
            </a:r>
            <a:r>
              <a:rPr lang="ca-ES" dirty="0">
                <a:solidFill>
                  <a:schemeClr val="accent3">
                    <a:lumMod val="50000"/>
                  </a:schemeClr>
                </a:solidFill>
              </a:rPr>
              <a:t>a partir del 5 de gener</a:t>
            </a:r>
            <a:r>
              <a:rPr lang="ca-ES" dirty="0" smtClean="0">
                <a:solidFill>
                  <a:schemeClr val="accent3">
                    <a:lumMod val="50000"/>
                  </a:schemeClr>
                </a:solidFill>
              </a:rPr>
              <a:t>)</a:t>
            </a:r>
          </a:p>
          <a:p>
            <a:pPr marL="285750" indent="-285750">
              <a:buFont typeface="Arial" pitchFamily="34" charset="0"/>
              <a:buChar char="•"/>
            </a:pPr>
            <a:r>
              <a:rPr lang="ca-ES" dirty="0" smtClean="0"/>
              <a:t>Model dades bancàries </a:t>
            </a:r>
            <a:r>
              <a:rPr lang="ca-ES" dirty="0">
                <a:solidFill>
                  <a:schemeClr val="accent3">
                    <a:lumMod val="50000"/>
                  </a:schemeClr>
                </a:solidFill>
              </a:rPr>
              <a:t>(a partir del 5 de gener)</a:t>
            </a:r>
            <a:endParaRPr lang="ca-ES" dirty="0" smtClean="0">
              <a:solidFill>
                <a:schemeClr val="accent3">
                  <a:lumMod val="50000"/>
                </a:schemeClr>
              </a:solidFill>
            </a:endParaRPr>
          </a:p>
          <a:p>
            <a:pPr marL="285750" indent="-285750">
              <a:buFont typeface="Arial" pitchFamily="34" charset="0"/>
              <a:buChar char="•"/>
            </a:pPr>
            <a:r>
              <a:rPr lang="ca-ES" dirty="0" smtClean="0"/>
              <a:t>Declaració jurada retribucions alts càrrecs </a:t>
            </a:r>
            <a:r>
              <a:rPr lang="ca-ES" dirty="0">
                <a:solidFill>
                  <a:schemeClr val="accent3">
                    <a:lumMod val="50000"/>
                  </a:schemeClr>
                </a:solidFill>
              </a:rPr>
              <a:t>(a partir del 5 de gener)</a:t>
            </a:r>
            <a:endParaRPr lang="ca-ES" dirty="0" smtClean="0">
              <a:solidFill>
                <a:schemeClr val="accent3">
                  <a:lumMod val="50000"/>
                </a:schemeClr>
              </a:solidFill>
            </a:endParaRPr>
          </a:p>
          <a:p>
            <a:pPr marL="285750" lvl="0" indent="-285750">
              <a:buFont typeface="Arial" pitchFamily="34" charset="0"/>
              <a:buChar char="•"/>
            </a:pPr>
            <a:r>
              <a:rPr lang="ca-ES" dirty="0"/>
              <a:t>Declaració programa </a:t>
            </a:r>
            <a:r>
              <a:rPr lang="ca-ES" dirty="0" err="1"/>
              <a:t>Od11</a:t>
            </a:r>
            <a:r>
              <a:rPr lang="ca-ES" dirty="0"/>
              <a:t> </a:t>
            </a:r>
            <a:r>
              <a:rPr lang="ca-ES" dirty="0">
                <a:solidFill>
                  <a:schemeClr val="accent3">
                    <a:lumMod val="50000"/>
                  </a:schemeClr>
                </a:solidFill>
              </a:rPr>
              <a:t>(a partir del 5 de gener)</a:t>
            </a:r>
          </a:p>
          <a:p>
            <a:pPr marL="285750" indent="-285750">
              <a:buFont typeface="Arial" pitchFamily="34" charset="0"/>
              <a:buChar char="•"/>
            </a:pPr>
            <a:r>
              <a:rPr lang="ca-ES" dirty="0" smtClean="0"/>
              <a:t>Guia per a la presentació telemàtica </a:t>
            </a:r>
            <a:r>
              <a:rPr lang="ca-ES" dirty="0">
                <a:solidFill>
                  <a:schemeClr val="accent3">
                    <a:lumMod val="50000"/>
                  </a:schemeClr>
                </a:solidFill>
              </a:rPr>
              <a:t>(a partir del 5 de gener</a:t>
            </a:r>
            <a:r>
              <a:rPr lang="ca-ES" dirty="0" smtClean="0">
                <a:solidFill>
                  <a:schemeClr val="accent3">
                    <a:lumMod val="50000"/>
                  </a:schemeClr>
                </a:solidFill>
              </a:rPr>
              <a:t>)</a:t>
            </a:r>
            <a:endParaRPr lang="ca-ES" sz="2000" dirty="0"/>
          </a:p>
        </p:txBody>
      </p:sp>
      <p:sp>
        <p:nvSpPr>
          <p:cNvPr id="10" name="Title 1"/>
          <p:cNvSpPr txBox="1">
            <a:spLocks/>
          </p:cNvSpPr>
          <p:nvPr/>
        </p:nvSpPr>
        <p:spPr bwMode="auto">
          <a:xfrm>
            <a:off x="107504" y="755412"/>
            <a:ext cx="8077200" cy="6573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pt-BR" sz="1800" b="1" dirty="0" err="1" smtClean="0">
                <a:solidFill>
                  <a:schemeClr val="accent3">
                    <a:lumMod val="50000"/>
                  </a:schemeClr>
                </a:solidFill>
                <a:latin typeface="Arial" pitchFamily="34" charset="0"/>
                <a:cs typeface="Arial" pitchFamily="34" charset="0"/>
              </a:rPr>
              <a:t>On</a:t>
            </a:r>
            <a:r>
              <a:rPr lang="pt-BR" sz="1800" b="1" dirty="0" smtClean="0">
                <a:solidFill>
                  <a:schemeClr val="accent3">
                    <a:lumMod val="50000"/>
                  </a:schemeClr>
                </a:solidFill>
                <a:latin typeface="Arial" pitchFamily="34" charset="0"/>
                <a:cs typeface="Arial" pitchFamily="34" charset="0"/>
              </a:rPr>
              <a:t> </a:t>
            </a:r>
            <a:r>
              <a:rPr lang="pt-BR" sz="1800" b="1" dirty="0" err="1" smtClean="0">
                <a:solidFill>
                  <a:schemeClr val="accent3">
                    <a:lumMod val="50000"/>
                  </a:schemeClr>
                </a:solidFill>
                <a:latin typeface="Arial" pitchFamily="34" charset="0"/>
                <a:cs typeface="Arial" pitchFamily="34" charset="0"/>
              </a:rPr>
              <a:t>puc</a:t>
            </a:r>
            <a:r>
              <a:rPr lang="pt-BR" sz="1800" b="1" dirty="0" smtClean="0">
                <a:solidFill>
                  <a:schemeClr val="accent3">
                    <a:lumMod val="50000"/>
                  </a:schemeClr>
                </a:solidFill>
                <a:latin typeface="Arial" pitchFamily="34" charset="0"/>
                <a:cs typeface="Arial" pitchFamily="34" charset="0"/>
              </a:rPr>
              <a:t> ampliar </a:t>
            </a:r>
            <a:r>
              <a:rPr lang="pt-BR" sz="1800" b="1" dirty="0" err="1" smtClean="0">
                <a:solidFill>
                  <a:schemeClr val="accent3">
                    <a:lumMod val="50000"/>
                  </a:schemeClr>
                </a:solidFill>
                <a:latin typeface="Arial" pitchFamily="34" charset="0"/>
                <a:cs typeface="Arial" pitchFamily="34" charset="0"/>
              </a:rPr>
              <a:t>tota</a:t>
            </a:r>
            <a:r>
              <a:rPr lang="pt-BR" sz="1800" b="1" dirty="0" smtClean="0">
                <a:solidFill>
                  <a:schemeClr val="accent3">
                    <a:lumMod val="50000"/>
                  </a:schemeClr>
                </a:solidFill>
                <a:latin typeface="Arial" pitchFamily="34" charset="0"/>
                <a:cs typeface="Arial" pitchFamily="34" charset="0"/>
              </a:rPr>
              <a:t> aquesta </a:t>
            </a:r>
            <a:r>
              <a:rPr lang="pt-BR" sz="1800" b="1" dirty="0" err="1" smtClean="0">
                <a:solidFill>
                  <a:schemeClr val="accent3">
                    <a:lumMod val="50000"/>
                  </a:schemeClr>
                </a:solidFill>
                <a:latin typeface="Arial" pitchFamily="34" charset="0"/>
                <a:cs typeface="Arial" pitchFamily="34" charset="0"/>
              </a:rPr>
              <a:t>informació</a:t>
            </a:r>
            <a:r>
              <a:rPr lang="pt-BR" sz="1800" b="1" dirty="0" smtClean="0">
                <a:solidFill>
                  <a:schemeClr val="accent3">
                    <a:lumMod val="50000"/>
                  </a:schemeClr>
                </a:solidFill>
                <a:latin typeface="Arial" pitchFamily="34" charset="0"/>
                <a:cs typeface="Arial" pitchFamily="34" charset="0"/>
              </a:rPr>
              <a:t>? </a:t>
            </a:r>
            <a:endParaRPr lang="ca-ES" sz="1800" i="1" dirty="0">
              <a:solidFill>
                <a:schemeClr val="accent3">
                  <a:lumMod val="50000"/>
                </a:schemeClr>
              </a:solidFill>
              <a:latin typeface="Arial" pitchFamily="34" charset="0"/>
              <a:cs typeface="Arial" pitchFamily="34" charset="0"/>
            </a:endParaRPr>
          </a:p>
        </p:txBody>
      </p:sp>
      <p:pic>
        <p:nvPicPr>
          <p:cNvPr id="11" name="Imatge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79512" y="260648"/>
            <a:ext cx="2079680" cy="539987"/>
          </a:xfrm>
          <a:prstGeom prst="rect">
            <a:avLst/>
          </a:prstGeom>
        </p:spPr>
      </p:pic>
      <p:sp>
        <p:nvSpPr>
          <p:cNvPr id="13" name="QuadreDeText 12"/>
          <p:cNvSpPr txBox="1"/>
          <p:nvPr/>
        </p:nvSpPr>
        <p:spPr>
          <a:xfrm>
            <a:off x="6084168" y="361364"/>
            <a:ext cx="2808312" cy="338554"/>
          </a:xfrm>
          <a:prstGeom prst="rect">
            <a:avLst/>
          </a:prstGeom>
          <a:noFill/>
        </p:spPr>
        <p:txBody>
          <a:bodyPr wrap="square" rtlCol="0">
            <a:spAutoFit/>
          </a:bodyPr>
          <a:lstStyle/>
          <a:p>
            <a:pPr algn="r"/>
            <a:r>
              <a:rPr lang="es-ES_tradnl" sz="800" b="1" dirty="0" err="1" smtClean="0"/>
              <a:t>Convocatòria</a:t>
            </a:r>
            <a:r>
              <a:rPr lang="es-ES_tradnl" sz="800" b="1" dirty="0" smtClean="0"/>
              <a:t> general de </a:t>
            </a:r>
            <a:r>
              <a:rPr lang="es-ES_tradnl" sz="800" b="1" dirty="0" err="1" smtClean="0"/>
              <a:t>subvencions</a:t>
            </a:r>
            <a:r>
              <a:rPr lang="es-ES_tradnl" sz="800" b="1" dirty="0" smtClean="0"/>
              <a:t> 2017</a:t>
            </a:r>
          </a:p>
          <a:p>
            <a:pPr algn="r"/>
            <a:r>
              <a:rPr lang="es-ES_tradnl" sz="800" i="1" dirty="0" err="1" smtClean="0"/>
              <a:t>Informació</a:t>
            </a:r>
            <a:r>
              <a:rPr lang="es-ES_tradnl" sz="800" i="1" dirty="0" smtClean="0"/>
              <a:t> </a:t>
            </a:r>
            <a:r>
              <a:rPr lang="es-ES_tradnl" sz="800" i="1" dirty="0" err="1" smtClean="0"/>
              <a:t>als</a:t>
            </a:r>
            <a:r>
              <a:rPr lang="es-ES_tradnl" sz="800" i="1" dirty="0" smtClean="0"/>
              <a:t> </a:t>
            </a:r>
            <a:r>
              <a:rPr lang="es-ES_tradnl" sz="800" i="1" dirty="0" err="1" smtClean="0"/>
              <a:t>sol·licitants</a:t>
            </a:r>
            <a:endParaRPr lang="ca-ES" sz="800" i="1" dirty="0"/>
          </a:p>
        </p:txBody>
      </p:sp>
      <p:sp>
        <p:nvSpPr>
          <p:cNvPr id="16" name="Contenidor de número de diapositiva 2"/>
          <p:cNvSpPr>
            <a:spLocks noGrp="1"/>
          </p:cNvSpPr>
          <p:nvPr>
            <p:ph type="sldNum" sz="quarter" idx="12"/>
          </p:nvPr>
        </p:nvSpPr>
        <p:spPr>
          <a:xfrm>
            <a:off x="6758880" y="6453336"/>
            <a:ext cx="2133600" cy="365125"/>
          </a:xfrm>
        </p:spPr>
        <p:txBody>
          <a:bodyPr/>
          <a:lstStyle/>
          <a:p>
            <a:pPr>
              <a:defRPr/>
            </a:pPr>
            <a:fld id="{33EF4D8F-6159-427C-8E27-9F1436355618}" type="slidenum">
              <a:rPr lang="ca-ES" sz="800" smtClean="0">
                <a:solidFill>
                  <a:schemeClr val="tx1"/>
                </a:solidFill>
                <a:cs typeface="Arial" pitchFamily="34" charset="0"/>
              </a:rPr>
              <a:pPr>
                <a:defRPr/>
              </a:pPr>
              <a:t>27</a:t>
            </a:fld>
            <a:endParaRPr lang="ca-ES" sz="800" dirty="0">
              <a:solidFill>
                <a:schemeClr val="tx1"/>
              </a:solidFill>
              <a:cs typeface="Arial" pitchFamily="34" charset="0"/>
            </a:endParaRPr>
          </a:p>
        </p:txBody>
      </p:sp>
      <p:sp>
        <p:nvSpPr>
          <p:cNvPr id="17" name="QuadreDeText 16"/>
          <p:cNvSpPr txBox="1"/>
          <p:nvPr/>
        </p:nvSpPr>
        <p:spPr>
          <a:xfrm>
            <a:off x="107504" y="6528176"/>
            <a:ext cx="1404156" cy="215444"/>
          </a:xfrm>
          <a:prstGeom prst="rect">
            <a:avLst/>
          </a:prstGeom>
          <a:noFill/>
        </p:spPr>
        <p:txBody>
          <a:bodyPr wrap="square" rtlCol="0">
            <a:spAutoFit/>
          </a:bodyPr>
          <a:lstStyle/>
          <a:p>
            <a:r>
              <a:rPr lang="es-ES_tradnl" sz="800" i="1" dirty="0" err="1" smtClean="0"/>
              <a:t>Gener</a:t>
            </a:r>
            <a:r>
              <a:rPr lang="es-ES_tradnl" sz="800" i="1" dirty="0" smtClean="0"/>
              <a:t> ‘17</a:t>
            </a:r>
            <a:endParaRPr lang="ca-ES" sz="800" i="1" dirty="0"/>
          </a:p>
        </p:txBody>
      </p:sp>
    </p:spTree>
    <p:extLst>
      <p:ext uri="{BB962C8B-B14F-4D97-AF65-F5344CB8AC3E}">
        <p14:creationId xmlns:p14="http://schemas.microsoft.com/office/powerpoint/2010/main" val="34546079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09175" y="2492896"/>
            <a:ext cx="6753078" cy="178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1500" dirty="0" err="1" smtClean="0">
                <a:solidFill>
                  <a:schemeClr val="accent3">
                    <a:lumMod val="50000"/>
                  </a:schemeClr>
                </a:solidFill>
                <a:latin typeface="Arial" pitchFamily="34" charset="0"/>
                <a:cs typeface="Arial" pitchFamily="34" charset="0"/>
              </a:rPr>
              <a:t>Gràcies</a:t>
            </a:r>
            <a:r>
              <a:rPr lang="es-ES_tradnl" sz="11500" dirty="0" smtClean="0">
                <a:solidFill>
                  <a:schemeClr val="accent3">
                    <a:lumMod val="50000"/>
                  </a:schemeClr>
                </a:solidFill>
                <a:latin typeface="Arial" pitchFamily="34" charset="0"/>
                <a:cs typeface="Arial" pitchFamily="34" charset="0"/>
              </a:rPr>
              <a:t>!</a:t>
            </a:r>
            <a:endParaRPr lang="ca-ES" sz="11500" dirty="0">
              <a:solidFill>
                <a:schemeClr val="accent3">
                  <a:lumMod val="50000"/>
                </a:schemeClr>
              </a:solidFill>
              <a:latin typeface="Arial" pitchFamily="34" charset="0"/>
              <a:cs typeface="Arial" pitchFamily="34" charset="0"/>
            </a:endParaRPr>
          </a:p>
        </p:txBody>
      </p:sp>
      <p:pic>
        <p:nvPicPr>
          <p:cNvPr id="9" name="Imatge 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79512" y="260648"/>
            <a:ext cx="2079680" cy="539987"/>
          </a:xfrm>
          <a:prstGeom prst="rect">
            <a:avLst/>
          </a:prstGeom>
        </p:spPr>
      </p:pic>
      <p:sp>
        <p:nvSpPr>
          <p:cNvPr id="11" name="QuadreDeText 10"/>
          <p:cNvSpPr txBox="1"/>
          <p:nvPr/>
        </p:nvSpPr>
        <p:spPr>
          <a:xfrm>
            <a:off x="6084168" y="361364"/>
            <a:ext cx="2808312" cy="338554"/>
          </a:xfrm>
          <a:prstGeom prst="rect">
            <a:avLst/>
          </a:prstGeom>
          <a:noFill/>
        </p:spPr>
        <p:txBody>
          <a:bodyPr wrap="square" rtlCol="0">
            <a:spAutoFit/>
          </a:bodyPr>
          <a:lstStyle/>
          <a:p>
            <a:pPr algn="r"/>
            <a:r>
              <a:rPr lang="es-ES_tradnl" sz="800" b="1" dirty="0" err="1" smtClean="0"/>
              <a:t>Convocatòria</a:t>
            </a:r>
            <a:r>
              <a:rPr lang="es-ES_tradnl" sz="800" b="1" dirty="0" smtClean="0"/>
              <a:t> general de </a:t>
            </a:r>
            <a:r>
              <a:rPr lang="es-ES_tradnl" sz="800" b="1" dirty="0" err="1" smtClean="0"/>
              <a:t>subvencions</a:t>
            </a:r>
            <a:r>
              <a:rPr lang="es-ES_tradnl" sz="800" b="1" dirty="0" smtClean="0"/>
              <a:t> 2017</a:t>
            </a:r>
          </a:p>
          <a:p>
            <a:pPr algn="r"/>
            <a:r>
              <a:rPr lang="es-ES_tradnl" sz="800" i="1" dirty="0" err="1" smtClean="0"/>
              <a:t>Informació</a:t>
            </a:r>
            <a:r>
              <a:rPr lang="es-ES_tradnl" sz="800" i="1" dirty="0" smtClean="0"/>
              <a:t> </a:t>
            </a:r>
            <a:r>
              <a:rPr lang="es-ES_tradnl" sz="800" i="1" dirty="0" err="1" smtClean="0"/>
              <a:t>als</a:t>
            </a:r>
            <a:r>
              <a:rPr lang="es-ES_tradnl" sz="800" i="1" dirty="0" smtClean="0"/>
              <a:t> </a:t>
            </a:r>
            <a:r>
              <a:rPr lang="es-ES_tradnl" sz="800" i="1" dirty="0" err="1" smtClean="0"/>
              <a:t>sol·licitants</a:t>
            </a:r>
            <a:endParaRPr lang="ca-ES" sz="800" i="1" dirty="0"/>
          </a:p>
        </p:txBody>
      </p:sp>
      <p:sp>
        <p:nvSpPr>
          <p:cNvPr id="14" name="Contenidor de número de diapositiva 2"/>
          <p:cNvSpPr>
            <a:spLocks noGrp="1"/>
          </p:cNvSpPr>
          <p:nvPr>
            <p:ph type="sldNum" sz="quarter" idx="12"/>
          </p:nvPr>
        </p:nvSpPr>
        <p:spPr>
          <a:xfrm>
            <a:off x="6758880" y="6453336"/>
            <a:ext cx="2133600" cy="365125"/>
          </a:xfrm>
        </p:spPr>
        <p:txBody>
          <a:bodyPr/>
          <a:lstStyle/>
          <a:p>
            <a:pPr>
              <a:defRPr/>
            </a:pPr>
            <a:fld id="{33EF4D8F-6159-427C-8E27-9F1436355618}" type="slidenum">
              <a:rPr lang="ca-ES" sz="800" smtClean="0">
                <a:solidFill>
                  <a:schemeClr val="tx1"/>
                </a:solidFill>
                <a:cs typeface="Arial" pitchFamily="34" charset="0"/>
              </a:rPr>
              <a:pPr>
                <a:defRPr/>
              </a:pPr>
              <a:t>28</a:t>
            </a:fld>
            <a:endParaRPr lang="ca-ES" sz="800" dirty="0">
              <a:solidFill>
                <a:schemeClr val="tx1"/>
              </a:solidFill>
              <a:cs typeface="Arial" pitchFamily="34" charset="0"/>
            </a:endParaRPr>
          </a:p>
        </p:txBody>
      </p:sp>
      <p:sp>
        <p:nvSpPr>
          <p:cNvPr id="15" name="QuadreDeText 14"/>
          <p:cNvSpPr txBox="1"/>
          <p:nvPr/>
        </p:nvSpPr>
        <p:spPr>
          <a:xfrm>
            <a:off x="107504" y="6528176"/>
            <a:ext cx="1404156" cy="215444"/>
          </a:xfrm>
          <a:prstGeom prst="rect">
            <a:avLst/>
          </a:prstGeom>
          <a:noFill/>
        </p:spPr>
        <p:txBody>
          <a:bodyPr wrap="square" rtlCol="0">
            <a:spAutoFit/>
          </a:bodyPr>
          <a:lstStyle/>
          <a:p>
            <a:r>
              <a:rPr lang="es-ES_tradnl" sz="800" i="1" dirty="0" err="1" smtClean="0"/>
              <a:t>Gener</a:t>
            </a:r>
            <a:r>
              <a:rPr lang="es-ES_tradnl" sz="800" i="1" dirty="0" smtClean="0"/>
              <a:t> ‘17</a:t>
            </a:r>
            <a:endParaRPr lang="ca-ES" sz="800" i="1" dirty="0"/>
          </a:p>
        </p:txBody>
      </p:sp>
    </p:spTree>
    <p:extLst>
      <p:ext uri="{BB962C8B-B14F-4D97-AF65-F5344CB8AC3E}">
        <p14:creationId xmlns:p14="http://schemas.microsoft.com/office/powerpoint/2010/main" val="39412062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endParaRPr lang="ca-ES" dirty="0"/>
          </a:p>
        </p:txBody>
      </p:sp>
      <p:pic>
        <p:nvPicPr>
          <p:cNvPr id="5" name="Imatge 4" descr="PPT BLANC final.jpg"/>
          <p:cNvPicPr>
            <a:picLocks noChangeAspect="1"/>
          </p:cNvPicPr>
          <p:nvPr/>
        </p:nvPicPr>
        <p:blipFill>
          <a:blip r:embed="rId2" cstate="print"/>
          <a:stretch>
            <a:fillRect/>
          </a:stretch>
        </p:blipFill>
        <p:spPr>
          <a:xfrm>
            <a:off x="6315" y="0"/>
            <a:ext cx="9131370" cy="6858000"/>
          </a:xfrm>
          <a:prstGeom prst="rect">
            <a:avLst/>
          </a:prstGeom>
        </p:spPr>
      </p:pic>
      <p:pic>
        <p:nvPicPr>
          <p:cNvPr id="6" name="Imatg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483768" y="2861955"/>
            <a:ext cx="4367776" cy="1134089"/>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ntàgon 1"/>
          <p:cNvSpPr/>
          <p:nvPr/>
        </p:nvSpPr>
        <p:spPr>
          <a:xfrm>
            <a:off x="611560" y="3321360"/>
            <a:ext cx="2592288" cy="1008112"/>
          </a:xfrm>
          <a:prstGeom prst="homePlat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3600" dirty="0" smtClean="0">
                <a:latin typeface="Arial" pitchFamily="34" charset="0"/>
                <a:cs typeface="Arial" pitchFamily="34" charset="0"/>
              </a:rPr>
              <a:t>Quan</a:t>
            </a:r>
            <a:r>
              <a:rPr lang="es-ES_tradnl" sz="3600" dirty="0" smtClean="0">
                <a:latin typeface="Arial" pitchFamily="34" charset="0"/>
                <a:cs typeface="Arial" pitchFamily="34" charset="0"/>
              </a:rPr>
              <a:t>? </a:t>
            </a:r>
            <a:endParaRPr lang="es-ES_tradnl" sz="3600" dirty="0">
              <a:latin typeface="Arial" pitchFamily="34" charset="0"/>
              <a:cs typeface="Arial" pitchFamily="34" charset="0"/>
            </a:endParaRPr>
          </a:p>
        </p:txBody>
      </p:sp>
      <p:sp>
        <p:nvSpPr>
          <p:cNvPr id="50" name="27 Esquina doblada"/>
          <p:cNvSpPr/>
          <p:nvPr/>
        </p:nvSpPr>
        <p:spPr bwMode="ltGray">
          <a:xfrm>
            <a:off x="3851920" y="3284984"/>
            <a:ext cx="1728192" cy="1224136"/>
          </a:xfrm>
          <a:prstGeom prst="foldedCorner">
            <a:avLst/>
          </a:prstGeom>
          <a:solidFill>
            <a:schemeClr val="bg1"/>
          </a:solidFill>
          <a:ln>
            <a:solidFill>
              <a:schemeClr val="accent3">
                <a:lumMod val="50000"/>
              </a:schemeClr>
            </a:solidFill>
          </a:ln>
          <a:effectLst>
            <a:outerShdw blurRad="76200" dir="18900000" sy="23000" kx="-1200000" algn="bl" rotWithShape="0">
              <a:prstClr val="black">
                <a:alpha val="2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es-ES" sz="6000" b="1" dirty="0" smtClean="0">
                <a:solidFill>
                  <a:schemeClr val="tx1"/>
                </a:solidFill>
                <a:latin typeface="Arial" pitchFamily="34" charset="0"/>
                <a:cs typeface="Arial" pitchFamily="34" charset="0"/>
              </a:rPr>
              <a:t>5 </a:t>
            </a:r>
          </a:p>
          <a:p>
            <a:pPr algn="ctr"/>
            <a:r>
              <a:rPr lang="es-ES" sz="2000" b="1" dirty="0" err="1" smtClean="0">
                <a:solidFill>
                  <a:schemeClr val="tx1"/>
                </a:solidFill>
                <a:latin typeface="Arial" pitchFamily="34" charset="0"/>
                <a:cs typeface="Arial" pitchFamily="34" charset="0"/>
              </a:rPr>
              <a:t>gener</a:t>
            </a:r>
            <a:endParaRPr lang="es-ES" sz="600" b="1" dirty="0" smtClean="0">
              <a:solidFill>
                <a:schemeClr val="tx1"/>
              </a:solidFill>
              <a:latin typeface="Arial" pitchFamily="34" charset="0"/>
              <a:cs typeface="Arial" pitchFamily="34" charset="0"/>
            </a:endParaRPr>
          </a:p>
        </p:txBody>
      </p:sp>
      <p:sp>
        <p:nvSpPr>
          <p:cNvPr id="52" name="28 Esquina doblada"/>
          <p:cNvSpPr/>
          <p:nvPr/>
        </p:nvSpPr>
        <p:spPr bwMode="ltGray">
          <a:xfrm>
            <a:off x="6125344" y="3284984"/>
            <a:ext cx="1728192" cy="1224136"/>
          </a:xfrm>
          <a:prstGeom prst="foldedCorner">
            <a:avLst/>
          </a:prstGeom>
          <a:solidFill>
            <a:schemeClr val="bg1"/>
          </a:solidFill>
          <a:ln>
            <a:solidFill>
              <a:schemeClr val="accent3">
                <a:lumMod val="50000"/>
              </a:schemeClr>
            </a:solidFill>
          </a:ln>
          <a:effectLst>
            <a:outerShdw blurRad="76200" dir="18900000" sy="23000" kx="-1200000" algn="bl" rotWithShape="0">
              <a:prstClr val="black">
                <a:alpha val="2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es-ES" sz="6000" b="1" dirty="0" smtClean="0">
                <a:solidFill>
                  <a:schemeClr val="tx1"/>
                </a:solidFill>
                <a:latin typeface="Arial" pitchFamily="34" charset="0"/>
                <a:cs typeface="Arial" pitchFamily="34" charset="0"/>
              </a:rPr>
              <a:t>2</a:t>
            </a:r>
          </a:p>
          <a:p>
            <a:pPr algn="ctr"/>
            <a:r>
              <a:rPr lang="es-ES" sz="2000" b="1" dirty="0" err="1" smtClean="0">
                <a:solidFill>
                  <a:schemeClr val="tx1"/>
                </a:solidFill>
                <a:latin typeface="Arial" pitchFamily="34" charset="0"/>
                <a:cs typeface="Arial" pitchFamily="34" charset="0"/>
              </a:rPr>
              <a:t>febrer</a:t>
            </a:r>
            <a:endParaRPr lang="es-ES" sz="2400" b="1" dirty="0" smtClean="0">
              <a:solidFill>
                <a:schemeClr val="tx1"/>
              </a:solidFill>
              <a:latin typeface="Arial" pitchFamily="34" charset="0"/>
              <a:cs typeface="Arial" pitchFamily="34" charset="0"/>
            </a:endParaRPr>
          </a:p>
        </p:txBody>
      </p:sp>
      <p:sp>
        <p:nvSpPr>
          <p:cNvPr id="59" name="Pentàgon 58"/>
          <p:cNvSpPr/>
          <p:nvPr/>
        </p:nvSpPr>
        <p:spPr>
          <a:xfrm>
            <a:off x="611560" y="1629544"/>
            <a:ext cx="2592288" cy="1008112"/>
          </a:xfrm>
          <a:prstGeom prst="homePlat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3600" dirty="0" smtClean="0">
                <a:latin typeface="Arial" pitchFamily="34" charset="0"/>
                <a:cs typeface="Arial" pitchFamily="34" charset="0"/>
              </a:rPr>
              <a:t>Què</a:t>
            </a:r>
            <a:r>
              <a:rPr lang="es-ES_tradnl" sz="3600" dirty="0" smtClean="0">
                <a:latin typeface="Arial" pitchFamily="34" charset="0"/>
                <a:cs typeface="Arial" pitchFamily="34" charset="0"/>
              </a:rPr>
              <a:t>? </a:t>
            </a:r>
            <a:endParaRPr lang="es-ES_tradnl" sz="3600" dirty="0">
              <a:latin typeface="Arial" pitchFamily="34" charset="0"/>
              <a:cs typeface="Arial" pitchFamily="34" charset="0"/>
            </a:endParaRPr>
          </a:p>
        </p:txBody>
      </p:sp>
      <p:sp>
        <p:nvSpPr>
          <p:cNvPr id="60" name="Pentàgon 59"/>
          <p:cNvSpPr/>
          <p:nvPr/>
        </p:nvSpPr>
        <p:spPr>
          <a:xfrm>
            <a:off x="611560" y="5013176"/>
            <a:ext cx="2592288" cy="1008112"/>
          </a:xfrm>
          <a:prstGeom prst="homePlat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3600" dirty="0" smtClean="0">
                <a:latin typeface="Arial" pitchFamily="34" charset="0"/>
                <a:cs typeface="Arial" pitchFamily="34" charset="0"/>
              </a:rPr>
              <a:t>Com</a:t>
            </a:r>
            <a:r>
              <a:rPr lang="es-ES_tradnl" sz="3600" dirty="0" smtClean="0">
                <a:latin typeface="Arial" pitchFamily="34" charset="0"/>
                <a:cs typeface="Arial" pitchFamily="34" charset="0"/>
              </a:rPr>
              <a:t>? </a:t>
            </a:r>
            <a:endParaRPr lang="es-ES_tradnl" sz="3600" dirty="0">
              <a:latin typeface="Arial" pitchFamily="34" charset="0"/>
              <a:cs typeface="Arial" pitchFamily="34" charset="0"/>
            </a:endParaRPr>
          </a:p>
        </p:txBody>
      </p:sp>
      <p:sp>
        <p:nvSpPr>
          <p:cNvPr id="61" name="27 Esquina doblada"/>
          <p:cNvSpPr/>
          <p:nvPr/>
        </p:nvSpPr>
        <p:spPr bwMode="ltGray">
          <a:xfrm>
            <a:off x="3822184" y="4581128"/>
            <a:ext cx="4042792" cy="874455"/>
          </a:xfrm>
          <a:prstGeom prst="foldedCorner">
            <a:avLst>
              <a:gd name="adj" fmla="val 0"/>
            </a:avLst>
          </a:prstGeom>
          <a:solidFill>
            <a:schemeClr val="bg1"/>
          </a:solidFill>
          <a:ln>
            <a:solidFill>
              <a:schemeClr val="accent4">
                <a:lumMod val="50000"/>
              </a:schemeClr>
            </a:solidFill>
          </a:ln>
          <a:effectLst>
            <a:outerShdw blurRad="76200" dir="18900000" sy="23000" kx="-1200000" algn="bl" rotWithShape="0">
              <a:prstClr val="black">
                <a:alpha val="2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just"/>
            <a:r>
              <a:rPr lang="es-ES" sz="1050" b="1" dirty="0"/>
              <a:t>En </a:t>
            </a:r>
            <a:r>
              <a:rPr lang="es-ES" sz="1050" b="1" dirty="0" err="1"/>
              <a:t>paper</a:t>
            </a:r>
            <a:r>
              <a:rPr lang="es-ES" sz="1050" b="1" dirty="0"/>
              <a:t>: </a:t>
            </a:r>
            <a:r>
              <a:rPr lang="ca-ES" sz="1050" dirty="0"/>
              <a:t>als punts de registre indicats a la convocatòria (on també hi consta l’horari). </a:t>
            </a:r>
            <a:r>
              <a:rPr lang="ca-ES" sz="1050" b="1" dirty="0"/>
              <a:t>Cal demanar cita: </a:t>
            </a:r>
            <a:r>
              <a:rPr lang="ca-ES" sz="1050" dirty="0"/>
              <a:t>a la pàgina web </a:t>
            </a:r>
            <a:r>
              <a:rPr lang="ca-ES" sz="1050" dirty="0" err="1"/>
              <a:t>ajuntament.barcelona.cat</a:t>
            </a:r>
            <a:r>
              <a:rPr lang="ca-ES" sz="1050" dirty="0"/>
              <a:t>/cita; a través dels quioscos de tràmits i serveis; o trucant al número gratuït 900 226 226, telèfon del civisme.</a:t>
            </a:r>
          </a:p>
          <a:p>
            <a:pPr algn="ctr"/>
            <a:endParaRPr lang="ca-ES" sz="1200" dirty="0" smtClean="0">
              <a:solidFill>
                <a:schemeClr val="tx1"/>
              </a:solidFill>
              <a:latin typeface="Arial" pitchFamily="34" charset="0"/>
              <a:cs typeface="Arial" pitchFamily="34" charset="0"/>
            </a:endParaRPr>
          </a:p>
        </p:txBody>
      </p:sp>
      <p:sp>
        <p:nvSpPr>
          <p:cNvPr id="64" name="27 Esquina doblada"/>
          <p:cNvSpPr/>
          <p:nvPr/>
        </p:nvSpPr>
        <p:spPr bwMode="ltGray">
          <a:xfrm>
            <a:off x="3822184" y="5455583"/>
            <a:ext cx="4042792" cy="565705"/>
          </a:xfrm>
          <a:prstGeom prst="foldedCorner">
            <a:avLst>
              <a:gd name="adj" fmla="val 0"/>
            </a:avLst>
          </a:prstGeom>
          <a:solidFill>
            <a:schemeClr val="bg1"/>
          </a:solidFill>
          <a:ln>
            <a:solidFill>
              <a:schemeClr val="accent3">
                <a:lumMod val="50000"/>
              </a:schemeClr>
            </a:solidFill>
          </a:ln>
          <a:effectLst>
            <a:outerShdw blurRad="76200" dir="18900000" sy="23000" kx="-1200000" algn="bl" rotWithShape="0">
              <a:prstClr val="black">
                <a:alpha val="2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ca-ES" sz="1200" b="1" dirty="0" smtClean="0">
                <a:solidFill>
                  <a:schemeClr val="tx1"/>
                </a:solidFill>
                <a:latin typeface="Arial" pitchFamily="34" charset="0"/>
                <a:cs typeface="Arial" pitchFamily="34" charset="0"/>
              </a:rPr>
              <a:t>Per internet: </a:t>
            </a:r>
            <a:r>
              <a:rPr lang="ca-ES" sz="1200" dirty="0" smtClean="0">
                <a:solidFill>
                  <a:schemeClr val="tx1"/>
                </a:solidFill>
                <a:latin typeface="Arial" pitchFamily="34" charset="0"/>
                <a:cs typeface="Arial" pitchFamily="34" charset="0"/>
              </a:rPr>
              <a:t>a través del portal de tràmits de la web de l’Ajuntament des de les 00.01h a les 23.59h</a:t>
            </a:r>
          </a:p>
        </p:txBody>
      </p:sp>
      <p:sp>
        <p:nvSpPr>
          <p:cNvPr id="4" name="Cantonada plegada 3"/>
          <p:cNvSpPr/>
          <p:nvPr/>
        </p:nvSpPr>
        <p:spPr>
          <a:xfrm>
            <a:off x="3822184" y="1429526"/>
            <a:ext cx="4042792" cy="1368152"/>
          </a:xfrm>
          <a:prstGeom prst="foldedCorner">
            <a:avLst/>
          </a:prstGeom>
          <a:solidFill>
            <a:schemeClr val="bg1"/>
          </a:solidFill>
          <a:ln w="28575">
            <a:solidFill>
              <a:schemeClr val="accent3">
                <a:lumMod val="50000"/>
              </a:schemeClr>
            </a:solid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3859213" algn="l"/>
              </a:tabLst>
            </a:pPr>
            <a:r>
              <a:rPr lang="ca-ES" sz="2400" b="1" dirty="0" smtClean="0">
                <a:solidFill>
                  <a:schemeClr val="tx1"/>
                </a:solidFill>
                <a:latin typeface="Arial" pitchFamily="34" charset="0"/>
                <a:cs typeface="Arial" pitchFamily="34" charset="0"/>
              </a:rPr>
              <a:t>Document 1   </a:t>
            </a:r>
            <a:r>
              <a:rPr lang="ca-ES" sz="1600" dirty="0" smtClean="0">
                <a:solidFill>
                  <a:schemeClr val="tx1"/>
                </a:solidFill>
                <a:latin typeface="Arial" pitchFamily="34" charset="0"/>
                <a:cs typeface="Arial" pitchFamily="34" charset="0"/>
              </a:rPr>
              <a:t>Formulari sol·licitud</a:t>
            </a:r>
          </a:p>
          <a:p>
            <a:r>
              <a:rPr lang="ca-ES" sz="2400" b="1" dirty="0" smtClean="0">
                <a:solidFill>
                  <a:schemeClr val="tx1"/>
                </a:solidFill>
                <a:latin typeface="Arial" pitchFamily="34" charset="0"/>
                <a:cs typeface="Arial" pitchFamily="34" charset="0"/>
              </a:rPr>
              <a:t>Document 2   </a:t>
            </a:r>
            <a:r>
              <a:rPr lang="ca-ES" sz="1600" dirty="0" smtClean="0">
                <a:solidFill>
                  <a:schemeClr val="tx1"/>
                </a:solidFill>
                <a:latin typeface="Arial" pitchFamily="34" charset="0"/>
                <a:cs typeface="Arial" pitchFamily="34" charset="0"/>
              </a:rPr>
              <a:t>Projecte</a:t>
            </a:r>
            <a:endParaRPr lang="ca-ES" dirty="0">
              <a:solidFill>
                <a:schemeClr val="tx1"/>
              </a:solidFill>
              <a:latin typeface="Arial" pitchFamily="34" charset="0"/>
              <a:cs typeface="Arial" pitchFamily="34" charset="0"/>
            </a:endParaRPr>
          </a:p>
        </p:txBody>
      </p:sp>
      <p:sp>
        <p:nvSpPr>
          <p:cNvPr id="5" name="QuadreDeText 4"/>
          <p:cNvSpPr txBox="1"/>
          <p:nvPr/>
        </p:nvSpPr>
        <p:spPr>
          <a:xfrm>
            <a:off x="3347864" y="3645024"/>
            <a:ext cx="606896" cy="369332"/>
          </a:xfrm>
          <a:prstGeom prst="rect">
            <a:avLst/>
          </a:prstGeom>
          <a:noFill/>
        </p:spPr>
        <p:txBody>
          <a:bodyPr wrap="square" rtlCol="0">
            <a:spAutoFit/>
          </a:bodyPr>
          <a:lstStyle/>
          <a:p>
            <a:r>
              <a:rPr lang="es-ES_tradnl" dirty="0" smtClean="0"/>
              <a:t>del</a:t>
            </a:r>
            <a:endParaRPr lang="ca-ES" dirty="0"/>
          </a:p>
        </p:txBody>
      </p:sp>
      <p:sp>
        <p:nvSpPr>
          <p:cNvPr id="14" name="QuadreDeText 13"/>
          <p:cNvSpPr txBox="1"/>
          <p:nvPr/>
        </p:nvSpPr>
        <p:spPr>
          <a:xfrm>
            <a:off x="5693296" y="3645024"/>
            <a:ext cx="606896" cy="369332"/>
          </a:xfrm>
          <a:prstGeom prst="rect">
            <a:avLst/>
          </a:prstGeom>
          <a:noFill/>
        </p:spPr>
        <p:txBody>
          <a:bodyPr wrap="square" rtlCol="0">
            <a:spAutoFit/>
          </a:bodyPr>
          <a:lstStyle/>
          <a:p>
            <a:r>
              <a:rPr lang="es-ES_tradnl" dirty="0"/>
              <a:t>a</a:t>
            </a:r>
            <a:r>
              <a:rPr lang="es-ES_tradnl" dirty="0" smtClean="0"/>
              <a:t>l</a:t>
            </a:r>
            <a:endParaRPr lang="ca-ES" dirty="0"/>
          </a:p>
        </p:txBody>
      </p:sp>
      <p:sp>
        <p:nvSpPr>
          <p:cNvPr id="17" name="Title 1"/>
          <p:cNvSpPr txBox="1">
            <a:spLocks/>
          </p:cNvSpPr>
          <p:nvPr/>
        </p:nvSpPr>
        <p:spPr bwMode="auto">
          <a:xfrm>
            <a:off x="107504" y="768817"/>
            <a:ext cx="807720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ca-ES" sz="1800" b="1" dirty="0" smtClean="0">
                <a:solidFill>
                  <a:schemeClr val="accent3">
                    <a:lumMod val="50000"/>
                  </a:schemeClr>
                </a:solidFill>
                <a:latin typeface="Arial" pitchFamily="34" charset="0"/>
                <a:cs typeface="Arial" pitchFamily="34" charset="0"/>
              </a:rPr>
              <a:t>Què he de tenir en compte per presentar una sol·licitud? </a:t>
            </a:r>
            <a:br>
              <a:rPr lang="ca-ES" sz="1800" b="1" dirty="0" smtClean="0">
                <a:solidFill>
                  <a:schemeClr val="accent3">
                    <a:lumMod val="50000"/>
                  </a:schemeClr>
                </a:solidFill>
                <a:latin typeface="Arial" pitchFamily="34" charset="0"/>
                <a:cs typeface="Arial" pitchFamily="34" charset="0"/>
              </a:rPr>
            </a:br>
            <a:endParaRPr lang="ca-ES" sz="1800" b="1" dirty="0">
              <a:solidFill>
                <a:schemeClr val="accent3">
                  <a:lumMod val="50000"/>
                </a:schemeClr>
              </a:solidFill>
              <a:latin typeface="Arial" pitchFamily="34" charset="0"/>
              <a:cs typeface="Arial" pitchFamily="34" charset="0"/>
            </a:endParaRPr>
          </a:p>
        </p:txBody>
      </p:sp>
      <p:pic>
        <p:nvPicPr>
          <p:cNvPr id="16" name="Imatge 1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79512" y="260648"/>
            <a:ext cx="2079680" cy="539987"/>
          </a:xfrm>
          <a:prstGeom prst="rect">
            <a:avLst/>
          </a:prstGeom>
        </p:spPr>
      </p:pic>
      <p:sp>
        <p:nvSpPr>
          <p:cNvPr id="19" name="QuadreDeText 18"/>
          <p:cNvSpPr txBox="1"/>
          <p:nvPr/>
        </p:nvSpPr>
        <p:spPr>
          <a:xfrm>
            <a:off x="6084168" y="361364"/>
            <a:ext cx="2808312" cy="338554"/>
          </a:xfrm>
          <a:prstGeom prst="rect">
            <a:avLst/>
          </a:prstGeom>
          <a:noFill/>
        </p:spPr>
        <p:txBody>
          <a:bodyPr wrap="square" rtlCol="0">
            <a:spAutoFit/>
          </a:bodyPr>
          <a:lstStyle/>
          <a:p>
            <a:pPr algn="r"/>
            <a:r>
              <a:rPr lang="es-ES_tradnl" sz="800" b="1" dirty="0" err="1" smtClean="0"/>
              <a:t>Convocatòria</a:t>
            </a:r>
            <a:r>
              <a:rPr lang="es-ES_tradnl" sz="800" b="1" dirty="0" smtClean="0"/>
              <a:t> general de </a:t>
            </a:r>
            <a:r>
              <a:rPr lang="es-ES_tradnl" sz="800" b="1" dirty="0" err="1" smtClean="0"/>
              <a:t>subvencions</a:t>
            </a:r>
            <a:r>
              <a:rPr lang="es-ES_tradnl" sz="800" b="1" dirty="0" smtClean="0"/>
              <a:t> 2017</a:t>
            </a:r>
          </a:p>
          <a:p>
            <a:pPr algn="r"/>
            <a:r>
              <a:rPr lang="es-ES_tradnl" sz="800" i="1" dirty="0" err="1" smtClean="0"/>
              <a:t>Informació</a:t>
            </a:r>
            <a:r>
              <a:rPr lang="es-ES_tradnl" sz="800" i="1" dirty="0" smtClean="0"/>
              <a:t> </a:t>
            </a:r>
            <a:r>
              <a:rPr lang="es-ES_tradnl" sz="800" i="1" dirty="0" err="1" smtClean="0"/>
              <a:t>als</a:t>
            </a:r>
            <a:r>
              <a:rPr lang="es-ES_tradnl" sz="800" i="1" dirty="0" smtClean="0"/>
              <a:t> </a:t>
            </a:r>
            <a:r>
              <a:rPr lang="es-ES_tradnl" sz="800" i="1" dirty="0" err="1" smtClean="0"/>
              <a:t>sol·licitants</a:t>
            </a:r>
            <a:endParaRPr lang="ca-ES" sz="800" i="1" dirty="0"/>
          </a:p>
        </p:txBody>
      </p:sp>
      <p:sp>
        <p:nvSpPr>
          <p:cNvPr id="21" name="Contenidor de número de diapositiva 2"/>
          <p:cNvSpPr>
            <a:spLocks noGrp="1"/>
          </p:cNvSpPr>
          <p:nvPr>
            <p:ph type="sldNum" sz="quarter" idx="12"/>
          </p:nvPr>
        </p:nvSpPr>
        <p:spPr>
          <a:xfrm>
            <a:off x="6758880" y="6453336"/>
            <a:ext cx="2133600" cy="365125"/>
          </a:xfrm>
        </p:spPr>
        <p:txBody>
          <a:bodyPr/>
          <a:lstStyle/>
          <a:p>
            <a:pPr>
              <a:defRPr/>
            </a:pPr>
            <a:fld id="{33EF4D8F-6159-427C-8E27-9F1436355618}" type="slidenum">
              <a:rPr lang="ca-ES" sz="800" smtClean="0">
                <a:solidFill>
                  <a:schemeClr val="tx1"/>
                </a:solidFill>
                <a:cs typeface="Arial" pitchFamily="34" charset="0"/>
              </a:rPr>
              <a:pPr>
                <a:defRPr/>
              </a:pPr>
              <a:t>3</a:t>
            </a:fld>
            <a:endParaRPr lang="ca-ES" sz="800" dirty="0">
              <a:solidFill>
                <a:schemeClr val="tx1"/>
              </a:solidFill>
              <a:cs typeface="Arial" pitchFamily="34" charset="0"/>
            </a:endParaRPr>
          </a:p>
        </p:txBody>
      </p:sp>
      <p:sp>
        <p:nvSpPr>
          <p:cNvPr id="22" name="QuadreDeText 21"/>
          <p:cNvSpPr txBox="1"/>
          <p:nvPr/>
        </p:nvSpPr>
        <p:spPr>
          <a:xfrm>
            <a:off x="107504" y="6528176"/>
            <a:ext cx="1404156" cy="215444"/>
          </a:xfrm>
          <a:prstGeom prst="rect">
            <a:avLst/>
          </a:prstGeom>
          <a:noFill/>
        </p:spPr>
        <p:txBody>
          <a:bodyPr wrap="square" rtlCol="0">
            <a:spAutoFit/>
          </a:bodyPr>
          <a:lstStyle/>
          <a:p>
            <a:r>
              <a:rPr lang="es-ES_tradnl" sz="800" i="1" dirty="0" err="1" smtClean="0"/>
              <a:t>Gener</a:t>
            </a:r>
            <a:r>
              <a:rPr lang="es-ES_tradnl" sz="800" i="1" dirty="0" smtClean="0"/>
              <a:t> ‘17</a:t>
            </a:r>
            <a:endParaRPr lang="ca-ES" sz="800" i="1" dirty="0"/>
          </a:p>
        </p:txBody>
      </p:sp>
    </p:spTree>
    <p:extLst>
      <p:ext uri="{BB962C8B-B14F-4D97-AF65-F5344CB8AC3E}">
        <p14:creationId xmlns:p14="http://schemas.microsoft.com/office/powerpoint/2010/main" val="27194847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712" y="1196752"/>
            <a:ext cx="4718328" cy="288032"/>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7" name="Title 1"/>
          <p:cNvSpPr>
            <a:spLocks noGrp="1"/>
          </p:cNvSpPr>
          <p:nvPr>
            <p:ph type="title"/>
          </p:nvPr>
        </p:nvSpPr>
        <p:spPr>
          <a:xfrm>
            <a:off x="160412" y="730756"/>
            <a:ext cx="8064896" cy="931991"/>
          </a:xfrm>
        </p:spPr>
        <p:txBody>
          <a:bodyPr/>
          <a:lstStyle/>
          <a:p>
            <a:pPr algn="l"/>
            <a:r>
              <a:rPr lang="ca-ES" sz="1800" b="1" dirty="0">
                <a:solidFill>
                  <a:schemeClr val="accent3">
                    <a:lumMod val="50000"/>
                  </a:schemeClr>
                </a:solidFill>
                <a:latin typeface="Arial" pitchFamily="34" charset="0"/>
                <a:cs typeface="Arial" pitchFamily="34" charset="0"/>
              </a:rPr>
              <a:t>Què he de tenir en compte per presentar una sol·licitud? </a:t>
            </a:r>
            <a:r>
              <a:rPr lang="ca-ES" sz="1800" b="1" dirty="0" smtClean="0">
                <a:solidFill>
                  <a:schemeClr val="bg2">
                    <a:lumMod val="25000"/>
                  </a:schemeClr>
                </a:solidFill>
                <a:latin typeface="Arial" pitchFamily="34" charset="0"/>
                <a:cs typeface="Arial" pitchFamily="34" charset="0"/>
              </a:rPr>
              <a:t/>
            </a:r>
            <a:br>
              <a:rPr lang="ca-ES" sz="1800" b="1" dirty="0" smtClean="0">
                <a:solidFill>
                  <a:schemeClr val="bg2">
                    <a:lumMod val="25000"/>
                  </a:schemeClr>
                </a:solidFill>
                <a:latin typeface="Arial" pitchFamily="34" charset="0"/>
                <a:cs typeface="Arial" pitchFamily="34" charset="0"/>
              </a:rPr>
            </a:br>
            <a:r>
              <a:rPr lang="ca-ES" sz="1800" b="1" dirty="0" smtClean="0">
                <a:solidFill>
                  <a:schemeClr val="bg1"/>
                </a:solidFill>
                <a:latin typeface="Arial" pitchFamily="34" charset="0"/>
                <a:cs typeface="Arial" pitchFamily="34" charset="0"/>
              </a:rPr>
              <a:t>Document bàsic 1: Instància de sol·licitud</a:t>
            </a:r>
            <a:endParaRPr lang="ca-ES" sz="1800" b="1" dirty="0">
              <a:solidFill>
                <a:schemeClr val="bg1"/>
              </a:solidFill>
              <a:latin typeface="Arial" pitchFamily="34" charset="0"/>
              <a:cs typeface="Arial" pitchFamily="34" charset="0"/>
            </a:endParaRPr>
          </a:p>
        </p:txBody>
      </p:sp>
      <p:sp>
        <p:nvSpPr>
          <p:cNvPr id="4" name="Rectangle 3"/>
          <p:cNvSpPr/>
          <p:nvPr/>
        </p:nvSpPr>
        <p:spPr>
          <a:xfrm>
            <a:off x="285720" y="1916832"/>
            <a:ext cx="8390736"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sz="2800" b="1" dirty="0" err="1" smtClean="0">
                <a:solidFill>
                  <a:schemeClr val="tx1"/>
                </a:solidFill>
                <a:latin typeface="Arial" pitchFamily="34" charset="0"/>
                <a:cs typeface="Arial" pitchFamily="34" charset="0"/>
              </a:rPr>
              <a:t>Part</a:t>
            </a:r>
            <a:r>
              <a:rPr lang="es-ES_tradnl" sz="2800" b="1" dirty="0" smtClean="0">
                <a:solidFill>
                  <a:schemeClr val="tx1"/>
                </a:solidFill>
                <a:latin typeface="Arial" pitchFamily="34" charset="0"/>
                <a:cs typeface="Arial" pitchFamily="34" charset="0"/>
              </a:rPr>
              <a:t> 1</a:t>
            </a:r>
            <a:r>
              <a:rPr lang="es-ES_tradnl" sz="2800" dirty="0" smtClean="0">
                <a:solidFill>
                  <a:schemeClr val="tx1"/>
                </a:solidFill>
                <a:latin typeface="Arial" pitchFamily="34" charset="0"/>
                <a:cs typeface="Arial" pitchFamily="34" charset="0"/>
              </a:rPr>
              <a:t>. </a:t>
            </a:r>
            <a:r>
              <a:rPr lang="es-ES_tradnl" sz="2800" dirty="0" err="1" smtClean="0">
                <a:solidFill>
                  <a:schemeClr val="tx1"/>
                </a:solidFill>
                <a:latin typeface="Arial" pitchFamily="34" charset="0"/>
                <a:cs typeface="Arial" pitchFamily="34" charset="0"/>
              </a:rPr>
              <a:t>Dades</a:t>
            </a:r>
            <a:r>
              <a:rPr lang="es-ES_tradnl" sz="2800" dirty="0" smtClean="0">
                <a:solidFill>
                  <a:schemeClr val="tx1"/>
                </a:solidFill>
                <a:latin typeface="Arial" pitchFamily="34" charset="0"/>
                <a:cs typeface="Arial" pitchFamily="34" charset="0"/>
              </a:rPr>
              <a:t> del </a:t>
            </a:r>
            <a:r>
              <a:rPr lang="es-ES_tradnl" sz="2800" dirty="0" err="1" smtClean="0">
                <a:solidFill>
                  <a:schemeClr val="tx1"/>
                </a:solidFill>
                <a:latin typeface="Arial" pitchFamily="34" charset="0"/>
                <a:cs typeface="Arial" pitchFamily="34" charset="0"/>
              </a:rPr>
              <a:t>sol·licitant</a:t>
            </a:r>
            <a:endParaRPr lang="ca-ES" sz="2800" dirty="0">
              <a:solidFill>
                <a:schemeClr val="tx1"/>
              </a:solidFill>
              <a:latin typeface="Arial" pitchFamily="34" charset="0"/>
              <a:cs typeface="Arial" pitchFamily="34" charset="0"/>
            </a:endParaRPr>
          </a:p>
        </p:txBody>
      </p:sp>
      <p:sp>
        <p:nvSpPr>
          <p:cNvPr id="10" name="Rectangle 9"/>
          <p:cNvSpPr/>
          <p:nvPr/>
        </p:nvSpPr>
        <p:spPr>
          <a:xfrm>
            <a:off x="213712" y="1556792"/>
            <a:ext cx="4718328" cy="288032"/>
          </a:xfrm>
          <a:prstGeom prst="rect">
            <a:avLst/>
          </a:prstGeom>
          <a:solidFill>
            <a:schemeClr val="bg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sz="1400" b="1" dirty="0" err="1" smtClean="0">
                <a:solidFill>
                  <a:schemeClr val="accent3">
                    <a:lumMod val="50000"/>
                  </a:schemeClr>
                </a:solidFill>
                <a:latin typeface="Arial" pitchFamily="34" charset="0"/>
                <a:cs typeface="Arial" pitchFamily="34" charset="0"/>
              </a:rPr>
              <a:t>Parts</a:t>
            </a:r>
            <a:r>
              <a:rPr lang="es-ES_tradnl" sz="1400" b="1" dirty="0" smtClean="0">
                <a:solidFill>
                  <a:schemeClr val="accent3">
                    <a:lumMod val="50000"/>
                  </a:schemeClr>
                </a:solidFill>
                <a:latin typeface="Arial" pitchFamily="34" charset="0"/>
                <a:cs typeface="Arial" pitchFamily="34" charset="0"/>
              </a:rPr>
              <a:t> de la </a:t>
            </a:r>
            <a:r>
              <a:rPr lang="es-ES_tradnl" sz="1400" b="1" dirty="0" err="1" smtClean="0">
                <a:solidFill>
                  <a:schemeClr val="accent3">
                    <a:lumMod val="50000"/>
                  </a:schemeClr>
                </a:solidFill>
                <a:latin typeface="Arial" pitchFamily="34" charset="0"/>
                <a:cs typeface="Arial" pitchFamily="34" charset="0"/>
              </a:rPr>
              <a:t>instància</a:t>
            </a:r>
            <a:endParaRPr lang="ca-ES" sz="1400" b="1" dirty="0">
              <a:solidFill>
                <a:schemeClr val="accent3">
                  <a:lumMod val="50000"/>
                </a:schemeClr>
              </a:solidFill>
              <a:latin typeface="Arial" pitchFamily="34" charset="0"/>
              <a:cs typeface="Arial" pitchFamily="34" charset="0"/>
            </a:endParaRPr>
          </a:p>
        </p:txBody>
      </p:sp>
      <p:pic>
        <p:nvPicPr>
          <p:cNvPr id="11" name="Imatge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79512" y="260648"/>
            <a:ext cx="2079680" cy="539987"/>
          </a:xfrm>
          <a:prstGeom prst="rect">
            <a:avLst/>
          </a:prstGeom>
        </p:spPr>
      </p:pic>
      <p:sp>
        <p:nvSpPr>
          <p:cNvPr id="14" name="QuadreDeText 13"/>
          <p:cNvSpPr txBox="1"/>
          <p:nvPr/>
        </p:nvSpPr>
        <p:spPr>
          <a:xfrm>
            <a:off x="6084168" y="361364"/>
            <a:ext cx="2808312" cy="338554"/>
          </a:xfrm>
          <a:prstGeom prst="rect">
            <a:avLst/>
          </a:prstGeom>
          <a:noFill/>
        </p:spPr>
        <p:txBody>
          <a:bodyPr wrap="square" rtlCol="0">
            <a:spAutoFit/>
          </a:bodyPr>
          <a:lstStyle/>
          <a:p>
            <a:pPr algn="r"/>
            <a:r>
              <a:rPr lang="es-ES_tradnl" sz="800" b="1" dirty="0" err="1" smtClean="0"/>
              <a:t>Convocatòria</a:t>
            </a:r>
            <a:r>
              <a:rPr lang="es-ES_tradnl" sz="800" b="1" dirty="0" smtClean="0"/>
              <a:t> general de </a:t>
            </a:r>
            <a:r>
              <a:rPr lang="es-ES_tradnl" sz="800" b="1" dirty="0" err="1" smtClean="0"/>
              <a:t>subvencions</a:t>
            </a:r>
            <a:r>
              <a:rPr lang="es-ES_tradnl" sz="800" b="1" dirty="0" smtClean="0"/>
              <a:t> 2017</a:t>
            </a:r>
          </a:p>
          <a:p>
            <a:pPr algn="r"/>
            <a:r>
              <a:rPr lang="es-ES_tradnl" sz="800" i="1" dirty="0" err="1" smtClean="0"/>
              <a:t>Informació</a:t>
            </a:r>
            <a:r>
              <a:rPr lang="es-ES_tradnl" sz="800" i="1" dirty="0" smtClean="0"/>
              <a:t> </a:t>
            </a:r>
            <a:r>
              <a:rPr lang="es-ES_tradnl" sz="800" i="1" dirty="0" err="1" smtClean="0"/>
              <a:t>als</a:t>
            </a:r>
            <a:r>
              <a:rPr lang="es-ES_tradnl" sz="800" i="1" dirty="0" smtClean="0"/>
              <a:t> </a:t>
            </a:r>
            <a:r>
              <a:rPr lang="es-ES_tradnl" sz="800" i="1" dirty="0" err="1" smtClean="0"/>
              <a:t>sol·licitants</a:t>
            </a:r>
            <a:endParaRPr lang="ca-ES" sz="800" i="1" dirty="0"/>
          </a:p>
        </p:txBody>
      </p:sp>
      <p:sp>
        <p:nvSpPr>
          <p:cNvPr id="16" name="Contenidor de número de diapositiva 2"/>
          <p:cNvSpPr>
            <a:spLocks noGrp="1"/>
          </p:cNvSpPr>
          <p:nvPr>
            <p:ph type="sldNum" sz="quarter" idx="12"/>
          </p:nvPr>
        </p:nvSpPr>
        <p:spPr>
          <a:xfrm>
            <a:off x="6876256" y="6381328"/>
            <a:ext cx="2133600" cy="365125"/>
          </a:xfrm>
        </p:spPr>
        <p:txBody>
          <a:bodyPr/>
          <a:lstStyle/>
          <a:p>
            <a:pPr>
              <a:defRPr/>
            </a:pPr>
            <a:fld id="{33EF4D8F-6159-427C-8E27-9F1436355618}" type="slidenum">
              <a:rPr lang="ca-ES" sz="800" smtClean="0">
                <a:solidFill>
                  <a:schemeClr val="tx1"/>
                </a:solidFill>
                <a:cs typeface="Arial" pitchFamily="34" charset="0"/>
              </a:rPr>
              <a:pPr>
                <a:defRPr/>
              </a:pPr>
              <a:t>4</a:t>
            </a:fld>
            <a:endParaRPr lang="ca-ES" sz="800" dirty="0">
              <a:solidFill>
                <a:schemeClr val="tx1"/>
              </a:solidFill>
              <a:cs typeface="Arial" pitchFamily="34" charset="0"/>
            </a:endParaRPr>
          </a:p>
        </p:txBody>
      </p:sp>
      <p:graphicFrame>
        <p:nvGraphicFramePr>
          <p:cNvPr id="3" name="Taula 2"/>
          <p:cNvGraphicFramePr>
            <a:graphicFrameLocks noGrp="1"/>
          </p:cNvGraphicFramePr>
          <p:nvPr>
            <p:extLst>
              <p:ext uri="{D42A27DB-BD31-4B8C-83A1-F6EECF244321}">
                <p14:modId xmlns:p14="http://schemas.microsoft.com/office/powerpoint/2010/main" val="3042170718"/>
              </p:ext>
            </p:extLst>
          </p:nvPr>
        </p:nvGraphicFramePr>
        <p:xfrm>
          <a:off x="395534" y="2708920"/>
          <a:ext cx="8208911" cy="3600400"/>
        </p:xfrm>
        <a:graphic>
          <a:graphicData uri="http://schemas.openxmlformats.org/drawingml/2006/table">
            <a:tbl>
              <a:tblPr firstRow="1" firstCol="1" bandRow="1"/>
              <a:tblGrid>
                <a:gridCol w="978209"/>
                <a:gridCol w="143979"/>
                <a:gridCol w="143979"/>
                <a:gridCol w="143979"/>
                <a:gridCol w="143979"/>
                <a:gridCol w="143979"/>
                <a:gridCol w="143979"/>
                <a:gridCol w="143979"/>
                <a:gridCol w="143979"/>
                <a:gridCol w="143979"/>
                <a:gridCol w="143979"/>
                <a:gridCol w="143979"/>
                <a:gridCol w="1763740"/>
                <a:gridCol w="143979"/>
                <a:gridCol w="143979"/>
                <a:gridCol w="940097"/>
                <a:gridCol w="2655138"/>
              </a:tblGrid>
              <a:tr h="342961">
                <a:tc gridSpan="9">
                  <a:txBody>
                    <a:bodyPr/>
                    <a:lstStyle/>
                    <a:p>
                      <a:pPr algn="just">
                        <a:lnSpc>
                          <a:spcPct val="115000"/>
                        </a:lnSpc>
                        <a:spcAft>
                          <a:spcPts val="0"/>
                        </a:spcAft>
                      </a:pPr>
                      <a:r>
                        <a:rPr lang="ca-ES" sz="1400" b="1" spc="10" dirty="0">
                          <a:solidFill>
                            <a:srgbClr val="000000"/>
                          </a:solidFill>
                          <a:effectLst/>
                          <a:latin typeface="Arial Narrow"/>
                          <a:ea typeface="Times New Roman"/>
                          <a:cs typeface="Arial"/>
                        </a:rPr>
                        <a:t>Document bàsic 1</a:t>
                      </a:r>
                      <a:endParaRPr lang="ca-ES" sz="1100" dirty="0">
                        <a:effectLst/>
                        <a:latin typeface="Calibri"/>
                        <a:ea typeface="Times New Roman"/>
                        <a:cs typeface="Times New Roman"/>
                      </a:endParaRPr>
                    </a:p>
                  </a:txBody>
                  <a:tcPr marL="17780" marR="17780" marT="0" marB="0" anchor="b">
                    <a:lnL>
                      <a:noFill/>
                    </a:lnL>
                    <a:lnR>
                      <a:noFill/>
                    </a:lnR>
                    <a:lnT>
                      <a:noFill/>
                    </a:lnT>
                    <a:lnB>
                      <a:noFill/>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gridSpan="8">
                  <a:txBody>
                    <a:bodyPr/>
                    <a:lstStyle/>
                    <a:p>
                      <a:pPr>
                        <a:lnSpc>
                          <a:spcPct val="115000"/>
                        </a:lnSpc>
                        <a:spcAft>
                          <a:spcPts val="1000"/>
                        </a:spcAft>
                      </a:pPr>
                      <a:r>
                        <a:rPr lang="ca-ES" sz="1100" dirty="0">
                          <a:effectLst/>
                          <a:latin typeface="Calibri"/>
                          <a:ea typeface="Times New Roman"/>
                          <a:cs typeface="Times New Roman"/>
                        </a:rPr>
                        <a:t> </a:t>
                      </a:r>
                    </a:p>
                  </a:txBody>
                  <a:tcPr marL="0" marR="0" marT="0" marB="0" anchor="ctr">
                    <a:lnL>
                      <a:noFill/>
                    </a:lnL>
                    <a:lnR>
                      <a:noFill/>
                    </a:lnR>
                    <a:lnT>
                      <a:noFill/>
                    </a:lnT>
                    <a:lnB>
                      <a:noFill/>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r>
              <a:tr h="619647">
                <a:tc gridSpan="17">
                  <a:txBody>
                    <a:bodyPr/>
                    <a:lstStyle/>
                    <a:p>
                      <a:pPr>
                        <a:lnSpc>
                          <a:spcPct val="115000"/>
                        </a:lnSpc>
                        <a:spcAft>
                          <a:spcPts val="0"/>
                        </a:spcAft>
                      </a:pPr>
                      <a:r>
                        <a:rPr lang="ca-ES" sz="1400" b="1" dirty="0">
                          <a:solidFill>
                            <a:srgbClr val="404F21"/>
                          </a:solidFill>
                          <a:effectLst/>
                          <a:latin typeface="Arial Narrow"/>
                          <a:ea typeface="Times New Roman"/>
                          <a:cs typeface="Arial"/>
                        </a:rPr>
                        <a:t>Sol·licitud de subvenció a l'Ajuntament de Barcelona</a:t>
                      </a:r>
                      <a:endParaRPr lang="ca-ES" sz="1100" dirty="0">
                        <a:effectLst/>
                        <a:latin typeface="Calibri"/>
                        <a:ea typeface="Times New Roman"/>
                        <a:cs typeface="Times New Roman"/>
                      </a:endParaRPr>
                    </a:p>
                    <a:p>
                      <a:pPr>
                        <a:spcAft>
                          <a:spcPts val="0"/>
                        </a:spcAft>
                      </a:pPr>
                      <a:r>
                        <a:rPr lang="ca-ES" sz="1400" b="1" spc="-10" dirty="0">
                          <a:solidFill>
                            <a:srgbClr val="404F21"/>
                          </a:solidFill>
                          <a:effectLst/>
                          <a:latin typeface="Arial Narrow"/>
                          <a:ea typeface="Times New Roman"/>
                          <a:cs typeface="Arial"/>
                        </a:rPr>
                        <a:t>ICUB/</a:t>
                      </a:r>
                      <a:r>
                        <a:rPr lang="ca-ES" sz="1400" b="1" spc="-10" dirty="0" err="1">
                          <a:solidFill>
                            <a:srgbClr val="404F21"/>
                          </a:solidFill>
                          <a:effectLst/>
                          <a:latin typeface="Arial Narrow"/>
                          <a:ea typeface="Times New Roman"/>
                          <a:cs typeface="Arial"/>
                        </a:rPr>
                        <a:t>IBE</a:t>
                      </a:r>
                      <a:r>
                        <a:rPr lang="ca-ES" sz="1400" b="1" spc="-10" dirty="0">
                          <a:solidFill>
                            <a:srgbClr val="404F21"/>
                          </a:solidFill>
                          <a:effectLst/>
                          <a:latin typeface="Arial Narrow"/>
                          <a:ea typeface="Times New Roman"/>
                          <a:cs typeface="Arial"/>
                        </a:rPr>
                        <a:t>/</a:t>
                      </a:r>
                      <a:r>
                        <a:rPr lang="ca-ES" sz="1400" b="1" spc="-10" dirty="0" err="1">
                          <a:solidFill>
                            <a:srgbClr val="404F21"/>
                          </a:solidFill>
                          <a:effectLst/>
                          <a:latin typeface="Arial Narrow"/>
                          <a:ea typeface="Times New Roman"/>
                          <a:cs typeface="Arial"/>
                        </a:rPr>
                        <a:t>IMD</a:t>
                      </a:r>
                      <a:r>
                        <a:rPr lang="ca-ES" sz="1400" b="1" spc="-10" dirty="0">
                          <a:solidFill>
                            <a:srgbClr val="404F21"/>
                          </a:solidFill>
                          <a:effectLst/>
                          <a:latin typeface="Arial Narrow"/>
                          <a:ea typeface="Times New Roman"/>
                          <a:cs typeface="Arial"/>
                        </a:rPr>
                        <a:t>/</a:t>
                      </a:r>
                      <a:r>
                        <a:rPr lang="ca-ES" sz="1400" b="1" spc="-10" dirty="0" err="1">
                          <a:solidFill>
                            <a:srgbClr val="404F21"/>
                          </a:solidFill>
                          <a:effectLst/>
                          <a:latin typeface="Arial Narrow"/>
                          <a:ea typeface="Times New Roman"/>
                          <a:cs typeface="Arial"/>
                        </a:rPr>
                        <a:t>IMEB</a:t>
                      </a:r>
                      <a:r>
                        <a:rPr lang="ca-ES" sz="1400" b="1" spc="-10" dirty="0">
                          <a:solidFill>
                            <a:srgbClr val="404F21"/>
                          </a:solidFill>
                          <a:effectLst/>
                          <a:latin typeface="Arial Narrow"/>
                          <a:ea typeface="Times New Roman"/>
                          <a:cs typeface="Arial"/>
                        </a:rPr>
                        <a:t> per a la realització de projectes, activitats i serveis de districte i de ciutat</a:t>
                      </a:r>
                      <a:endParaRPr lang="ca-ES" sz="1200" dirty="0">
                        <a:solidFill>
                          <a:srgbClr val="000000"/>
                        </a:solidFill>
                        <a:effectLst/>
                        <a:latin typeface="Arial Narrow"/>
                        <a:ea typeface="Times New Roman"/>
                        <a:cs typeface="Arial Narrow"/>
                      </a:endParaRPr>
                    </a:p>
                  </a:txBody>
                  <a:tcPr marL="17780" marR="17780" marT="0" marB="0" anchor="b">
                    <a:lnL>
                      <a:noFill/>
                    </a:lnL>
                    <a:lnR>
                      <a:noFill/>
                    </a:lnR>
                    <a:lnT>
                      <a:noFill/>
                    </a:lnT>
                    <a:lnB>
                      <a:noFill/>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r>
              <a:tr h="354307">
                <a:tc gridSpan="17">
                  <a:txBody>
                    <a:bodyPr/>
                    <a:lstStyle/>
                    <a:p>
                      <a:pPr>
                        <a:spcAft>
                          <a:spcPts val="0"/>
                        </a:spcAft>
                      </a:pPr>
                      <a:r>
                        <a:rPr lang="ca-ES" sz="1200" b="1">
                          <a:solidFill>
                            <a:srgbClr val="404F21"/>
                          </a:solidFill>
                          <a:effectLst/>
                          <a:latin typeface="Arial Narrow"/>
                          <a:ea typeface="Times New Roman"/>
                          <a:cs typeface="Arial"/>
                        </a:rPr>
                        <a:t>1. Dades</a:t>
                      </a:r>
                      <a:r>
                        <a:rPr lang="ca-ES" sz="1200">
                          <a:solidFill>
                            <a:srgbClr val="404F21"/>
                          </a:solidFill>
                          <a:effectLst/>
                          <a:latin typeface="Arial Narrow"/>
                          <a:ea typeface="Times New Roman"/>
                          <a:cs typeface="Arial"/>
                        </a:rPr>
                        <a:t> </a:t>
                      </a:r>
                      <a:r>
                        <a:rPr lang="ca-ES" sz="1200" b="1">
                          <a:solidFill>
                            <a:srgbClr val="404F21"/>
                          </a:solidFill>
                          <a:effectLst/>
                          <a:latin typeface="Arial Narrow"/>
                          <a:ea typeface="Times New Roman"/>
                          <a:cs typeface="Arial"/>
                        </a:rPr>
                        <a:t>sol·licitant </a:t>
                      </a:r>
                      <a:endParaRPr lang="ca-ES" sz="1200">
                        <a:solidFill>
                          <a:srgbClr val="000000"/>
                        </a:solidFill>
                        <a:effectLst/>
                        <a:latin typeface="Arial Narrow"/>
                        <a:ea typeface="Times New Roman"/>
                        <a:cs typeface="Arial Narrow"/>
                      </a:endParaRPr>
                    </a:p>
                  </a:txBody>
                  <a:tcPr marL="17780" marR="17780" marT="0" marB="0" anchor="b">
                    <a:lnL>
                      <a:noFill/>
                    </a:lnL>
                    <a:lnR>
                      <a:noFill/>
                    </a:lnR>
                    <a:lnT>
                      <a:noFill/>
                    </a:lnT>
                    <a:lnB>
                      <a:noFill/>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r>
              <a:tr h="265340">
                <a:tc gridSpan="8">
                  <a:txBody>
                    <a:bodyPr/>
                    <a:lstStyle/>
                    <a:p>
                      <a:pPr>
                        <a:spcAft>
                          <a:spcPts val="0"/>
                        </a:spcAft>
                      </a:pPr>
                      <a:r>
                        <a:rPr lang="ca-ES" sz="900">
                          <a:solidFill>
                            <a:srgbClr val="404F21"/>
                          </a:solidFill>
                          <a:effectLst/>
                          <a:latin typeface="Arial Narrow"/>
                          <a:ea typeface="Times New Roman"/>
                          <a:cs typeface="Arial"/>
                        </a:rPr>
                        <a:t>Nom</a:t>
                      </a:r>
                      <a:r>
                        <a:rPr lang="ca-ES" sz="900">
                          <a:solidFill>
                            <a:srgbClr val="000000"/>
                          </a:solidFill>
                          <a:effectLst/>
                          <a:latin typeface="Arial Narrow"/>
                          <a:ea typeface="Times New Roman"/>
                          <a:cs typeface="Arial"/>
                        </a:rPr>
                        <a:t> </a:t>
                      </a:r>
                      <a:r>
                        <a:rPr lang="ca-ES" sz="800">
                          <a:solidFill>
                            <a:srgbClr val="000000"/>
                          </a:solidFill>
                          <a:effectLst/>
                          <a:latin typeface="Arial Narrow"/>
                          <a:ea typeface="Times New Roman"/>
                          <a:cs typeface="Arial"/>
                        </a:rPr>
                        <a:t>(de l’entitat o persona física):</a:t>
                      </a:r>
                      <a:r>
                        <a:rPr lang="ca-ES" sz="900">
                          <a:solidFill>
                            <a:srgbClr val="000000"/>
                          </a:solidFill>
                          <a:effectLst/>
                          <a:latin typeface="Arial Narrow"/>
                          <a:ea typeface="Times New Roman"/>
                          <a:cs typeface="Arial"/>
                        </a:rPr>
                        <a:t> </a:t>
                      </a:r>
                      <a:endParaRPr lang="ca-ES" sz="1200">
                        <a:solidFill>
                          <a:srgbClr val="000000"/>
                        </a:solidFill>
                        <a:effectLst/>
                        <a:latin typeface="Arial Narrow"/>
                        <a:ea typeface="Times New Roman"/>
                        <a:cs typeface="Arial Narrow"/>
                      </a:endParaRPr>
                    </a:p>
                  </a:txBody>
                  <a:tcPr marL="17780" marR="17780" marT="0" marB="0" anchor="b">
                    <a:lnL>
                      <a:noFill/>
                    </a:lnL>
                    <a:lnR>
                      <a:noFill/>
                    </a:lnR>
                    <a:lnT>
                      <a:noFill/>
                    </a:lnT>
                    <a:lnB>
                      <a:noFill/>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gridSpan="9">
                  <a:txBody>
                    <a:bodyPr/>
                    <a:lstStyle/>
                    <a:p>
                      <a:pPr>
                        <a:spcAft>
                          <a:spcPts val="0"/>
                        </a:spcAft>
                      </a:pPr>
                      <a:r>
                        <a:rPr lang="ca-ES" sz="900">
                          <a:solidFill>
                            <a:srgbClr val="000000"/>
                          </a:solidFill>
                          <a:effectLst/>
                          <a:latin typeface="Arial Narrow"/>
                          <a:ea typeface="Times New Roman"/>
                          <a:cs typeface="Arial"/>
                        </a:rPr>
                        <a:t> </a:t>
                      </a:r>
                      <a:endParaRPr lang="ca-ES" sz="1200">
                        <a:solidFill>
                          <a:srgbClr val="000000"/>
                        </a:solidFill>
                        <a:effectLst/>
                        <a:latin typeface="Arial Narrow"/>
                        <a:ea typeface="Times New Roman"/>
                        <a:cs typeface="Arial Narrow"/>
                      </a:endParaRPr>
                    </a:p>
                  </a:txBody>
                  <a:tcPr marL="17780" marR="17780" marT="0" marB="0" anchor="b">
                    <a:lnL>
                      <a:noFill/>
                    </a:lnL>
                    <a:lnR>
                      <a:noFill/>
                    </a:lnR>
                    <a:lnT>
                      <a:noFill/>
                    </a:lnT>
                    <a:lnB w="12700" cap="flat" cmpd="sng" algn="ctr">
                      <a:solidFill>
                        <a:srgbClr val="404F21"/>
                      </a:solidFill>
                      <a:prstDash val="solid"/>
                      <a:round/>
                      <a:headEnd type="none" w="med" len="med"/>
                      <a:tailEnd type="none" w="med" len="med"/>
                    </a:lnB>
                    <a:solidFill>
                      <a:srgbClr val="EAF1DD"/>
                    </a:solidFill>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r>
              <a:tr h="337138">
                <a:tc>
                  <a:txBody>
                    <a:bodyPr/>
                    <a:lstStyle/>
                    <a:p>
                      <a:pPr>
                        <a:spcAft>
                          <a:spcPts val="0"/>
                        </a:spcAft>
                      </a:pPr>
                      <a:r>
                        <a:rPr lang="ca-ES" sz="900">
                          <a:solidFill>
                            <a:srgbClr val="404F21"/>
                          </a:solidFill>
                          <a:effectLst/>
                          <a:latin typeface="Arial Narrow"/>
                          <a:ea typeface="Times New Roman"/>
                          <a:cs typeface="Arial"/>
                        </a:rPr>
                        <a:t>NIF: </a:t>
                      </a:r>
                      <a:endParaRPr lang="ca-ES" sz="1200">
                        <a:solidFill>
                          <a:srgbClr val="000000"/>
                        </a:solidFill>
                        <a:effectLst/>
                        <a:latin typeface="Arial Narrow"/>
                        <a:ea typeface="Times New Roman"/>
                        <a:cs typeface="Arial Narrow"/>
                      </a:endParaRPr>
                    </a:p>
                  </a:txBody>
                  <a:tcPr marL="17780" marR="17780" marT="0" marB="0" anchor="b">
                    <a:lnL>
                      <a:noFill/>
                    </a:lnL>
                    <a:lnR>
                      <a:noFill/>
                    </a:lnR>
                    <a:lnT>
                      <a:noFill/>
                    </a:lnT>
                    <a:lnB>
                      <a:noFill/>
                    </a:lnB>
                  </a:tcPr>
                </a:tc>
                <a:tc gridSpan="5">
                  <a:txBody>
                    <a:bodyPr/>
                    <a:lstStyle/>
                    <a:p>
                      <a:pPr>
                        <a:spcAft>
                          <a:spcPts val="0"/>
                        </a:spcAft>
                      </a:pPr>
                      <a:r>
                        <a:rPr lang="ca-ES" sz="900">
                          <a:solidFill>
                            <a:srgbClr val="000000"/>
                          </a:solidFill>
                          <a:effectLst/>
                          <a:latin typeface="Arial Narrow"/>
                          <a:ea typeface="Times New Roman"/>
                          <a:cs typeface="Arial"/>
                        </a:rPr>
                        <a:t> </a:t>
                      </a:r>
                      <a:endParaRPr lang="ca-ES" sz="1200">
                        <a:solidFill>
                          <a:srgbClr val="000000"/>
                        </a:solidFill>
                        <a:effectLst/>
                        <a:latin typeface="Arial Narrow"/>
                        <a:ea typeface="Times New Roman"/>
                        <a:cs typeface="Arial Narrow"/>
                      </a:endParaRPr>
                    </a:p>
                  </a:txBody>
                  <a:tcPr marL="17780" marR="17780" marT="0" marB="0" anchor="b">
                    <a:lnL>
                      <a:noFill/>
                    </a:lnL>
                    <a:lnR>
                      <a:noFill/>
                    </a:lnR>
                    <a:lnT>
                      <a:noFill/>
                    </a:lnT>
                    <a:lnB w="12700" cap="flat" cmpd="sng" algn="ctr">
                      <a:solidFill>
                        <a:srgbClr val="404F21"/>
                      </a:solidFill>
                      <a:prstDash val="solid"/>
                      <a:round/>
                      <a:headEnd type="none" w="med" len="med"/>
                      <a:tailEnd type="none" w="med" len="med"/>
                    </a:lnB>
                    <a:solidFill>
                      <a:srgbClr val="EAF1DD"/>
                    </a:solidFill>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gridSpan="8">
                  <a:txBody>
                    <a:bodyPr/>
                    <a:lstStyle/>
                    <a:p>
                      <a:pPr marR="58420" algn="r">
                        <a:spcAft>
                          <a:spcPts val="0"/>
                        </a:spcAft>
                        <a:tabLst>
                          <a:tab pos="3199130" algn="l"/>
                        </a:tabLst>
                      </a:pPr>
                      <a:r>
                        <a:rPr lang="ca-ES" sz="900">
                          <a:solidFill>
                            <a:srgbClr val="404F21"/>
                          </a:solidFill>
                          <a:effectLst/>
                          <a:latin typeface="Arial Narrow"/>
                          <a:ea typeface="Times New Roman"/>
                          <a:cs typeface="Arial"/>
                        </a:rPr>
                        <a:t>Núm. Inscripció en el Registre d’associacions de la Generalitat (Dep. Justícia), si aplica:</a:t>
                      </a:r>
                      <a:endParaRPr lang="ca-ES" sz="1200">
                        <a:solidFill>
                          <a:srgbClr val="000000"/>
                        </a:solidFill>
                        <a:effectLst/>
                        <a:latin typeface="Arial Narrow"/>
                        <a:ea typeface="Times New Roman"/>
                        <a:cs typeface="Arial Narrow"/>
                      </a:endParaRPr>
                    </a:p>
                  </a:txBody>
                  <a:tcPr marL="17780" marR="17780" marT="0" marB="0" anchor="b">
                    <a:lnL>
                      <a:noFill/>
                    </a:lnL>
                    <a:lnR>
                      <a:noFill/>
                    </a:lnR>
                    <a:lnT>
                      <a:noFill/>
                    </a:lnT>
                    <a:lnB>
                      <a:noFill/>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gridSpan="3">
                  <a:txBody>
                    <a:bodyPr/>
                    <a:lstStyle/>
                    <a:p>
                      <a:pPr marR="1402080">
                        <a:spcAft>
                          <a:spcPts val="0"/>
                        </a:spcAft>
                      </a:pPr>
                      <a:r>
                        <a:rPr lang="ca-ES" sz="900" dirty="0">
                          <a:solidFill>
                            <a:srgbClr val="BE529F"/>
                          </a:solidFill>
                          <a:effectLst/>
                          <a:latin typeface="Arial Narrow"/>
                          <a:ea typeface="Times New Roman"/>
                          <a:cs typeface="Arial"/>
                        </a:rPr>
                        <a:t> </a:t>
                      </a:r>
                      <a:endParaRPr lang="ca-ES" sz="1200" dirty="0">
                        <a:solidFill>
                          <a:srgbClr val="000000"/>
                        </a:solidFill>
                        <a:effectLst/>
                        <a:latin typeface="Arial Narrow"/>
                        <a:ea typeface="Times New Roman"/>
                        <a:cs typeface="Arial Narrow"/>
                      </a:endParaRPr>
                    </a:p>
                  </a:txBody>
                  <a:tcPr marL="17780" marR="17780" marT="0" marB="0" anchor="b">
                    <a:lnL>
                      <a:noFill/>
                    </a:lnL>
                    <a:lnR>
                      <a:noFill/>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tcPr>
                </a:tc>
                <a:tc hMerge="1">
                  <a:txBody>
                    <a:bodyPr/>
                    <a:lstStyle/>
                    <a:p>
                      <a:endParaRPr lang="ca-ES"/>
                    </a:p>
                  </a:txBody>
                  <a:tcPr/>
                </a:tc>
                <a:tc hMerge="1">
                  <a:txBody>
                    <a:bodyPr/>
                    <a:lstStyle/>
                    <a:p>
                      <a:endParaRPr lang="ca-ES"/>
                    </a:p>
                  </a:txBody>
                  <a:tcPr/>
                </a:tc>
              </a:tr>
              <a:tr h="265340">
                <a:tc gridSpan="7">
                  <a:txBody>
                    <a:bodyPr/>
                    <a:lstStyle/>
                    <a:p>
                      <a:pPr>
                        <a:spcAft>
                          <a:spcPts val="0"/>
                        </a:spcAft>
                      </a:pPr>
                      <a:r>
                        <a:rPr lang="ca-ES" sz="900">
                          <a:solidFill>
                            <a:srgbClr val="404F21"/>
                          </a:solidFill>
                          <a:effectLst/>
                          <a:latin typeface="Arial Narrow"/>
                          <a:ea typeface="Times New Roman"/>
                          <a:cs typeface="Arial"/>
                        </a:rPr>
                        <a:t>Adreça</a:t>
                      </a:r>
                      <a:r>
                        <a:rPr lang="ca-ES" sz="900">
                          <a:solidFill>
                            <a:srgbClr val="566D8B"/>
                          </a:solidFill>
                          <a:effectLst/>
                          <a:latin typeface="Arial Narrow"/>
                          <a:ea typeface="Times New Roman"/>
                          <a:cs typeface="Arial"/>
                        </a:rPr>
                        <a:t> </a:t>
                      </a:r>
                      <a:r>
                        <a:rPr lang="ca-ES" sz="900">
                          <a:solidFill>
                            <a:srgbClr val="000000"/>
                          </a:solidFill>
                          <a:effectLst/>
                          <a:latin typeface="Arial Narrow"/>
                          <a:ea typeface="Times New Roman"/>
                          <a:cs typeface="Arial"/>
                        </a:rPr>
                        <a:t>(carrer, número, pis i porta):</a:t>
                      </a:r>
                      <a:endParaRPr lang="ca-ES" sz="1200">
                        <a:solidFill>
                          <a:srgbClr val="000000"/>
                        </a:solidFill>
                        <a:effectLst/>
                        <a:latin typeface="Arial Narrow"/>
                        <a:ea typeface="Times New Roman"/>
                        <a:cs typeface="Arial Narrow"/>
                      </a:endParaRPr>
                    </a:p>
                  </a:txBody>
                  <a:tcPr marL="17780" marR="17780" marT="0" marB="0" anchor="b">
                    <a:lnL>
                      <a:noFill/>
                    </a:lnL>
                    <a:lnR>
                      <a:noFill/>
                    </a:lnR>
                    <a:lnT>
                      <a:noFill/>
                    </a:lnT>
                    <a:lnB>
                      <a:noFill/>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gridSpan="8">
                  <a:txBody>
                    <a:bodyPr/>
                    <a:lstStyle/>
                    <a:p>
                      <a:pPr>
                        <a:spcAft>
                          <a:spcPts val="0"/>
                        </a:spcAft>
                      </a:pPr>
                      <a:r>
                        <a:rPr lang="ca-ES" sz="900">
                          <a:solidFill>
                            <a:srgbClr val="BE529F"/>
                          </a:solidFill>
                          <a:effectLst/>
                          <a:latin typeface="Arial Narrow"/>
                          <a:ea typeface="Times New Roman"/>
                          <a:cs typeface="Arial"/>
                        </a:rPr>
                        <a:t> </a:t>
                      </a:r>
                      <a:endParaRPr lang="ca-ES" sz="1200">
                        <a:solidFill>
                          <a:srgbClr val="000000"/>
                        </a:solidFill>
                        <a:effectLst/>
                        <a:latin typeface="Arial Narrow"/>
                        <a:ea typeface="Times New Roman"/>
                        <a:cs typeface="Arial Narrow"/>
                      </a:endParaRPr>
                    </a:p>
                  </a:txBody>
                  <a:tcPr marL="17780" marR="17780" marT="0" marB="0" anchor="b">
                    <a:lnL>
                      <a:noFill/>
                    </a:lnL>
                    <a:lnR>
                      <a:noFill/>
                    </a:lnR>
                    <a:lnT>
                      <a:noFill/>
                    </a:lnT>
                    <a:lnB w="12700" cap="flat" cmpd="sng" algn="ctr">
                      <a:solidFill>
                        <a:srgbClr val="404F21"/>
                      </a:solidFill>
                      <a:prstDash val="solid"/>
                      <a:round/>
                      <a:headEnd type="none" w="med" len="med"/>
                      <a:tailEnd type="none" w="med" len="med"/>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a:txBody>
                    <a:bodyPr/>
                    <a:lstStyle/>
                    <a:p>
                      <a:pPr marL="18415">
                        <a:spcAft>
                          <a:spcPts val="0"/>
                        </a:spcAft>
                      </a:pPr>
                      <a:r>
                        <a:rPr lang="ca-ES" sz="900">
                          <a:solidFill>
                            <a:srgbClr val="404F21"/>
                          </a:solidFill>
                          <a:effectLst/>
                          <a:latin typeface="Arial Narrow"/>
                          <a:ea typeface="Times New Roman"/>
                          <a:cs typeface="Arial"/>
                        </a:rPr>
                        <a:t>C.P. </a:t>
                      </a:r>
                      <a:endParaRPr lang="ca-ES" sz="1200">
                        <a:solidFill>
                          <a:srgbClr val="000000"/>
                        </a:solidFill>
                        <a:effectLst/>
                        <a:latin typeface="Arial Narrow"/>
                        <a:ea typeface="Times New Roman"/>
                        <a:cs typeface="Arial Narrow"/>
                      </a:endParaRPr>
                    </a:p>
                  </a:txBody>
                  <a:tcPr marL="17780" marR="17780" marT="0" marB="0" anchor="b">
                    <a:lnL>
                      <a:noFill/>
                    </a:lnL>
                    <a:lnR>
                      <a:noFill/>
                    </a:lnR>
                    <a:lnT w="12700" cap="flat" cmpd="sng" algn="ctr">
                      <a:solidFill>
                        <a:srgbClr val="404F21"/>
                      </a:solidFill>
                      <a:prstDash val="solid"/>
                      <a:round/>
                      <a:headEnd type="none" w="med" len="med"/>
                      <a:tailEnd type="none" w="med" len="med"/>
                    </a:lnT>
                    <a:lnB>
                      <a:noFill/>
                    </a:lnB>
                  </a:tcPr>
                </a:tc>
                <a:tc>
                  <a:txBody>
                    <a:bodyPr/>
                    <a:lstStyle/>
                    <a:p>
                      <a:pPr marR="1152525">
                        <a:spcAft>
                          <a:spcPts val="0"/>
                        </a:spcAft>
                        <a:tabLst>
                          <a:tab pos="130810" algn="l"/>
                        </a:tabLst>
                      </a:pPr>
                      <a:r>
                        <a:rPr lang="ca-ES" sz="900">
                          <a:solidFill>
                            <a:srgbClr val="000000"/>
                          </a:solidFill>
                          <a:effectLst/>
                          <a:latin typeface="Arial Narrow"/>
                          <a:ea typeface="Times New Roman"/>
                          <a:cs typeface="Arial"/>
                        </a:rPr>
                        <a:t>     adsfassdsaas</a:t>
                      </a:r>
                      <a:endParaRPr lang="ca-ES" sz="1200">
                        <a:solidFill>
                          <a:srgbClr val="000000"/>
                        </a:solidFill>
                        <a:effectLst/>
                        <a:latin typeface="Arial Narrow"/>
                        <a:ea typeface="Times New Roman"/>
                        <a:cs typeface="Arial Narrow"/>
                      </a:endParaRPr>
                    </a:p>
                  </a:txBody>
                  <a:tcPr marL="17780" marR="17780" marT="0" marB="0" anchor="b">
                    <a:lnL>
                      <a:noFill/>
                    </a:lnL>
                    <a:lnR>
                      <a:noFill/>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tcPr>
                </a:tc>
              </a:tr>
              <a:tr h="265340">
                <a:tc gridSpan="3">
                  <a:txBody>
                    <a:bodyPr/>
                    <a:lstStyle/>
                    <a:p>
                      <a:pPr>
                        <a:spcAft>
                          <a:spcPts val="0"/>
                        </a:spcAft>
                      </a:pPr>
                      <a:r>
                        <a:rPr lang="ca-ES" sz="900">
                          <a:solidFill>
                            <a:srgbClr val="404F21"/>
                          </a:solidFill>
                          <a:effectLst/>
                          <a:latin typeface="Arial Narrow"/>
                          <a:ea typeface="Times New Roman"/>
                          <a:cs typeface="Arial"/>
                        </a:rPr>
                        <a:t>Barri: </a:t>
                      </a:r>
                      <a:endParaRPr lang="ca-ES" sz="1200">
                        <a:solidFill>
                          <a:srgbClr val="000000"/>
                        </a:solidFill>
                        <a:effectLst/>
                        <a:latin typeface="Arial Narrow"/>
                        <a:ea typeface="Times New Roman"/>
                        <a:cs typeface="Arial Narrow"/>
                      </a:endParaRPr>
                    </a:p>
                  </a:txBody>
                  <a:tcPr marL="17780" marR="17780" marT="0" marB="0" anchor="b">
                    <a:lnL>
                      <a:noFill/>
                    </a:lnL>
                    <a:lnR>
                      <a:noFill/>
                    </a:lnR>
                    <a:lnT>
                      <a:noFill/>
                    </a:lnT>
                    <a:lnB>
                      <a:noFill/>
                    </a:lnB>
                  </a:tcPr>
                </a:tc>
                <a:tc hMerge="1">
                  <a:txBody>
                    <a:bodyPr/>
                    <a:lstStyle/>
                    <a:p>
                      <a:endParaRPr lang="ca-ES"/>
                    </a:p>
                  </a:txBody>
                  <a:tcPr/>
                </a:tc>
                <a:tc hMerge="1">
                  <a:txBody>
                    <a:bodyPr/>
                    <a:lstStyle/>
                    <a:p>
                      <a:endParaRPr lang="ca-ES"/>
                    </a:p>
                  </a:txBody>
                  <a:tcPr/>
                </a:tc>
                <a:tc gridSpan="9">
                  <a:txBody>
                    <a:bodyPr/>
                    <a:lstStyle/>
                    <a:p>
                      <a:pPr>
                        <a:spcAft>
                          <a:spcPts val="0"/>
                        </a:spcAft>
                      </a:pPr>
                      <a:r>
                        <a:rPr lang="ca-ES" sz="900">
                          <a:solidFill>
                            <a:srgbClr val="BE529F"/>
                          </a:solidFill>
                          <a:effectLst/>
                          <a:latin typeface="Arial Narrow"/>
                          <a:ea typeface="Times New Roman"/>
                          <a:cs typeface="Arial"/>
                        </a:rPr>
                        <a:t> </a:t>
                      </a:r>
                      <a:endParaRPr lang="ca-ES" sz="1200">
                        <a:solidFill>
                          <a:srgbClr val="000000"/>
                        </a:solidFill>
                        <a:effectLst/>
                        <a:latin typeface="Arial Narrow"/>
                        <a:ea typeface="Times New Roman"/>
                        <a:cs typeface="Arial Narrow"/>
                      </a:endParaRPr>
                    </a:p>
                  </a:txBody>
                  <a:tcPr marL="17780" marR="17780" marT="0" marB="0" anchor="b">
                    <a:lnL>
                      <a:noFill/>
                    </a:lnL>
                    <a:lnR>
                      <a:noFill/>
                    </a:lnR>
                    <a:lnT>
                      <a:noFill/>
                    </a:lnT>
                    <a:lnB w="12700" cap="flat" cmpd="sng" algn="ctr">
                      <a:solidFill>
                        <a:srgbClr val="404F21"/>
                      </a:solidFill>
                      <a:prstDash val="solid"/>
                      <a:round/>
                      <a:headEnd type="none" w="med" len="med"/>
                      <a:tailEnd type="none" w="med" len="med"/>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a:txBody>
                    <a:bodyPr/>
                    <a:lstStyle/>
                    <a:p>
                      <a:pPr>
                        <a:spcAft>
                          <a:spcPts val="0"/>
                        </a:spcAft>
                      </a:pPr>
                      <a:r>
                        <a:rPr lang="ca-ES" sz="900" dirty="0">
                          <a:solidFill>
                            <a:srgbClr val="404F21"/>
                          </a:solidFill>
                          <a:effectLst/>
                          <a:latin typeface="Arial Narrow"/>
                          <a:ea typeface="Times New Roman"/>
                          <a:cs typeface="Arial"/>
                        </a:rPr>
                        <a:t>Districte:  </a:t>
                      </a:r>
                      <a:endParaRPr lang="ca-ES" sz="1200" dirty="0">
                        <a:solidFill>
                          <a:srgbClr val="000000"/>
                        </a:solidFill>
                        <a:effectLst/>
                        <a:latin typeface="Arial Narrow"/>
                        <a:ea typeface="Times New Roman"/>
                        <a:cs typeface="Arial Narrow"/>
                      </a:endParaRPr>
                    </a:p>
                  </a:txBody>
                  <a:tcPr marL="17780" marR="17780" marT="0" marB="0" anchor="b">
                    <a:lnL>
                      <a:noFill/>
                    </a:lnL>
                    <a:lnR>
                      <a:noFill/>
                    </a:lnR>
                    <a:lnT w="12700" cap="flat" cmpd="sng" algn="ctr">
                      <a:solidFill>
                        <a:srgbClr val="404F21"/>
                      </a:solidFill>
                      <a:prstDash val="solid"/>
                      <a:round/>
                      <a:headEnd type="none" w="med" len="med"/>
                      <a:tailEnd type="none" w="med" len="med"/>
                    </a:lnT>
                    <a:lnB>
                      <a:noFill/>
                    </a:lnB>
                  </a:tcPr>
                </a:tc>
                <a:tc gridSpan="4">
                  <a:txBody>
                    <a:bodyPr/>
                    <a:lstStyle/>
                    <a:p>
                      <a:pPr>
                        <a:spcAft>
                          <a:spcPts val="0"/>
                        </a:spcAft>
                      </a:pPr>
                      <a:r>
                        <a:rPr lang="ca-ES" sz="900">
                          <a:solidFill>
                            <a:srgbClr val="BE529F"/>
                          </a:solidFill>
                          <a:effectLst/>
                          <a:latin typeface="Arial Narrow"/>
                          <a:ea typeface="Times New Roman"/>
                          <a:cs typeface="Arial"/>
                        </a:rPr>
                        <a:t> </a:t>
                      </a:r>
                      <a:endParaRPr lang="ca-ES" sz="1200">
                        <a:solidFill>
                          <a:srgbClr val="000000"/>
                        </a:solidFill>
                        <a:effectLst/>
                        <a:latin typeface="Arial Narrow"/>
                        <a:ea typeface="Times New Roman"/>
                        <a:cs typeface="Arial Narrow"/>
                      </a:endParaRPr>
                    </a:p>
                  </a:txBody>
                  <a:tcPr marL="17780" marR="17780" marT="0" marB="0" anchor="b">
                    <a:lnL>
                      <a:noFill/>
                    </a:lnL>
                    <a:lnR>
                      <a:noFill/>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tcPr>
                </a:tc>
                <a:tc hMerge="1">
                  <a:txBody>
                    <a:bodyPr/>
                    <a:lstStyle/>
                    <a:p>
                      <a:endParaRPr lang="ca-ES"/>
                    </a:p>
                  </a:txBody>
                  <a:tcPr/>
                </a:tc>
                <a:tc hMerge="1">
                  <a:txBody>
                    <a:bodyPr/>
                    <a:lstStyle/>
                    <a:p>
                      <a:endParaRPr lang="ca-ES"/>
                    </a:p>
                  </a:txBody>
                  <a:tcPr/>
                </a:tc>
                <a:tc hMerge="1">
                  <a:txBody>
                    <a:bodyPr/>
                    <a:lstStyle/>
                    <a:p>
                      <a:endParaRPr lang="ca-ES"/>
                    </a:p>
                  </a:txBody>
                  <a:tcPr/>
                </a:tc>
              </a:tr>
              <a:tr h="265340">
                <a:tc gridSpan="4">
                  <a:txBody>
                    <a:bodyPr/>
                    <a:lstStyle/>
                    <a:p>
                      <a:pPr>
                        <a:spcAft>
                          <a:spcPts val="0"/>
                        </a:spcAft>
                      </a:pPr>
                      <a:r>
                        <a:rPr lang="ca-ES" sz="900">
                          <a:solidFill>
                            <a:srgbClr val="404F21"/>
                          </a:solidFill>
                          <a:effectLst/>
                          <a:latin typeface="Arial Narrow"/>
                          <a:ea typeface="Times New Roman"/>
                          <a:cs typeface="Arial"/>
                        </a:rPr>
                        <a:t>Municipi:</a:t>
                      </a:r>
                      <a:endParaRPr lang="ca-ES" sz="1200">
                        <a:solidFill>
                          <a:srgbClr val="000000"/>
                        </a:solidFill>
                        <a:effectLst/>
                        <a:latin typeface="Arial Narrow"/>
                        <a:ea typeface="Times New Roman"/>
                        <a:cs typeface="Arial Narrow"/>
                      </a:endParaRPr>
                    </a:p>
                  </a:txBody>
                  <a:tcPr marL="17780" marR="17780" marT="0" marB="0" anchor="b">
                    <a:lnL>
                      <a:noFill/>
                    </a:lnL>
                    <a:lnR>
                      <a:noFill/>
                    </a:lnR>
                    <a:lnT>
                      <a:noFill/>
                    </a:lnT>
                    <a:lnB>
                      <a:noFill/>
                    </a:lnB>
                  </a:tcPr>
                </a:tc>
                <a:tc hMerge="1">
                  <a:txBody>
                    <a:bodyPr/>
                    <a:lstStyle/>
                    <a:p>
                      <a:endParaRPr lang="ca-ES"/>
                    </a:p>
                  </a:txBody>
                  <a:tcPr/>
                </a:tc>
                <a:tc hMerge="1">
                  <a:txBody>
                    <a:bodyPr/>
                    <a:lstStyle/>
                    <a:p>
                      <a:endParaRPr lang="ca-ES"/>
                    </a:p>
                  </a:txBody>
                  <a:tcPr/>
                </a:tc>
                <a:tc hMerge="1">
                  <a:txBody>
                    <a:bodyPr/>
                    <a:lstStyle/>
                    <a:p>
                      <a:endParaRPr lang="ca-ES"/>
                    </a:p>
                  </a:txBody>
                  <a:tcPr/>
                </a:tc>
                <a:tc gridSpan="7">
                  <a:txBody>
                    <a:bodyPr/>
                    <a:lstStyle/>
                    <a:p>
                      <a:pPr>
                        <a:spcAft>
                          <a:spcPts val="0"/>
                        </a:spcAft>
                      </a:pPr>
                      <a:r>
                        <a:rPr lang="ca-ES" sz="900">
                          <a:solidFill>
                            <a:srgbClr val="BE529F"/>
                          </a:solidFill>
                          <a:effectLst/>
                          <a:latin typeface="Arial Narrow"/>
                          <a:ea typeface="Times New Roman"/>
                          <a:cs typeface="Arial"/>
                        </a:rPr>
                        <a:t> </a:t>
                      </a:r>
                      <a:endParaRPr lang="ca-ES" sz="1200">
                        <a:solidFill>
                          <a:srgbClr val="000000"/>
                        </a:solidFill>
                        <a:effectLst/>
                        <a:latin typeface="Arial Narrow"/>
                        <a:ea typeface="Times New Roman"/>
                        <a:cs typeface="Arial Narrow"/>
                      </a:endParaRPr>
                    </a:p>
                  </a:txBody>
                  <a:tcPr marL="17780" marR="17780" marT="0" marB="0" anchor="b">
                    <a:lnL>
                      <a:noFill/>
                    </a:lnL>
                    <a:lnR>
                      <a:noFill/>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gridSpan="2">
                  <a:txBody>
                    <a:bodyPr/>
                    <a:lstStyle/>
                    <a:p>
                      <a:pPr>
                        <a:spcAft>
                          <a:spcPts val="0"/>
                        </a:spcAft>
                      </a:pPr>
                      <a:r>
                        <a:rPr lang="ca-ES" sz="900">
                          <a:solidFill>
                            <a:srgbClr val="404F21"/>
                          </a:solidFill>
                          <a:effectLst/>
                          <a:latin typeface="Arial Narrow"/>
                          <a:ea typeface="Times New Roman"/>
                          <a:cs typeface="Arial"/>
                        </a:rPr>
                        <a:t>Província:</a:t>
                      </a:r>
                      <a:endParaRPr lang="ca-ES" sz="1200">
                        <a:solidFill>
                          <a:srgbClr val="000000"/>
                        </a:solidFill>
                        <a:effectLst/>
                        <a:latin typeface="Arial Narrow"/>
                        <a:ea typeface="Times New Roman"/>
                        <a:cs typeface="Arial Narrow"/>
                      </a:endParaRPr>
                    </a:p>
                  </a:txBody>
                  <a:tcPr marL="17780" marR="17780" marT="0" marB="0" anchor="b">
                    <a:lnL>
                      <a:noFill/>
                    </a:lnL>
                    <a:lnR>
                      <a:noFill/>
                    </a:lnR>
                    <a:lnT w="12700" cap="flat" cmpd="sng" algn="ctr">
                      <a:solidFill>
                        <a:srgbClr val="404F21"/>
                      </a:solidFill>
                      <a:prstDash val="solid"/>
                      <a:round/>
                      <a:headEnd type="none" w="med" len="med"/>
                      <a:tailEnd type="none" w="med" len="med"/>
                    </a:lnT>
                    <a:lnB>
                      <a:noFill/>
                    </a:lnB>
                  </a:tcPr>
                </a:tc>
                <a:tc hMerge="1">
                  <a:txBody>
                    <a:bodyPr/>
                    <a:lstStyle/>
                    <a:p>
                      <a:endParaRPr lang="ca-ES"/>
                    </a:p>
                  </a:txBody>
                  <a:tcPr/>
                </a:tc>
                <a:tc gridSpan="4">
                  <a:txBody>
                    <a:bodyPr/>
                    <a:lstStyle/>
                    <a:p>
                      <a:pPr>
                        <a:spcAft>
                          <a:spcPts val="0"/>
                        </a:spcAft>
                      </a:pPr>
                      <a:r>
                        <a:rPr lang="ca-ES" sz="900">
                          <a:solidFill>
                            <a:srgbClr val="BE529F"/>
                          </a:solidFill>
                          <a:effectLst/>
                          <a:latin typeface="Arial Narrow"/>
                          <a:ea typeface="Times New Roman"/>
                          <a:cs typeface="Arial"/>
                        </a:rPr>
                        <a:t> </a:t>
                      </a:r>
                      <a:endParaRPr lang="ca-ES" sz="1200">
                        <a:solidFill>
                          <a:srgbClr val="000000"/>
                        </a:solidFill>
                        <a:effectLst/>
                        <a:latin typeface="Arial Narrow"/>
                        <a:ea typeface="Times New Roman"/>
                        <a:cs typeface="Arial Narrow"/>
                      </a:endParaRPr>
                    </a:p>
                  </a:txBody>
                  <a:tcPr marL="17780" marR="17780" marT="0" marB="0" anchor="b">
                    <a:lnL>
                      <a:noFill/>
                    </a:lnL>
                    <a:lnR>
                      <a:noFill/>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tcPr>
                </a:tc>
                <a:tc hMerge="1">
                  <a:txBody>
                    <a:bodyPr/>
                    <a:lstStyle/>
                    <a:p>
                      <a:endParaRPr lang="ca-ES"/>
                    </a:p>
                  </a:txBody>
                  <a:tcPr/>
                </a:tc>
                <a:tc hMerge="1">
                  <a:txBody>
                    <a:bodyPr/>
                    <a:lstStyle/>
                    <a:p>
                      <a:endParaRPr lang="ca-ES"/>
                    </a:p>
                  </a:txBody>
                  <a:tcPr/>
                </a:tc>
                <a:tc hMerge="1">
                  <a:txBody>
                    <a:bodyPr/>
                    <a:lstStyle/>
                    <a:p>
                      <a:endParaRPr lang="ca-ES"/>
                    </a:p>
                  </a:txBody>
                  <a:tcPr/>
                </a:tc>
              </a:tr>
              <a:tr h="265340">
                <a:tc gridSpan="5">
                  <a:txBody>
                    <a:bodyPr/>
                    <a:lstStyle/>
                    <a:p>
                      <a:pPr>
                        <a:spcAft>
                          <a:spcPts val="0"/>
                        </a:spcAft>
                      </a:pPr>
                      <a:r>
                        <a:rPr lang="ca-ES" sz="900">
                          <a:solidFill>
                            <a:srgbClr val="404F21"/>
                          </a:solidFill>
                          <a:effectLst/>
                          <a:latin typeface="Arial Narrow"/>
                          <a:ea typeface="Times New Roman"/>
                          <a:cs typeface="Arial"/>
                        </a:rPr>
                        <a:t>Telèfon mòbil o fixe:  </a:t>
                      </a:r>
                      <a:endParaRPr lang="ca-ES" sz="1200">
                        <a:solidFill>
                          <a:srgbClr val="000000"/>
                        </a:solidFill>
                        <a:effectLst/>
                        <a:latin typeface="Arial Narrow"/>
                        <a:ea typeface="Times New Roman"/>
                        <a:cs typeface="Arial Narrow"/>
                      </a:endParaRPr>
                    </a:p>
                  </a:txBody>
                  <a:tcPr marL="17780" marR="17780" marT="0" marB="0" anchor="b">
                    <a:lnL>
                      <a:noFill/>
                    </a:lnL>
                    <a:lnR>
                      <a:noFill/>
                    </a:lnR>
                    <a:lnT>
                      <a:noFill/>
                    </a:lnT>
                    <a:lnB>
                      <a:noFill/>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gridSpan="5">
                  <a:txBody>
                    <a:bodyPr/>
                    <a:lstStyle/>
                    <a:p>
                      <a:pPr marL="162560" indent="-90170">
                        <a:spcAft>
                          <a:spcPts val="0"/>
                        </a:spcAft>
                      </a:pPr>
                      <a:r>
                        <a:rPr lang="ca-ES" sz="900">
                          <a:solidFill>
                            <a:srgbClr val="BE529F"/>
                          </a:solidFill>
                          <a:effectLst/>
                          <a:latin typeface="Arial Narrow"/>
                          <a:ea typeface="Times New Roman"/>
                          <a:cs typeface="Arial"/>
                        </a:rPr>
                        <a:t> </a:t>
                      </a:r>
                      <a:endParaRPr lang="ca-ES" sz="1200">
                        <a:solidFill>
                          <a:srgbClr val="000000"/>
                        </a:solidFill>
                        <a:effectLst/>
                        <a:latin typeface="Arial Narrow"/>
                        <a:ea typeface="Times New Roman"/>
                        <a:cs typeface="Arial Narrow"/>
                      </a:endParaRPr>
                    </a:p>
                  </a:txBody>
                  <a:tcPr marL="17780" marR="17780" marT="0" marB="0" anchor="b">
                    <a:lnL>
                      <a:noFill/>
                    </a:lnL>
                    <a:lnR>
                      <a:noFill/>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gridSpan="3">
                  <a:txBody>
                    <a:bodyPr/>
                    <a:lstStyle/>
                    <a:p>
                      <a:pPr marL="72390">
                        <a:spcAft>
                          <a:spcPts val="0"/>
                        </a:spcAft>
                        <a:tabLst>
                          <a:tab pos="1044575" algn="l"/>
                        </a:tabLst>
                      </a:pPr>
                      <a:r>
                        <a:rPr lang="ca-ES" sz="900">
                          <a:solidFill>
                            <a:srgbClr val="404F21"/>
                          </a:solidFill>
                          <a:effectLst/>
                          <a:latin typeface="Arial Narrow"/>
                          <a:ea typeface="Times New Roman"/>
                          <a:cs typeface="Arial"/>
                        </a:rPr>
                        <a:t>Correu electrònic:</a:t>
                      </a:r>
                      <a:endParaRPr lang="ca-ES" sz="1200">
                        <a:solidFill>
                          <a:srgbClr val="000000"/>
                        </a:solidFill>
                        <a:effectLst/>
                        <a:latin typeface="Arial Narrow"/>
                        <a:ea typeface="Times New Roman"/>
                        <a:cs typeface="Arial Narrow"/>
                      </a:endParaRPr>
                    </a:p>
                  </a:txBody>
                  <a:tcPr marL="17780" marR="17780" marT="0" marB="0" anchor="b">
                    <a:lnL>
                      <a:noFill/>
                    </a:lnL>
                    <a:lnR>
                      <a:noFill/>
                    </a:lnR>
                    <a:lnT w="12700" cap="flat" cmpd="sng" algn="ctr">
                      <a:solidFill>
                        <a:srgbClr val="404F21"/>
                      </a:solidFill>
                      <a:prstDash val="solid"/>
                      <a:round/>
                      <a:headEnd type="none" w="med" len="med"/>
                      <a:tailEnd type="none" w="med" len="med"/>
                    </a:lnT>
                    <a:lnB>
                      <a:noFill/>
                    </a:lnB>
                  </a:tcPr>
                </a:tc>
                <a:tc hMerge="1">
                  <a:txBody>
                    <a:bodyPr/>
                    <a:lstStyle/>
                    <a:p>
                      <a:endParaRPr lang="ca-ES"/>
                    </a:p>
                  </a:txBody>
                  <a:tcPr/>
                </a:tc>
                <a:tc hMerge="1">
                  <a:txBody>
                    <a:bodyPr/>
                    <a:lstStyle/>
                    <a:p>
                      <a:endParaRPr lang="ca-ES"/>
                    </a:p>
                  </a:txBody>
                  <a:tcPr/>
                </a:tc>
                <a:tc gridSpan="4">
                  <a:txBody>
                    <a:bodyPr/>
                    <a:lstStyle/>
                    <a:p>
                      <a:pPr>
                        <a:spcAft>
                          <a:spcPts val="0"/>
                        </a:spcAft>
                      </a:pPr>
                      <a:r>
                        <a:rPr lang="ca-ES" sz="900">
                          <a:solidFill>
                            <a:srgbClr val="BE529F"/>
                          </a:solidFill>
                          <a:effectLst/>
                          <a:latin typeface="Arial Narrow"/>
                          <a:ea typeface="Times New Roman"/>
                          <a:cs typeface="Arial"/>
                        </a:rPr>
                        <a:t> </a:t>
                      </a:r>
                      <a:endParaRPr lang="ca-ES" sz="1200">
                        <a:solidFill>
                          <a:srgbClr val="000000"/>
                        </a:solidFill>
                        <a:effectLst/>
                        <a:latin typeface="Arial Narrow"/>
                        <a:ea typeface="Times New Roman"/>
                        <a:cs typeface="Arial Narrow"/>
                      </a:endParaRPr>
                    </a:p>
                  </a:txBody>
                  <a:tcPr marL="17780" marR="17780" marT="0" marB="0" anchor="b">
                    <a:lnL>
                      <a:noFill/>
                    </a:lnL>
                    <a:lnR>
                      <a:noFill/>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tcPr>
                </a:tc>
                <a:tc hMerge="1">
                  <a:txBody>
                    <a:bodyPr/>
                    <a:lstStyle/>
                    <a:p>
                      <a:endParaRPr lang="ca-ES"/>
                    </a:p>
                  </a:txBody>
                  <a:tcPr/>
                </a:tc>
                <a:tc hMerge="1">
                  <a:txBody>
                    <a:bodyPr/>
                    <a:lstStyle/>
                    <a:p>
                      <a:endParaRPr lang="ca-ES"/>
                    </a:p>
                  </a:txBody>
                  <a:tcPr/>
                </a:tc>
                <a:tc hMerge="1">
                  <a:txBody>
                    <a:bodyPr/>
                    <a:lstStyle/>
                    <a:p>
                      <a:endParaRPr lang="ca-ES"/>
                    </a:p>
                  </a:txBody>
                  <a:tcPr/>
                </a:tc>
              </a:tr>
              <a:tr h="265340">
                <a:tc gridSpan="2">
                  <a:txBody>
                    <a:bodyPr/>
                    <a:lstStyle/>
                    <a:p>
                      <a:pPr>
                        <a:spcAft>
                          <a:spcPts val="0"/>
                        </a:spcAft>
                      </a:pPr>
                      <a:r>
                        <a:rPr lang="ca-ES" sz="900">
                          <a:solidFill>
                            <a:srgbClr val="404F21"/>
                          </a:solidFill>
                          <a:effectLst/>
                          <a:latin typeface="Arial Narrow"/>
                          <a:ea typeface="Times New Roman"/>
                          <a:cs typeface="Arial"/>
                        </a:rPr>
                        <a:t>Web:</a:t>
                      </a:r>
                      <a:endParaRPr lang="ca-ES" sz="1200">
                        <a:solidFill>
                          <a:srgbClr val="000000"/>
                        </a:solidFill>
                        <a:effectLst/>
                        <a:latin typeface="Arial Narrow"/>
                        <a:ea typeface="Times New Roman"/>
                        <a:cs typeface="Arial Narrow"/>
                      </a:endParaRPr>
                    </a:p>
                  </a:txBody>
                  <a:tcPr marL="17780" marR="17780" marT="0" marB="0" anchor="b">
                    <a:lnL>
                      <a:noFill/>
                    </a:lnL>
                    <a:lnR>
                      <a:noFill/>
                    </a:lnR>
                    <a:lnT>
                      <a:noFill/>
                    </a:lnT>
                    <a:lnB>
                      <a:noFill/>
                    </a:lnB>
                  </a:tcPr>
                </a:tc>
                <a:tc hMerge="1">
                  <a:txBody>
                    <a:bodyPr/>
                    <a:lstStyle/>
                    <a:p>
                      <a:endParaRPr lang="ca-ES"/>
                    </a:p>
                  </a:txBody>
                  <a:tcPr/>
                </a:tc>
                <a:tc gridSpan="15">
                  <a:txBody>
                    <a:bodyPr/>
                    <a:lstStyle/>
                    <a:p>
                      <a:pPr>
                        <a:spcAft>
                          <a:spcPts val="0"/>
                        </a:spcAft>
                      </a:pPr>
                      <a:r>
                        <a:rPr lang="ca-ES" sz="900">
                          <a:solidFill>
                            <a:srgbClr val="BE529F"/>
                          </a:solidFill>
                          <a:effectLst/>
                          <a:latin typeface="Arial Narrow"/>
                          <a:ea typeface="Times New Roman"/>
                          <a:cs typeface="Arial"/>
                        </a:rPr>
                        <a:t> </a:t>
                      </a:r>
                      <a:endParaRPr lang="ca-ES" sz="1200">
                        <a:solidFill>
                          <a:srgbClr val="000000"/>
                        </a:solidFill>
                        <a:effectLst/>
                        <a:latin typeface="Arial Narrow"/>
                        <a:ea typeface="Times New Roman"/>
                        <a:cs typeface="Arial Narrow"/>
                      </a:endParaRPr>
                    </a:p>
                  </a:txBody>
                  <a:tcPr marL="17780" marR="17780" marT="0" marB="0" anchor="b">
                    <a:lnL>
                      <a:noFill/>
                    </a:lnL>
                    <a:lnR>
                      <a:noFill/>
                    </a:lnR>
                    <a:lnT>
                      <a:noFill/>
                    </a:lnT>
                    <a:lnB w="12700" cap="flat" cmpd="sng" algn="ctr">
                      <a:solidFill>
                        <a:srgbClr val="404F21"/>
                      </a:solidFill>
                      <a:prstDash val="solid"/>
                      <a:round/>
                      <a:headEnd type="none" w="med" len="med"/>
                      <a:tailEnd type="none" w="med" len="med"/>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r>
              <a:tr h="354307">
                <a:tc gridSpan="17">
                  <a:txBody>
                    <a:bodyPr/>
                    <a:lstStyle/>
                    <a:p>
                      <a:pPr>
                        <a:spcAft>
                          <a:spcPts val="0"/>
                        </a:spcAft>
                      </a:pPr>
                      <a:r>
                        <a:rPr lang="ca-ES" sz="1200" b="1" dirty="0">
                          <a:solidFill>
                            <a:srgbClr val="009E60"/>
                          </a:solidFill>
                          <a:effectLst/>
                          <a:latin typeface="Arial Narrow"/>
                          <a:ea typeface="Times New Roman"/>
                          <a:cs typeface="Arial"/>
                        </a:rPr>
                        <a:t> </a:t>
                      </a:r>
                      <a:endParaRPr lang="ca-ES" sz="1200" dirty="0">
                        <a:solidFill>
                          <a:srgbClr val="000000"/>
                        </a:solidFill>
                        <a:effectLst/>
                        <a:latin typeface="Arial Narrow"/>
                        <a:ea typeface="Times New Roman"/>
                        <a:cs typeface="Arial Narrow"/>
                      </a:endParaRPr>
                    </a:p>
                  </a:txBody>
                  <a:tcPr marL="17780" marR="17780" marT="0" marB="0" anchor="b">
                    <a:lnL>
                      <a:noFill/>
                    </a:lnL>
                    <a:lnR>
                      <a:noFill/>
                    </a:lnR>
                    <a:lnT>
                      <a:noFill/>
                    </a:lnT>
                    <a:lnB>
                      <a:noFill/>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r>
            </a:tbl>
          </a:graphicData>
        </a:graphic>
      </p:graphicFrame>
    </p:spTree>
    <p:extLst>
      <p:ext uri="{BB962C8B-B14F-4D97-AF65-F5344CB8AC3E}">
        <p14:creationId xmlns:p14="http://schemas.microsoft.com/office/powerpoint/2010/main" val="17947344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712" y="1196752"/>
            <a:ext cx="4718328" cy="288032"/>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7" name="Title 1"/>
          <p:cNvSpPr>
            <a:spLocks noGrp="1"/>
          </p:cNvSpPr>
          <p:nvPr>
            <p:ph type="title"/>
          </p:nvPr>
        </p:nvSpPr>
        <p:spPr>
          <a:xfrm>
            <a:off x="107504" y="768817"/>
            <a:ext cx="7848872" cy="787975"/>
          </a:xfrm>
        </p:spPr>
        <p:txBody>
          <a:bodyPr/>
          <a:lstStyle/>
          <a:p>
            <a:pPr algn="l"/>
            <a:r>
              <a:rPr lang="ca-ES" sz="1800" b="1" dirty="0">
                <a:solidFill>
                  <a:schemeClr val="accent3">
                    <a:lumMod val="50000"/>
                  </a:schemeClr>
                </a:solidFill>
                <a:latin typeface="Arial" pitchFamily="34" charset="0"/>
                <a:cs typeface="Arial" pitchFamily="34" charset="0"/>
              </a:rPr>
              <a:t>Què he de tenir en compte per presentar una sol·licitud? </a:t>
            </a:r>
            <a:r>
              <a:rPr lang="ca-ES" sz="1800" b="1" dirty="0" smtClean="0">
                <a:solidFill>
                  <a:schemeClr val="bg2">
                    <a:lumMod val="25000"/>
                  </a:schemeClr>
                </a:solidFill>
                <a:latin typeface="Arial" pitchFamily="34" charset="0"/>
                <a:cs typeface="Arial" pitchFamily="34" charset="0"/>
              </a:rPr>
              <a:t/>
            </a:r>
            <a:br>
              <a:rPr lang="ca-ES" sz="1800" b="1" dirty="0" smtClean="0">
                <a:solidFill>
                  <a:schemeClr val="bg2">
                    <a:lumMod val="25000"/>
                  </a:schemeClr>
                </a:solidFill>
                <a:latin typeface="Arial" pitchFamily="34" charset="0"/>
                <a:cs typeface="Arial" pitchFamily="34" charset="0"/>
              </a:rPr>
            </a:br>
            <a:r>
              <a:rPr lang="ca-ES" sz="1800" b="1" dirty="0" smtClean="0">
                <a:solidFill>
                  <a:schemeClr val="bg1"/>
                </a:solidFill>
                <a:latin typeface="Arial" pitchFamily="34" charset="0"/>
                <a:cs typeface="Arial" pitchFamily="34" charset="0"/>
              </a:rPr>
              <a:t>Document bàsic 1: Instància de sol·licitud</a:t>
            </a:r>
            <a:endParaRPr lang="ca-ES" sz="1800" b="1" dirty="0">
              <a:solidFill>
                <a:schemeClr val="bg1"/>
              </a:solidFill>
              <a:latin typeface="Arial" pitchFamily="34" charset="0"/>
              <a:cs typeface="Arial" pitchFamily="34" charset="0"/>
            </a:endParaRPr>
          </a:p>
        </p:txBody>
      </p:sp>
      <p:sp>
        <p:nvSpPr>
          <p:cNvPr id="4" name="Rectangle 3"/>
          <p:cNvSpPr/>
          <p:nvPr/>
        </p:nvSpPr>
        <p:spPr>
          <a:xfrm>
            <a:off x="285720" y="1916832"/>
            <a:ext cx="8390736"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sz="2800" b="1" dirty="0" err="1">
                <a:solidFill>
                  <a:schemeClr val="tx1"/>
                </a:solidFill>
                <a:latin typeface="Arial" pitchFamily="34" charset="0"/>
                <a:cs typeface="Arial" pitchFamily="34" charset="0"/>
              </a:rPr>
              <a:t>Part</a:t>
            </a:r>
            <a:r>
              <a:rPr lang="es-ES_tradnl" sz="2800" b="1" dirty="0">
                <a:solidFill>
                  <a:schemeClr val="tx1"/>
                </a:solidFill>
                <a:latin typeface="Arial" pitchFamily="34" charset="0"/>
                <a:cs typeface="Arial" pitchFamily="34" charset="0"/>
              </a:rPr>
              <a:t> 2</a:t>
            </a:r>
            <a:r>
              <a:rPr lang="es-ES_tradnl" sz="2800" dirty="0">
                <a:solidFill>
                  <a:schemeClr val="tx1"/>
                </a:solidFill>
                <a:latin typeface="Arial" pitchFamily="34" charset="0"/>
                <a:cs typeface="Arial" pitchFamily="34" charset="0"/>
              </a:rPr>
              <a:t>. </a:t>
            </a:r>
            <a:r>
              <a:rPr lang="es-ES_tradnl" sz="2800" dirty="0" err="1">
                <a:solidFill>
                  <a:schemeClr val="tx1"/>
                </a:solidFill>
                <a:latin typeface="Arial" pitchFamily="34" charset="0"/>
                <a:cs typeface="Arial" pitchFamily="34" charset="0"/>
              </a:rPr>
              <a:t>Dades</a:t>
            </a:r>
            <a:r>
              <a:rPr lang="es-ES_tradnl" sz="2800" dirty="0">
                <a:solidFill>
                  <a:schemeClr val="tx1"/>
                </a:solidFill>
                <a:latin typeface="Arial" pitchFamily="34" charset="0"/>
                <a:cs typeface="Arial" pitchFamily="34" charset="0"/>
              </a:rPr>
              <a:t> del </a:t>
            </a:r>
            <a:r>
              <a:rPr lang="es-ES_tradnl" sz="2800" dirty="0" err="1">
                <a:solidFill>
                  <a:schemeClr val="tx1"/>
                </a:solidFill>
                <a:latin typeface="Arial" pitchFamily="34" charset="0"/>
                <a:cs typeface="Arial" pitchFamily="34" charset="0"/>
              </a:rPr>
              <a:t>projecte</a:t>
            </a:r>
            <a:endParaRPr lang="ca-ES" sz="2800" dirty="0">
              <a:solidFill>
                <a:schemeClr val="tx1"/>
              </a:solidFill>
              <a:latin typeface="Arial" pitchFamily="34" charset="0"/>
              <a:cs typeface="Arial" pitchFamily="34" charset="0"/>
            </a:endParaRPr>
          </a:p>
        </p:txBody>
      </p:sp>
      <p:sp>
        <p:nvSpPr>
          <p:cNvPr id="9" name="Rectangle 8"/>
          <p:cNvSpPr/>
          <p:nvPr/>
        </p:nvSpPr>
        <p:spPr>
          <a:xfrm>
            <a:off x="213712" y="1556792"/>
            <a:ext cx="4718328" cy="288032"/>
          </a:xfrm>
          <a:prstGeom prst="rect">
            <a:avLst/>
          </a:prstGeom>
          <a:solidFill>
            <a:schemeClr val="bg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sz="1400" b="1" dirty="0" err="1">
                <a:solidFill>
                  <a:schemeClr val="accent3">
                    <a:lumMod val="50000"/>
                  </a:schemeClr>
                </a:solidFill>
                <a:latin typeface="Arial" pitchFamily="34" charset="0"/>
                <a:cs typeface="Arial" pitchFamily="34" charset="0"/>
              </a:rPr>
              <a:t>Parts</a:t>
            </a:r>
            <a:r>
              <a:rPr lang="es-ES_tradnl" sz="1400" b="1" dirty="0">
                <a:solidFill>
                  <a:schemeClr val="accent3">
                    <a:lumMod val="50000"/>
                  </a:schemeClr>
                </a:solidFill>
                <a:latin typeface="Arial" pitchFamily="34" charset="0"/>
                <a:cs typeface="Arial" pitchFamily="34" charset="0"/>
              </a:rPr>
              <a:t> de la </a:t>
            </a:r>
            <a:r>
              <a:rPr lang="es-ES_tradnl" sz="1400" b="1" dirty="0" err="1">
                <a:solidFill>
                  <a:schemeClr val="accent3">
                    <a:lumMod val="50000"/>
                  </a:schemeClr>
                </a:solidFill>
                <a:latin typeface="Arial" pitchFamily="34" charset="0"/>
                <a:cs typeface="Arial" pitchFamily="34" charset="0"/>
              </a:rPr>
              <a:t>instància</a:t>
            </a:r>
            <a:endParaRPr lang="ca-ES" sz="1400" b="1" dirty="0">
              <a:solidFill>
                <a:schemeClr val="accent3">
                  <a:lumMod val="50000"/>
                </a:schemeClr>
              </a:solidFill>
              <a:latin typeface="Arial" pitchFamily="34" charset="0"/>
              <a:cs typeface="Arial" pitchFamily="34" charset="0"/>
            </a:endParaRPr>
          </a:p>
        </p:txBody>
      </p:sp>
      <p:pic>
        <p:nvPicPr>
          <p:cNvPr id="10" name="Imatge 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79512" y="260648"/>
            <a:ext cx="2079680" cy="539987"/>
          </a:xfrm>
          <a:prstGeom prst="rect">
            <a:avLst/>
          </a:prstGeom>
        </p:spPr>
      </p:pic>
      <p:sp>
        <p:nvSpPr>
          <p:cNvPr id="13" name="QuadreDeText 12"/>
          <p:cNvSpPr txBox="1"/>
          <p:nvPr/>
        </p:nvSpPr>
        <p:spPr>
          <a:xfrm>
            <a:off x="6084168" y="361364"/>
            <a:ext cx="2808312" cy="338554"/>
          </a:xfrm>
          <a:prstGeom prst="rect">
            <a:avLst/>
          </a:prstGeom>
          <a:noFill/>
        </p:spPr>
        <p:txBody>
          <a:bodyPr wrap="square" rtlCol="0">
            <a:spAutoFit/>
          </a:bodyPr>
          <a:lstStyle/>
          <a:p>
            <a:pPr algn="r"/>
            <a:r>
              <a:rPr lang="es-ES_tradnl" sz="800" b="1" dirty="0" err="1" smtClean="0"/>
              <a:t>Convocatòria</a:t>
            </a:r>
            <a:r>
              <a:rPr lang="es-ES_tradnl" sz="800" b="1" dirty="0" smtClean="0"/>
              <a:t> general de </a:t>
            </a:r>
            <a:r>
              <a:rPr lang="es-ES_tradnl" sz="800" b="1" dirty="0" err="1" smtClean="0"/>
              <a:t>subvencions</a:t>
            </a:r>
            <a:r>
              <a:rPr lang="es-ES_tradnl" sz="800" b="1" dirty="0" smtClean="0"/>
              <a:t> 2017</a:t>
            </a:r>
          </a:p>
          <a:p>
            <a:pPr algn="r"/>
            <a:r>
              <a:rPr lang="es-ES_tradnl" sz="800" i="1" dirty="0" err="1" smtClean="0"/>
              <a:t>Informació</a:t>
            </a:r>
            <a:r>
              <a:rPr lang="es-ES_tradnl" sz="800" i="1" dirty="0" smtClean="0"/>
              <a:t> </a:t>
            </a:r>
            <a:r>
              <a:rPr lang="es-ES_tradnl" sz="800" i="1" dirty="0" err="1" smtClean="0"/>
              <a:t>als</a:t>
            </a:r>
            <a:r>
              <a:rPr lang="es-ES_tradnl" sz="800" i="1" dirty="0" smtClean="0"/>
              <a:t> </a:t>
            </a:r>
            <a:r>
              <a:rPr lang="es-ES_tradnl" sz="800" i="1" dirty="0" err="1" smtClean="0"/>
              <a:t>sol·licitants</a:t>
            </a:r>
            <a:endParaRPr lang="ca-ES" sz="800" i="1" dirty="0"/>
          </a:p>
        </p:txBody>
      </p:sp>
      <p:sp>
        <p:nvSpPr>
          <p:cNvPr id="15" name="Contenidor de número de diapositiva 2"/>
          <p:cNvSpPr>
            <a:spLocks noGrp="1"/>
          </p:cNvSpPr>
          <p:nvPr>
            <p:ph type="sldNum" sz="quarter" idx="12"/>
          </p:nvPr>
        </p:nvSpPr>
        <p:spPr>
          <a:xfrm>
            <a:off x="6758880" y="6453336"/>
            <a:ext cx="2133600" cy="365125"/>
          </a:xfrm>
        </p:spPr>
        <p:txBody>
          <a:bodyPr/>
          <a:lstStyle/>
          <a:p>
            <a:pPr>
              <a:defRPr/>
            </a:pPr>
            <a:fld id="{33EF4D8F-6159-427C-8E27-9F1436355618}" type="slidenum">
              <a:rPr lang="ca-ES" sz="800" smtClean="0">
                <a:solidFill>
                  <a:schemeClr val="tx1"/>
                </a:solidFill>
                <a:cs typeface="Arial" pitchFamily="34" charset="0"/>
              </a:rPr>
              <a:pPr>
                <a:defRPr/>
              </a:pPr>
              <a:t>5</a:t>
            </a:fld>
            <a:endParaRPr lang="ca-ES" sz="800" dirty="0">
              <a:solidFill>
                <a:schemeClr val="tx1"/>
              </a:solidFill>
              <a:cs typeface="Arial" pitchFamily="34" charset="0"/>
            </a:endParaRPr>
          </a:p>
        </p:txBody>
      </p:sp>
      <p:sp>
        <p:nvSpPr>
          <p:cNvPr id="16" name="QuadreDeText 15"/>
          <p:cNvSpPr txBox="1"/>
          <p:nvPr/>
        </p:nvSpPr>
        <p:spPr>
          <a:xfrm>
            <a:off x="107504" y="6528176"/>
            <a:ext cx="1404156" cy="215444"/>
          </a:xfrm>
          <a:prstGeom prst="rect">
            <a:avLst/>
          </a:prstGeom>
          <a:noFill/>
        </p:spPr>
        <p:txBody>
          <a:bodyPr wrap="square" rtlCol="0">
            <a:spAutoFit/>
          </a:bodyPr>
          <a:lstStyle/>
          <a:p>
            <a:r>
              <a:rPr lang="es-ES_tradnl" sz="800" i="1" dirty="0" err="1" smtClean="0"/>
              <a:t>Gener</a:t>
            </a:r>
            <a:r>
              <a:rPr lang="es-ES_tradnl" sz="800" i="1" dirty="0" smtClean="0"/>
              <a:t> ‘17</a:t>
            </a:r>
            <a:endParaRPr lang="ca-ES" sz="800" i="1" dirty="0"/>
          </a:p>
        </p:txBody>
      </p:sp>
      <p:pic>
        <p:nvPicPr>
          <p:cNvPr id="2059" name="Picture 1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9582" y="3140968"/>
            <a:ext cx="7121525" cy="2700337"/>
          </a:xfrm>
          <a:prstGeom prst="rect">
            <a:avLst/>
          </a:prstGeom>
          <a:noFill/>
          <a:ln w="28575">
            <a:solidFill>
              <a:schemeClr val="accent3">
                <a:lumMod val="5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351726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712" y="1268760"/>
            <a:ext cx="4718328" cy="216024"/>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smtClean="0"/>
              <a:t> </a:t>
            </a:r>
            <a:endParaRPr lang="ca-ES" dirty="0"/>
          </a:p>
        </p:txBody>
      </p:sp>
      <p:sp>
        <p:nvSpPr>
          <p:cNvPr id="7" name="Title 1"/>
          <p:cNvSpPr>
            <a:spLocks noGrp="1"/>
          </p:cNvSpPr>
          <p:nvPr>
            <p:ph type="title"/>
          </p:nvPr>
        </p:nvSpPr>
        <p:spPr>
          <a:xfrm>
            <a:off x="107504" y="361364"/>
            <a:ext cx="8064896" cy="1699483"/>
          </a:xfrm>
        </p:spPr>
        <p:txBody>
          <a:bodyPr/>
          <a:lstStyle/>
          <a:p>
            <a:pPr algn="l"/>
            <a:r>
              <a:rPr lang="ca-ES" sz="1800" b="1" dirty="0">
                <a:solidFill>
                  <a:schemeClr val="accent3">
                    <a:lumMod val="50000"/>
                  </a:schemeClr>
                </a:solidFill>
                <a:latin typeface="Arial" pitchFamily="34" charset="0"/>
                <a:cs typeface="Arial" pitchFamily="34" charset="0"/>
              </a:rPr>
              <a:t>Què he de tenir en compte per presentar una sol·licitud? </a:t>
            </a:r>
            <a:r>
              <a:rPr lang="ca-ES" sz="1800" b="1" dirty="0" smtClean="0">
                <a:solidFill>
                  <a:schemeClr val="accent3">
                    <a:lumMod val="50000"/>
                  </a:schemeClr>
                </a:solidFill>
                <a:latin typeface="Arial" pitchFamily="34" charset="0"/>
                <a:cs typeface="Arial" pitchFamily="34" charset="0"/>
              </a:rPr>
              <a:t/>
            </a:r>
            <a:br>
              <a:rPr lang="ca-ES" sz="1800" b="1" dirty="0" smtClean="0">
                <a:solidFill>
                  <a:schemeClr val="accent3">
                    <a:lumMod val="50000"/>
                  </a:schemeClr>
                </a:solidFill>
                <a:latin typeface="Arial" pitchFamily="34" charset="0"/>
                <a:cs typeface="Arial" pitchFamily="34" charset="0"/>
              </a:rPr>
            </a:br>
            <a:r>
              <a:rPr lang="ca-ES" sz="1800" b="1" dirty="0" smtClean="0">
                <a:solidFill>
                  <a:schemeClr val="bg1"/>
                </a:solidFill>
                <a:latin typeface="Arial" pitchFamily="34" charset="0"/>
                <a:cs typeface="Arial" pitchFamily="34" charset="0"/>
              </a:rPr>
              <a:t>Document bàsic 1: Instància de sol·licitud</a:t>
            </a:r>
            <a:endParaRPr lang="ca-ES" sz="1800" b="1" dirty="0">
              <a:solidFill>
                <a:schemeClr val="bg1"/>
              </a:solidFill>
              <a:latin typeface="Arial" pitchFamily="34" charset="0"/>
              <a:cs typeface="Arial" pitchFamily="34" charset="0"/>
            </a:endParaRPr>
          </a:p>
        </p:txBody>
      </p:sp>
      <p:sp>
        <p:nvSpPr>
          <p:cNvPr id="4" name="Rectangle 3"/>
          <p:cNvSpPr/>
          <p:nvPr/>
        </p:nvSpPr>
        <p:spPr>
          <a:xfrm>
            <a:off x="285720" y="1914060"/>
            <a:ext cx="8390736"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sz="2800" b="1" dirty="0" err="1">
                <a:solidFill>
                  <a:schemeClr val="tx1"/>
                </a:solidFill>
                <a:latin typeface="Arial" pitchFamily="34" charset="0"/>
                <a:cs typeface="Arial" pitchFamily="34" charset="0"/>
              </a:rPr>
              <a:t>Part</a:t>
            </a:r>
            <a:r>
              <a:rPr lang="es-ES_tradnl" sz="2800" b="1" dirty="0">
                <a:solidFill>
                  <a:schemeClr val="tx1"/>
                </a:solidFill>
                <a:latin typeface="Arial" pitchFamily="34" charset="0"/>
                <a:cs typeface="Arial" pitchFamily="34" charset="0"/>
              </a:rPr>
              <a:t> 3</a:t>
            </a:r>
            <a:r>
              <a:rPr lang="es-ES_tradnl" sz="2800" dirty="0">
                <a:solidFill>
                  <a:schemeClr val="tx1"/>
                </a:solidFill>
                <a:latin typeface="Arial" pitchFamily="34" charset="0"/>
                <a:cs typeface="Arial" pitchFamily="34" charset="0"/>
              </a:rPr>
              <a:t>. </a:t>
            </a:r>
            <a:r>
              <a:rPr lang="es-ES_tradnl" sz="2800" dirty="0" err="1">
                <a:solidFill>
                  <a:schemeClr val="tx1"/>
                </a:solidFill>
                <a:latin typeface="Arial" pitchFamily="34" charset="0"/>
                <a:cs typeface="Arial" pitchFamily="34" charset="0"/>
              </a:rPr>
              <a:t>Declaració</a:t>
            </a:r>
            <a:r>
              <a:rPr lang="es-ES_tradnl" sz="2800" dirty="0">
                <a:solidFill>
                  <a:schemeClr val="tx1"/>
                </a:solidFill>
                <a:latin typeface="Arial" pitchFamily="34" charset="0"/>
                <a:cs typeface="Arial" pitchFamily="34" charset="0"/>
              </a:rPr>
              <a:t> </a:t>
            </a:r>
            <a:r>
              <a:rPr lang="es-ES_tradnl" sz="2800" dirty="0" smtClean="0">
                <a:solidFill>
                  <a:schemeClr val="tx1"/>
                </a:solidFill>
                <a:latin typeface="Arial" pitchFamily="34" charset="0"/>
                <a:cs typeface="Arial" pitchFamily="34" charset="0"/>
              </a:rPr>
              <a:t>responsable (*)</a:t>
            </a:r>
            <a:endParaRPr lang="ca-ES" sz="2800" dirty="0">
              <a:solidFill>
                <a:schemeClr val="tx1"/>
              </a:solidFill>
              <a:latin typeface="Arial" pitchFamily="34" charset="0"/>
              <a:cs typeface="Arial" pitchFamily="34" charset="0"/>
            </a:endParaRPr>
          </a:p>
        </p:txBody>
      </p:sp>
      <p:sp>
        <p:nvSpPr>
          <p:cNvPr id="8" name="Rectangle 7"/>
          <p:cNvSpPr/>
          <p:nvPr/>
        </p:nvSpPr>
        <p:spPr>
          <a:xfrm>
            <a:off x="285720" y="6021288"/>
            <a:ext cx="8390736" cy="218796"/>
          </a:xfrm>
          <a:prstGeom prst="rect">
            <a:avLst/>
          </a:prstGeom>
          <a:solidFill>
            <a:schemeClr val="bg1"/>
          </a:solidFill>
          <a:ln w="952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a-ES" sz="1200" dirty="0" smtClean="0">
                <a:solidFill>
                  <a:schemeClr val="tx1"/>
                </a:solidFill>
                <a:latin typeface="Arial" pitchFamily="34" charset="0"/>
                <a:cs typeface="Arial" pitchFamily="34" charset="0"/>
              </a:rPr>
              <a:t>(*) Extracte parcial: la declaració responsable completa i detallada la trobareu a la instància. </a:t>
            </a:r>
            <a:endParaRPr lang="ca-ES" sz="1200" dirty="0">
              <a:solidFill>
                <a:schemeClr val="tx1"/>
              </a:solidFill>
              <a:latin typeface="Arial" pitchFamily="34" charset="0"/>
              <a:cs typeface="Arial" pitchFamily="34" charset="0"/>
            </a:endParaRPr>
          </a:p>
        </p:txBody>
      </p:sp>
      <p:sp>
        <p:nvSpPr>
          <p:cNvPr id="9" name="Rectangle 8"/>
          <p:cNvSpPr/>
          <p:nvPr/>
        </p:nvSpPr>
        <p:spPr>
          <a:xfrm>
            <a:off x="213712" y="1556792"/>
            <a:ext cx="4718328" cy="288032"/>
          </a:xfrm>
          <a:prstGeom prst="rect">
            <a:avLst/>
          </a:prstGeom>
          <a:solidFill>
            <a:schemeClr val="bg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sz="1400" b="1" dirty="0" err="1">
                <a:solidFill>
                  <a:schemeClr val="accent3">
                    <a:lumMod val="50000"/>
                  </a:schemeClr>
                </a:solidFill>
                <a:latin typeface="Arial" pitchFamily="34" charset="0"/>
                <a:cs typeface="Arial" pitchFamily="34" charset="0"/>
              </a:rPr>
              <a:t>Parts</a:t>
            </a:r>
            <a:r>
              <a:rPr lang="es-ES_tradnl" sz="1400" b="1" dirty="0">
                <a:solidFill>
                  <a:schemeClr val="accent3">
                    <a:lumMod val="50000"/>
                  </a:schemeClr>
                </a:solidFill>
                <a:latin typeface="Arial" pitchFamily="34" charset="0"/>
                <a:cs typeface="Arial" pitchFamily="34" charset="0"/>
              </a:rPr>
              <a:t> de la </a:t>
            </a:r>
            <a:r>
              <a:rPr lang="es-ES_tradnl" sz="1400" b="1" dirty="0" err="1">
                <a:solidFill>
                  <a:schemeClr val="accent3">
                    <a:lumMod val="50000"/>
                  </a:schemeClr>
                </a:solidFill>
                <a:latin typeface="Arial" pitchFamily="34" charset="0"/>
                <a:cs typeface="Arial" pitchFamily="34" charset="0"/>
              </a:rPr>
              <a:t>instància</a:t>
            </a:r>
            <a:endParaRPr lang="ca-ES" sz="1400" b="1" dirty="0">
              <a:solidFill>
                <a:schemeClr val="accent3">
                  <a:lumMod val="50000"/>
                </a:schemeClr>
              </a:solidFill>
              <a:latin typeface="Arial" pitchFamily="34" charset="0"/>
              <a:cs typeface="Arial" pitchFamily="34" charset="0"/>
            </a:endParaRPr>
          </a:p>
        </p:txBody>
      </p:sp>
      <p:pic>
        <p:nvPicPr>
          <p:cNvPr id="10" name="Imatge 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79512" y="260648"/>
            <a:ext cx="2079680" cy="539987"/>
          </a:xfrm>
          <a:prstGeom prst="rect">
            <a:avLst/>
          </a:prstGeom>
        </p:spPr>
      </p:pic>
      <p:sp>
        <p:nvSpPr>
          <p:cNvPr id="13" name="QuadreDeText 12"/>
          <p:cNvSpPr txBox="1"/>
          <p:nvPr/>
        </p:nvSpPr>
        <p:spPr>
          <a:xfrm>
            <a:off x="6084168" y="361364"/>
            <a:ext cx="2808312" cy="338554"/>
          </a:xfrm>
          <a:prstGeom prst="rect">
            <a:avLst/>
          </a:prstGeom>
          <a:noFill/>
        </p:spPr>
        <p:txBody>
          <a:bodyPr wrap="square" rtlCol="0">
            <a:spAutoFit/>
          </a:bodyPr>
          <a:lstStyle/>
          <a:p>
            <a:pPr algn="r"/>
            <a:r>
              <a:rPr lang="es-ES_tradnl" sz="800" b="1" dirty="0" err="1" smtClean="0"/>
              <a:t>Convocatòria</a:t>
            </a:r>
            <a:r>
              <a:rPr lang="es-ES_tradnl" sz="800" b="1" dirty="0" smtClean="0"/>
              <a:t> general de </a:t>
            </a:r>
            <a:r>
              <a:rPr lang="es-ES_tradnl" sz="800" b="1" dirty="0" err="1" smtClean="0"/>
              <a:t>subvencions</a:t>
            </a:r>
            <a:r>
              <a:rPr lang="es-ES_tradnl" sz="800" b="1" dirty="0" smtClean="0"/>
              <a:t> 2017</a:t>
            </a:r>
          </a:p>
          <a:p>
            <a:pPr algn="r"/>
            <a:r>
              <a:rPr lang="es-ES_tradnl" sz="800" i="1" dirty="0" err="1" smtClean="0"/>
              <a:t>Informació</a:t>
            </a:r>
            <a:r>
              <a:rPr lang="es-ES_tradnl" sz="800" i="1" dirty="0" smtClean="0"/>
              <a:t> </a:t>
            </a:r>
            <a:r>
              <a:rPr lang="es-ES_tradnl" sz="800" i="1" dirty="0" err="1" smtClean="0"/>
              <a:t>als</a:t>
            </a:r>
            <a:r>
              <a:rPr lang="es-ES_tradnl" sz="800" i="1" dirty="0" smtClean="0"/>
              <a:t> </a:t>
            </a:r>
            <a:r>
              <a:rPr lang="es-ES_tradnl" sz="800" i="1" dirty="0" err="1" smtClean="0"/>
              <a:t>sol·licitants</a:t>
            </a:r>
            <a:endParaRPr lang="ca-ES" sz="800" i="1" dirty="0"/>
          </a:p>
        </p:txBody>
      </p:sp>
      <p:sp>
        <p:nvSpPr>
          <p:cNvPr id="15" name="Contenidor de número de diapositiva 2"/>
          <p:cNvSpPr>
            <a:spLocks noGrp="1"/>
          </p:cNvSpPr>
          <p:nvPr>
            <p:ph type="sldNum" sz="quarter" idx="12"/>
          </p:nvPr>
        </p:nvSpPr>
        <p:spPr>
          <a:xfrm>
            <a:off x="6758880" y="6453336"/>
            <a:ext cx="2133600" cy="365125"/>
          </a:xfrm>
        </p:spPr>
        <p:txBody>
          <a:bodyPr/>
          <a:lstStyle/>
          <a:p>
            <a:pPr>
              <a:defRPr/>
            </a:pPr>
            <a:fld id="{33EF4D8F-6159-427C-8E27-9F1436355618}" type="slidenum">
              <a:rPr lang="ca-ES" sz="800" smtClean="0">
                <a:solidFill>
                  <a:schemeClr val="tx1"/>
                </a:solidFill>
                <a:cs typeface="Arial" pitchFamily="34" charset="0"/>
              </a:rPr>
              <a:pPr>
                <a:defRPr/>
              </a:pPr>
              <a:t>6</a:t>
            </a:fld>
            <a:endParaRPr lang="ca-ES" sz="800" dirty="0">
              <a:solidFill>
                <a:schemeClr val="tx1"/>
              </a:solidFill>
              <a:cs typeface="Arial" pitchFamily="34" charset="0"/>
            </a:endParaRPr>
          </a:p>
        </p:txBody>
      </p:sp>
      <p:sp>
        <p:nvSpPr>
          <p:cNvPr id="16" name="QuadreDeText 15"/>
          <p:cNvSpPr txBox="1"/>
          <p:nvPr/>
        </p:nvSpPr>
        <p:spPr>
          <a:xfrm>
            <a:off x="107504" y="6528176"/>
            <a:ext cx="1404156" cy="215444"/>
          </a:xfrm>
          <a:prstGeom prst="rect">
            <a:avLst/>
          </a:prstGeom>
          <a:noFill/>
        </p:spPr>
        <p:txBody>
          <a:bodyPr wrap="square" rtlCol="0">
            <a:spAutoFit/>
          </a:bodyPr>
          <a:lstStyle/>
          <a:p>
            <a:r>
              <a:rPr lang="es-ES_tradnl" sz="800" i="1" dirty="0" err="1" smtClean="0"/>
              <a:t>Gener</a:t>
            </a:r>
            <a:r>
              <a:rPr lang="es-ES_tradnl" sz="800" i="1" dirty="0" smtClean="0"/>
              <a:t> ‘17</a:t>
            </a:r>
            <a:endParaRPr lang="ca-ES" sz="800" i="1" dirty="0"/>
          </a:p>
        </p:txBody>
      </p:sp>
      <p:graphicFrame>
        <p:nvGraphicFramePr>
          <p:cNvPr id="3" name="Taula 2"/>
          <p:cNvGraphicFramePr>
            <a:graphicFrameLocks noGrp="1"/>
          </p:cNvGraphicFramePr>
          <p:nvPr>
            <p:extLst>
              <p:ext uri="{D42A27DB-BD31-4B8C-83A1-F6EECF244321}">
                <p14:modId xmlns:p14="http://schemas.microsoft.com/office/powerpoint/2010/main" val="2531483861"/>
              </p:ext>
            </p:extLst>
          </p:nvPr>
        </p:nvGraphicFramePr>
        <p:xfrm>
          <a:off x="373434" y="2743200"/>
          <a:ext cx="8280921" cy="3002790"/>
        </p:xfrm>
        <a:graphic>
          <a:graphicData uri="http://schemas.openxmlformats.org/drawingml/2006/table">
            <a:tbl>
              <a:tblPr firstRow="1" firstCol="1" bandRow="1"/>
              <a:tblGrid>
                <a:gridCol w="344821"/>
                <a:gridCol w="59212"/>
                <a:gridCol w="59212"/>
                <a:gridCol w="2021903"/>
                <a:gridCol w="5795773"/>
              </a:tblGrid>
              <a:tr h="407158">
                <a:tc gridSpan="5">
                  <a:txBody>
                    <a:bodyPr/>
                    <a:lstStyle/>
                    <a:p>
                      <a:pPr algn="l">
                        <a:spcAft>
                          <a:spcPts val="0"/>
                        </a:spcAft>
                      </a:pPr>
                      <a:r>
                        <a:rPr lang="ca-ES" sz="1200" b="1" dirty="0">
                          <a:solidFill>
                            <a:srgbClr val="404F21"/>
                          </a:solidFill>
                          <a:effectLst/>
                          <a:latin typeface="Arial Narrow"/>
                          <a:ea typeface="Times New Roman"/>
                          <a:cs typeface="Arial"/>
                        </a:rPr>
                        <a:t>3. Declaració responsable del President/a de l’entitat o persona que ostenti la representació del sol·licitant </a:t>
                      </a:r>
                      <a:endParaRPr lang="ca-ES" sz="1200" dirty="0">
                        <a:solidFill>
                          <a:srgbClr val="000000"/>
                        </a:solidFill>
                        <a:effectLst/>
                        <a:latin typeface="Arial Narrow"/>
                        <a:ea typeface="Times New Roman"/>
                        <a:cs typeface="Arial Narrow"/>
                      </a:endParaRPr>
                    </a:p>
                    <a:p>
                      <a:pPr algn="l">
                        <a:spcAft>
                          <a:spcPts val="0"/>
                        </a:spcAft>
                      </a:pPr>
                      <a:r>
                        <a:rPr lang="ca-ES" sz="1200" dirty="0">
                          <a:solidFill>
                            <a:srgbClr val="BE529F"/>
                          </a:solidFill>
                          <a:effectLst/>
                          <a:latin typeface="Arial Narrow"/>
                          <a:ea typeface="Times New Roman"/>
                          <a:cs typeface="Arial"/>
                        </a:rPr>
                        <a:t> </a:t>
                      </a:r>
                      <a:endParaRPr lang="ca-ES" sz="1200" dirty="0">
                        <a:solidFill>
                          <a:srgbClr val="000000"/>
                        </a:solidFill>
                        <a:effectLst/>
                        <a:latin typeface="Arial Narrow"/>
                        <a:ea typeface="Times New Roman"/>
                        <a:cs typeface="Arial Narrow"/>
                      </a:endParaRPr>
                    </a:p>
                  </a:txBody>
                  <a:tcPr marL="17780" marR="17780" marT="0" marB="0" anchor="b">
                    <a:lnL>
                      <a:noFill/>
                    </a:lnL>
                    <a:lnR>
                      <a:noFill/>
                    </a:lnR>
                    <a:lnT>
                      <a:noFill/>
                    </a:lnT>
                    <a:lnB>
                      <a:noFill/>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r>
              <a:tr h="458053">
                <a:tc gridSpan="2">
                  <a:txBody>
                    <a:bodyPr/>
                    <a:lstStyle/>
                    <a:p>
                      <a:pPr algn="l">
                        <a:spcAft>
                          <a:spcPts val="0"/>
                        </a:spcAft>
                      </a:pPr>
                      <a:r>
                        <a:rPr lang="ca-ES" sz="900">
                          <a:solidFill>
                            <a:srgbClr val="404F21"/>
                          </a:solidFill>
                          <a:effectLst/>
                          <a:latin typeface="Arial Narrow"/>
                          <a:ea typeface="Times New Roman"/>
                          <a:cs typeface="Arial"/>
                        </a:rPr>
                        <a:t>Nom i cognoms: </a:t>
                      </a:r>
                      <a:endParaRPr lang="ca-ES" sz="1200">
                        <a:solidFill>
                          <a:srgbClr val="000000"/>
                        </a:solidFill>
                        <a:effectLst/>
                        <a:latin typeface="Arial Narrow"/>
                        <a:ea typeface="Times New Roman"/>
                        <a:cs typeface="Arial Narrow"/>
                      </a:endParaRPr>
                    </a:p>
                  </a:txBody>
                  <a:tcPr marL="17780" marR="17780" marT="0" marB="0" anchor="b">
                    <a:lnL>
                      <a:noFill/>
                    </a:lnL>
                    <a:lnR>
                      <a:noFill/>
                    </a:lnR>
                    <a:lnT>
                      <a:noFill/>
                    </a:lnT>
                    <a:lnB>
                      <a:noFill/>
                    </a:lnB>
                  </a:tcPr>
                </a:tc>
                <a:tc hMerge="1">
                  <a:txBody>
                    <a:bodyPr/>
                    <a:lstStyle/>
                    <a:p>
                      <a:endParaRPr lang="ca-ES"/>
                    </a:p>
                  </a:txBody>
                  <a:tcPr/>
                </a:tc>
                <a:tc gridSpan="3">
                  <a:txBody>
                    <a:bodyPr/>
                    <a:lstStyle/>
                    <a:p>
                      <a:pPr algn="l">
                        <a:spcAft>
                          <a:spcPts val="0"/>
                        </a:spcAft>
                      </a:pPr>
                      <a:r>
                        <a:rPr lang="ca-ES" sz="900" dirty="0">
                          <a:solidFill>
                            <a:srgbClr val="BE529F"/>
                          </a:solidFill>
                          <a:effectLst/>
                          <a:latin typeface="Arial Narrow"/>
                          <a:ea typeface="Times New Roman"/>
                          <a:cs typeface="Arial"/>
                        </a:rPr>
                        <a:t> </a:t>
                      </a:r>
                      <a:endParaRPr lang="ca-ES" sz="1200" dirty="0">
                        <a:solidFill>
                          <a:srgbClr val="000000"/>
                        </a:solidFill>
                        <a:effectLst/>
                        <a:latin typeface="Arial Narrow"/>
                        <a:ea typeface="Times New Roman"/>
                        <a:cs typeface="Arial Narrow"/>
                      </a:endParaRPr>
                    </a:p>
                  </a:txBody>
                  <a:tcPr marL="17780" marR="17780" marT="0" marB="0" anchor="b">
                    <a:lnL>
                      <a:noFill/>
                    </a:lnL>
                    <a:lnR>
                      <a:noFill/>
                    </a:lnR>
                    <a:lnT>
                      <a:noFill/>
                    </a:lnT>
                    <a:lnB w="12700" cap="flat" cmpd="sng" algn="ctr">
                      <a:solidFill>
                        <a:srgbClr val="404F21"/>
                      </a:solidFill>
                      <a:prstDash val="solid"/>
                      <a:round/>
                      <a:headEnd type="none" w="med" len="med"/>
                      <a:tailEnd type="none" w="med" len="med"/>
                    </a:lnB>
                  </a:tcPr>
                </a:tc>
                <a:tc hMerge="1">
                  <a:txBody>
                    <a:bodyPr/>
                    <a:lstStyle/>
                    <a:p>
                      <a:endParaRPr lang="ca-ES"/>
                    </a:p>
                  </a:txBody>
                  <a:tcPr/>
                </a:tc>
                <a:tc hMerge="1">
                  <a:txBody>
                    <a:bodyPr/>
                    <a:lstStyle/>
                    <a:p>
                      <a:endParaRPr lang="ca-ES"/>
                    </a:p>
                  </a:txBody>
                  <a:tcPr/>
                </a:tc>
              </a:tr>
              <a:tr h="240336">
                <a:tc>
                  <a:txBody>
                    <a:bodyPr/>
                    <a:lstStyle/>
                    <a:p>
                      <a:pPr algn="l">
                        <a:spcAft>
                          <a:spcPts val="0"/>
                        </a:spcAft>
                      </a:pPr>
                      <a:r>
                        <a:rPr lang="ca-ES" sz="900">
                          <a:solidFill>
                            <a:srgbClr val="404F21"/>
                          </a:solidFill>
                          <a:effectLst/>
                          <a:latin typeface="Arial Narrow"/>
                          <a:ea typeface="Times New Roman"/>
                          <a:cs typeface="Arial"/>
                        </a:rPr>
                        <a:t>NIF: </a:t>
                      </a:r>
                      <a:endParaRPr lang="ca-ES" sz="1200">
                        <a:solidFill>
                          <a:srgbClr val="000000"/>
                        </a:solidFill>
                        <a:effectLst/>
                        <a:latin typeface="Arial Narrow"/>
                        <a:ea typeface="Times New Roman"/>
                        <a:cs typeface="Arial Narrow"/>
                      </a:endParaRPr>
                    </a:p>
                  </a:txBody>
                  <a:tcPr marL="17780" marR="17780" marT="0" marB="0" anchor="b">
                    <a:lnL>
                      <a:noFill/>
                    </a:lnL>
                    <a:lnR>
                      <a:noFill/>
                    </a:lnR>
                    <a:lnT>
                      <a:noFill/>
                    </a:lnT>
                    <a:lnB>
                      <a:noFill/>
                    </a:lnB>
                  </a:tcPr>
                </a:tc>
                <a:tc gridSpan="2">
                  <a:txBody>
                    <a:bodyPr/>
                    <a:lstStyle/>
                    <a:p>
                      <a:pPr algn="l">
                        <a:spcAft>
                          <a:spcPts val="0"/>
                        </a:spcAft>
                      </a:pPr>
                      <a:r>
                        <a:rPr lang="ca-ES" sz="900">
                          <a:solidFill>
                            <a:srgbClr val="76923C"/>
                          </a:solidFill>
                          <a:effectLst/>
                          <a:latin typeface="Arial Narrow"/>
                          <a:ea typeface="Times New Roman"/>
                          <a:cs typeface="Arial"/>
                        </a:rPr>
                        <a:t> </a:t>
                      </a:r>
                      <a:endParaRPr lang="ca-ES" sz="1200">
                        <a:solidFill>
                          <a:srgbClr val="000000"/>
                        </a:solidFill>
                        <a:effectLst/>
                        <a:latin typeface="Arial Narrow"/>
                        <a:ea typeface="Times New Roman"/>
                        <a:cs typeface="Arial Narrow"/>
                      </a:endParaRPr>
                    </a:p>
                  </a:txBody>
                  <a:tcPr marL="17780" marR="17780" marT="0" marB="0" anchor="b">
                    <a:lnL>
                      <a:noFill/>
                    </a:lnL>
                    <a:lnR>
                      <a:noFill/>
                    </a:lnR>
                    <a:lnT>
                      <a:noFill/>
                    </a:lnT>
                    <a:lnB w="12700" cap="flat" cmpd="sng" algn="ctr">
                      <a:solidFill>
                        <a:srgbClr val="404F21"/>
                      </a:solidFill>
                      <a:prstDash val="solid"/>
                      <a:round/>
                      <a:headEnd type="none" w="med" len="med"/>
                      <a:tailEnd type="none" w="med" len="med"/>
                    </a:lnB>
                  </a:tcPr>
                </a:tc>
                <a:tc hMerge="1">
                  <a:txBody>
                    <a:bodyPr/>
                    <a:lstStyle/>
                    <a:p>
                      <a:endParaRPr lang="ca-ES"/>
                    </a:p>
                  </a:txBody>
                  <a:tcPr/>
                </a:tc>
                <a:tc>
                  <a:txBody>
                    <a:bodyPr/>
                    <a:lstStyle/>
                    <a:p>
                      <a:pPr algn="l">
                        <a:spcAft>
                          <a:spcPts val="0"/>
                        </a:spcAft>
                      </a:pPr>
                      <a:r>
                        <a:rPr lang="ca-ES" sz="900">
                          <a:solidFill>
                            <a:srgbClr val="404F21"/>
                          </a:solidFill>
                          <a:effectLst/>
                          <a:latin typeface="Arial Narrow"/>
                          <a:ea typeface="Times New Roman"/>
                          <a:cs typeface="Arial"/>
                        </a:rPr>
                        <a:t>Càrrec que ocupa a l’entitat:</a:t>
                      </a:r>
                      <a:endParaRPr lang="ca-ES" sz="1200">
                        <a:solidFill>
                          <a:srgbClr val="000000"/>
                        </a:solidFill>
                        <a:effectLst/>
                        <a:latin typeface="Arial Narrow"/>
                        <a:ea typeface="Times New Roman"/>
                        <a:cs typeface="Arial Narrow"/>
                      </a:endParaRPr>
                    </a:p>
                  </a:txBody>
                  <a:tcPr marL="17780" marR="17780" marT="0" marB="0" anchor="b">
                    <a:lnL>
                      <a:noFill/>
                    </a:lnL>
                    <a:lnR>
                      <a:noFill/>
                    </a:lnR>
                    <a:lnT w="12700" cap="flat" cmpd="sng" algn="ctr">
                      <a:solidFill>
                        <a:srgbClr val="404F21"/>
                      </a:solidFill>
                      <a:prstDash val="solid"/>
                      <a:round/>
                      <a:headEnd type="none" w="med" len="med"/>
                      <a:tailEnd type="none" w="med" len="med"/>
                    </a:lnT>
                    <a:lnB>
                      <a:noFill/>
                    </a:lnB>
                  </a:tcPr>
                </a:tc>
                <a:tc>
                  <a:txBody>
                    <a:bodyPr/>
                    <a:lstStyle/>
                    <a:p>
                      <a:pPr algn="l">
                        <a:spcAft>
                          <a:spcPts val="0"/>
                        </a:spcAft>
                      </a:pPr>
                      <a:r>
                        <a:rPr lang="ca-ES" sz="900" dirty="0">
                          <a:solidFill>
                            <a:srgbClr val="76923C"/>
                          </a:solidFill>
                          <a:effectLst/>
                          <a:latin typeface="Arial Narrow"/>
                          <a:ea typeface="Times New Roman"/>
                          <a:cs typeface="Arial"/>
                        </a:rPr>
                        <a:t> </a:t>
                      </a:r>
                      <a:endParaRPr lang="ca-ES" sz="1200" dirty="0">
                        <a:solidFill>
                          <a:srgbClr val="000000"/>
                        </a:solidFill>
                        <a:effectLst/>
                        <a:latin typeface="Arial Narrow"/>
                        <a:ea typeface="Times New Roman"/>
                        <a:cs typeface="Arial Narrow"/>
                      </a:endParaRPr>
                    </a:p>
                  </a:txBody>
                  <a:tcPr marL="17780" marR="17780" marT="0" marB="0" anchor="b">
                    <a:lnL>
                      <a:noFill/>
                    </a:lnL>
                    <a:lnR>
                      <a:noFill/>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tcPr>
                </a:tc>
              </a:tr>
              <a:tr h="793817">
                <a:tc gridSpan="5">
                  <a:txBody>
                    <a:bodyPr/>
                    <a:lstStyle/>
                    <a:p>
                      <a:pPr algn="just">
                        <a:spcBef>
                          <a:spcPts val="300"/>
                        </a:spcBef>
                        <a:spcAft>
                          <a:spcPts val="0"/>
                        </a:spcAft>
                      </a:pPr>
                      <a:r>
                        <a:rPr lang="ca-ES" sz="800" dirty="0">
                          <a:solidFill>
                            <a:srgbClr val="000000"/>
                          </a:solidFill>
                          <a:effectLst/>
                          <a:latin typeface="Arial Narrow"/>
                          <a:ea typeface="Times New Roman"/>
                          <a:cs typeface="Arial"/>
                        </a:rPr>
                        <a:t>D’acord amb la Llei orgànica 15/1999, de 13 de desembre, de Protecció de Dades de caràcter Personal, us informem que les vostres dades personals s’incorporaran en fitxers automatitzats de titularitat municipal, amb la finalitat de resoldre la subvenció sol·licitada. Podeu exercitar els drets d'accés, rectificació, cancel·lació i oposició adreçant-vos per escrit al Registre General de l’Ajuntament: Pl. Sant Miquel, 4. 08002 Barcelona. </a:t>
                      </a:r>
                      <a:endParaRPr lang="ca-ES" sz="1200" dirty="0">
                        <a:solidFill>
                          <a:srgbClr val="000000"/>
                        </a:solidFill>
                        <a:effectLst/>
                        <a:latin typeface="Arial Narrow"/>
                        <a:ea typeface="Times New Roman"/>
                        <a:cs typeface="Arial Narrow"/>
                      </a:endParaRPr>
                    </a:p>
                    <a:p>
                      <a:pPr algn="just">
                        <a:spcAft>
                          <a:spcPts val="0"/>
                        </a:spcAft>
                      </a:pPr>
                      <a:r>
                        <a:rPr lang="ca-ES" sz="800" dirty="0">
                          <a:solidFill>
                            <a:srgbClr val="000000"/>
                          </a:solidFill>
                          <a:effectLst/>
                          <a:latin typeface="Arial Narrow"/>
                          <a:ea typeface="Times New Roman"/>
                          <a:cs typeface="Arial"/>
                        </a:rPr>
                        <a:t>Així mateix, en compliment de la Llei de Serveis de la Societat de la Informació 34/2002, de 11 de juliol, us indiquem que en informar el camp </a:t>
                      </a:r>
                      <a:r>
                        <a:rPr lang="ca-ES" sz="800" dirty="0" err="1">
                          <a:solidFill>
                            <a:srgbClr val="000000"/>
                          </a:solidFill>
                          <a:effectLst/>
                          <a:latin typeface="Arial Narrow"/>
                          <a:ea typeface="Times New Roman"/>
                          <a:cs typeface="Arial"/>
                        </a:rPr>
                        <a:t>email</a:t>
                      </a:r>
                      <a:r>
                        <a:rPr lang="ca-ES" sz="800" dirty="0">
                          <a:solidFill>
                            <a:srgbClr val="000000"/>
                          </a:solidFill>
                          <a:effectLst/>
                          <a:latin typeface="Arial Narrow"/>
                          <a:ea typeface="Times New Roman"/>
                          <a:cs typeface="Arial"/>
                        </a:rPr>
                        <a:t> o telèfon mòbil ens autoritzeu a emprar aquests mitjans amb l’objectiu de comunicar-vos aspectes sobre la vostra sol·licitud de subvenció.</a:t>
                      </a:r>
                      <a:endParaRPr lang="ca-ES" sz="1200" dirty="0">
                        <a:solidFill>
                          <a:srgbClr val="000000"/>
                        </a:solidFill>
                        <a:effectLst/>
                        <a:latin typeface="Arial Narrow"/>
                        <a:ea typeface="Times New Roman"/>
                        <a:cs typeface="Arial Narrow"/>
                      </a:endParaRPr>
                    </a:p>
                  </a:txBody>
                  <a:tcPr marL="17780" marR="17780" marT="0" marB="0" anchor="ctr">
                    <a:lnL>
                      <a:noFill/>
                    </a:lnL>
                    <a:lnR>
                      <a:noFill/>
                    </a:lnR>
                    <a:lnT>
                      <a:noFill/>
                    </a:lnT>
                    <a:lnB>
                      <a:noFill/>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r>
              <a:tr h="372521">
                <a:tc gridSpan="5">
                  <a:txBody>
                    <a:bodyPr/>
                    <a:lstStyle/>
                    <a:p>
                      <a:pPr algn="l">
                        <a:spcAft>
                          <a:spcPts val="0"/>
                        </a:spcAft>
                      </a:pPr>
                      <a:r>
                        <a:rPr lang="ca-ES" sz="1000">
                          <a:solidFill>
                            <a:srgbClr val="404F21"/>
                          </a:solidFill>
                          <a:effectLst/>
                          <a:latin typeface="Arial Narrow"/>
                          <a:ea typeface="Times New Roman"/>
                          <a:cs typeface="Arial"/>
                        </a:rPr>
                        <a:t>La persona que signa </a:t>
                      </a:r>
                      <a:r>
                        <a:rPr lang="ca-ES" sz="1000" b="1">
                          <a:solidFill>
                            <a:srgbClr val="404F21"/>
                          </a:solidFill>
                          <a:effectLst/>
                          <a:latin typeface="Arial Narrow"/>
                          <a:ea typeface="Times New Roman"/>
                          <a:cs typeface="Arial"/>
                        </a:rPr>
                        <a:t>DECLARA:</a:t>
                      </a:r>
                      <a:endParaRPr lang="ca-ES" sz="1200">
                        <a:solidFill>
                          <a:srgbClr val="000000"/>
                        </a:solidFill>
                        <a:effectLst/>
                        <a:latin typeface="Arial Narrow"/>
                        <a:ea typeface="Times New Roman"/>
                        <a:cs typeface="Arial Narrow"/>
                      </a:endParaRPr>
                    </a:p>
                  </a:txBody>
                  <a:tcPr marL="17780" marR="17780" marT="0" marB="0" anchor="b">
                    <a:lnL>
                      <a:noFill/>
                    </a:lnL>
                    <a:lnR>
                      <a:noFill/>
                    </a:lnR>
                    <a:lnT>
                      <a:noFill/>
                    </a:lnT>
                    <a:lnB>
                      <a:noFill/>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r>
              <a:tr h="730905">
                <a:tc gridSpan="5">
                  <a:txBody>
                    <a:bodyPr/>
                    <a:lstStyle/>
                    <a:p>
                      <a:pPr marL="342900" lvl="0" indent="-342900" algn="just">
                        <a:spcAft>
                          <a:spcPts val="0"/>
                        </a:spcAft>
                        <a:buClr>
                          <a:srgbClr val="4F6228"/>
                        </a:buClr>
                        <a:buFont typeface="Wingdings 3"/>
                        <a:buChar char=""/>
                      </a:pPr>
                      <a:r>
                        <a:rPr lang="ca-ES" sz="900" dirty="0">
                          <a:solidFill>
                            <a:srgbClr val="000000"/>
                          </a:solidFill>
                          <a:effectLst/>
                          <a:latin typeface="Arial Narrow"/>
                          <a:ea typeface="Times New Roman"/>
                          <a:cs typeface="Arial"/>
                        </a:rPr>
                        <a:t>En cas de persona jurídica, </a:t>
                      </a:r>
                      <a:r>
                        <a:rPr lang="ca-ES" sz="900" b="1" dirty="0">
                          <a:solidFill>
                            <a:srgbClr val="404F21"/>
                          </a:solidFill>
                          <a:effectLst/>
                          <a:latin typeface="Arial Narrow"/>
                          <a:ea typeface="Times New Roman"/>
                          <a:cs typeface="Arial"/>
                        </a:rPr>
                        <a:t>que ostenta el càrrec de President/a</a:t>
                      </a:r>
                      <a:r>
                        <a:rPr lang="ca-ES" sz="900" dirty="0">
                          <a:solidFill>
                            <a:srgbClr val="000000"/>
                          </a:solidFill>
                          <a:effectLst/>
                          <a:latin typeface="Arial Narrow"/>
                          <a:ea typeface="Times New Roman"/>
                          <a:cs typeface="Arial"/>
                        </a:rPr>
                        <a:t> entre les funcions del qual hi figura la de sol·licitar subvencions. En cas </a:t>
                      </a:r>
                      <a:r>
                        <a:rPr lang="ca-ES" sz="900" b="1" dirty="0">
                          <a:solidFill>
                            <a:srgbClr val="404F21"/>
                          </a:solidFill>
                          <a:effectLst/>
                          <a:latin typeface="Arial Narrow"/>
                          <a:ea typeface="Times New Roman"/>
                          <a:cs typeface="Arial"/>
                        </a:rPr>
                        <a:t>de no ser el President/a, la persona que signa disposa de poders o autorització atorgat al seu favor</a:t>
                      </a:r>
                      <a:r>
                        <a:rPr lang="ca-ES" sz="900" dirty="0">
                          <a:solidFill>
                            <a:srgbClr val="000000"/>
                          </a:solidFill>
                          <a:effectLst/>
                          <a:latin typeface="Arial Narrow"/>
                          <a:ea typeface="Times New Roman"/>
                          <a:cs typeface="Arial"/>
                        </a:rPr>
                        <a:t> que el faculta per a la presentació d’aquesta sol·licitud.</a:t>
                      </a:r>
                      <a:endParaRPr lang="ca-ES" sz="1200" dirty="0">
                        <a:solidFill>
                          <a:srgbClr val="000000"/>
                        </a:solidFill>
                        <a:effectLst/>
                        <a:latin typeface="Arial Narrow"/>
                        <a:ea typeface="Times New Roman"/>
                        <a:cs typeface="Arial Narrow"/>
                      </a:endParaRPr>
                    </a:p>
                    <a:p>
                      <a:pPr marL="342900" lvl="0" indent="-342900" algn="just">
                        <a:spcAft>
                          <a:spcPts val="0"/>
                        </a:spcAft>
                        <a:buClr>
                          <a:srgbClr val="4F6228"/>
                        </a:buClr>
                        <a:buFont typeface="Wingdings 3"/>
                        <a:buChar char=""/>
                      </a:pPr>
                      <a:r>
                        <a:rPr lang="ca-ES" sz="900" dirty="0">
                          <a:solidFill>
                            <a:srgbClr val="000000"/>
                          </a:solidFill>
                          <a:effectLst/>
                          <a:latin typeface="Arial Narrow"/>
                          <a:ea typeface="Times New Roman"/>
                          <a:cs typeface="Arial"/>
                        </a:rPr>
                        <a:t>Que es compromet, en qualsevol dels casos, </a:t>
                      </a:r>
                      <a:r>
                        <a:rPr lang="ca-ES" sz="900" b="1" dirty="0">
                          <a:solidFill>
                            <a:srgbClr val="404F21"/>
                          </a:solidFill>
                          <a:effectLst/>
                          <a:latin typeface="Arial Narrow"/>
                          <a:ea typeface="Times New Roman"/>
                          <a:cs typeface="Arial"/>
                        </a:rPr>
                        <a:t>a aportar la documentació acreditativa d’aquests extrems en la forma i termini en què sigui requerida</a:t>
                      </a:r>
                      <a:r>
                        <a:rPr lang="ca-ES" sz="900" dirty="0">
                          <a:solidFill>
                            <a:srgbClr val="000000"/>
                          </a:solidFill>
                          <a:effectLst/>
                          <a:latin typeface="Arial Narrow"/>
                          <a:ea typeface="Times New Roman"/>
                          <a:cs typeface="Arial"/>
                        </a:rPr>
                        <a:t> a l’efecte per l’òrgan gestor.</a:t>
                      </a:r>
                      <a:endParaRPr lang="ca-ES" sz="1200" dirty="0">
                        <a:solidFill>
                          <a:srgbClr val="000000"/>
                        </a:solidFill>
                        <a:effectLst/>
                        <a:latin typeface="Arial Narrow"/>
                        <a:ea typeface="Times New Roman"/>
                        <a:cs typeface="Arial Narrow"/>
                      </a:endParaRPr>
                    </a:p>
                  </a:txBody>
                  <a:tcPr marL="17780" marR="17780" marT="0" marB="0" anchor="b">
                    <a:lnL>
                      <a:noFill/>
                    </a:lnL>
                    <a:lnR>
                      <a:noFill/>
                    </a:lnR>
                    <a:lnT>
                      <a:noFill/>
                    </a:lnT>
                    <a:lnB>
                      <a:noFill/>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r>
            </a:tbl>
          </a:graphicData>
        </a:graphic>
      </p:graphicFrame>
      <p:sp>
        <p:nvSpPr>
          <p:cNvPr id="5" name="Rectangle 1"/>
          <p:cNvSpPr>
            <a:spLocks noChangeArrowheads="1"/>
          </p:cNvSpPr>
          <p:nvPr/>
        </p:nvSpPr>
        <p:spPr bwMode="auto">
          <a:xfrm>
            <a:off x="1143000" y="2514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a-ES"/>
          </a:p>
        </p:txBody>
      </p:sp>
    </p:spTree>
    <p:extLst>
      <p:ext uri="{BB962C8B-B14F-4D97-AF65-F5344CB8AC3E}">
        <p14:creationId xmlns:p14="http://schemas.microsoft.com/office/powerpoint/2010/main" val="29771065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712" y="1268760"/>
            <a:ext cx="4718328" cy="216024"/>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7" name="Title 1"/>
          <p:cNvSpPr>
            <a:spLocks noGrp="1"/>
          </p:cNvSpPr>
          <p:nvPr>
            <p:ph type="title"/>
          </p:nvPr>
        </p:nvSpPr>
        <p:spPr>
          <a:xfrm>
            <a:off x="107504" y="404664"/>
            <a:ext cx="7344816" cy="1656183"/>
          </a:xfrm>
        </p:spPr>
        <p:txBody>
          <a:bodyPr/>
          <a:lstStyle/>
          <a:p>
            <a:pPr algn="l"/>
            <a:r>
              <a:rPr lang="ca-ES" sz="1800" b="1" dirty="0">
                <a:solidFill>
                  <a:schemeClr val="accent3">
                    <a:lumMod val="50000"/>
                  </a:schemeClr>
                </a:solidFill>
                <a:latin typeface="Arial" pitchFamily="34" charset="0"/>
                <a:cs typeface="Arial" pitchFamily="34" charset="0"/>
              </a:rPr>
              <a:t>Què he de tenir en compte per presentar una sol·licitud? </a:t>
            </a:r>
            <a:r>
              <a:rPr lang="ca-ES" sz="1800" b="1" dirty="0" smtClean="0">
                <a:solidFill>
                  <a:schemeClr val="bg2">
                    <a:lumMod val="25000"/>
                  </a:schemeClr>
                </a:solidFill>
                <a:latin typeface="Arial" pitchFamily="34" charset="0"/>
                <a:cs typeface="Arial" pitchFamily="34" charset="0"/>
              </a:rPr>
              <a:t/>
            </a:r>
            <a:br>
              <a:rPr lang="ca-ES" sz="1800" b="1" dirty="0" smtClean="0">
                <a:solidFill>
                  <a:schemeClr val="bg2">
                    <a:lumMod val="25000"/>
                  </a:schemeClr>
                </a:solidFill>
                <a:latin typeface="Arial" pitchFamily="34" charset="0"/>
                <a:cs typeface="Arial" pitchFamily="34" charset="0"/>
              </a:rPr>
            </a:br>
            <a:r>
              <a:rPr lang="ca-ES" sz="1800" b="1" dirty="0" smtClean="0">
                <a:solidFill>
                  <a:schemeClr val="bg1"/>
                </a:solidFill>
                <a:latin typeface="Arial" pitchFamily="34" charset="0"/>
                <a:cs typeface="Arial" pitchFamily="34" charset="0"/>
              </a:rPr>
              <a:t>Document bàsic 1: Instància de sol·licitud</a:t>
            </a:r>
            <a:endParaRPr lang="ca-ES" sz="1800" b="1" dirty="0">
              <a:solidFill>
                <a:schemeClr val="bg1"/>
              </a:solidFill>
              <a:latin typeface="Arial" pitchFamily="34" charset="0"/>
              <a:cs typeface="Arial" pitchFamily="34" charset="0"/>
            </a:endParaRPr>
          </a:p>
        </p:txBody>
      </p:sp>
      <p:sp>
        <p:nvSpPr>
          <p:cNvPr id="8" name="Rectangle 12"/>
          <p:cNvSpPr>
            <a:spLocks noChangeArrowheads="1"/>
          </p:cNvSpPr>
          <p:nvPr/>
        </p:nvSpPr>
        <p:spPr bwMode="auto">
          <a:xfrm>
            <a:off x="285720" y="2276872"/>
            <a:ext cx="8153400" cy="3652282"/>
          </a:xfrm>
          <a:prstGeom prst="rect">
            <a:avLst/>
          </a:prstGeom>
          <a:noFill/>
          <a:ln w="9525" algn="ctr">
            <a:noFill/>
            <a:miter lim="800000"/>
            <a:headEnd/>
            <a:tailEnd/>
          </a:ln>
        </p:spPr>
        <p:txBody>
          <a:bodyPr wrap="square">
            <a:spAutoFit/>
          </a:bodyPr>
          <a:lstStyle/>
          <a:p>
            <a:pPr marL="361950" lvl="1" indent="-361950" algn="just">
              <a:spcBef>
                <a:spcPts val="400"/>
              </a:spcBef>
              <a:spcAft>
                <a:spcPts val="400"/>
              </a:spcAft>
              <a:buClr>
                <a:schemeClr val="accent3">
                  <a:lumMod val="50000"/>
                </a:schemeClr>
              </a:buClr>
              <a:buSzPct val="140000"/>
              <a:buFont typeface="Wingdings 3" pitchFamily="18" charset="2"/>
              <a:buChar char="}"/>
              <a:tabLst>
                <a:tab pos="990600" algn="l"/>
              </a:tabLst>
            </a:pPr>
            <a:r>
              <a:rPr lang="ca-ES" dirty="0" smtClean="0">
                <a:cs typeface="Arial" pitchFamily="34" charset="0"/>
              </a:rPr>
              <a:t>És imprescindible emplenar </a:t>
            </a:r>
            <a:r>
              <a:rPr lang="ca-ES" b="1" dirty="0" smtClean="0">
                <a:solidFill>
                  <a:schemeClr val="accent3">
                    <a:lumMod val="50000"/>
                  </a:schemeClr>
                </a:solidFill>
                <a:cs typeface="Arial" pitchFamily="34" charset="0"/>
              </a:rPr>
              <a:t>TOTS</a:t>
            </a:r>
            <a:r>
              <a:rPr lang="ca-ES" dirty="0" smtClean="0">
                <a:solidFill>
                  <a:srgbClr val="7030A0"/>
                </a:solidFill>
                <a:cs typeface="Arial" pitchFamily="34" charset="0"/>
              </a:rPr>
              <a:t> </a:t>
            </a:r>
            <a:r>
              <a:rPr lang="ca-ES" dirty="0" smtClean="0">
                <a:cs typeface="Arial" pitchFamily="34" charset="0"/>
              </a:rPr>
              <a:t>els camps.</a:t>
            </a:r>
          </a:p>
          <a:p>
            <a:pPr marL="361950" lvl="1" indent="-361950" algn="just">
              <a:spcBef>
                <a:spcPts val="400"/>
              </a:spcBef>
              <a:spcAft>
                <a:spcPts val="400"/>
              </a:spcAft>
              <a:buClr>
                <a:schemeClr val="accent3">
                  <a:lumMod val="50000"/>
                </a:schemeClr>
              </a:buClr>
              <a:buSzPct val="140000"/>
              <a:buFont typeface="Wingdings 3" pitchFamily="18" charset="2"/>
              <a:buChar char="}"/>
              <a:tabLst>
                <a:tab pos="990600" algn="l"/>
              </a:tabLst>
            </a:pPr>
            <a:r>
              <a:rPr lang="ca-ES" dirty="0" smtClean="0">
                <a:cs typeface="Arial" pitchFamily="34" charset="0"/>
              </a:rPr>
              <a:t>La </a:t>
            </a:r>
            <a:r>
              <a:rPr lang="ca-ES" b="1" dirty="0" smtClean="0">
                <a:solidFill>
                  <a:schemeClr val="accent3">
                    <a:lumMod val="50000"/>
                  </a:schemeClr>
                </a:solidFill>
                <a:cs typeface="Arial" pitchFamily="34" charset="0"/>
              </a:rPr>
              <a:t>seu de l’entitat ha de ser a Barcelona</a:t>
            </a:r>
            <a:r>
              <a:rPr lang="ca-ES" b="1" dirty="0" smtClean="0">
                <a:cs typeface="Arial" pitchFamily="34" charset="0"/>
              </a:rPr>
              <a:t>, </a:t>
            </a:r>
            <a:r>
              <a:rPr lang="ca-ES" dirty="0" smtClean="0">
                <a:cs typeface="Arial" pitchFamily="34" charset="0"/>
              </a:rPr>
              <a:t>excepte en les modalitats que s’indiquin en la convocatòria. </a:t>
            </a:r>
          </a:p>
          <a:p>
            <a:pPr marL="361950" lvl="1" indent="-361950" algn="just">
              <a:spcBef>
                <a:spcPts val="400"/>
              </a:spcBef>
              <a:spcAft>
                <a:spcPts val="400"/>
              </a:spcAft>
              <a:buClr>
                <a:schemeClr val="accent3">
                  <a:lumMod val="50000"/>
                </a:schemeClr>
              </a:buClr>
              <a:buSzPct val="140000"/>
              <a:buFont typeface="Wingdings 3" pitchFamily="18" charset="2"/>
              <a:buChar char="}"/>
              <a:tabLst>
                <a:tab pos="990600" algn="l"/>
              </a:tabLst>
            </a:pPr>
            <a:r>
              <a:rPr lang="ca-ES" dirty="0" smtClean="0">
                <a:cs typeface="Arial" pitchFamily="34" charset="0"/>
              </a:rPr>
              <a:t>És molt important </a:t>
            </a:r>
            <a:r>
              <a:rPr lang="ca-ES" b="1" dirty="0" smtClean="0">
                <a:solidFill>
                  <a:schemeClr val="accent3">
                    <a:lumMod val="50000"/>
                  </a:schemeClr>
                </a:solidFill>
                <a:cs typeface="Arial" pitchFamily="34" charset="0"/>
              </a:rPr>
              <a:t>incloure el telèfon mòbil i el e-mail al formulari de sol·licitud</a:t>
            </a:r>
            <a:r>
              <a:rPr lang="ca-ES" dirty="0" smtClean="0">
                <a:solidFill>
                  <a:schemeClr val="accent3">
                    <a:lumMod val="50000"/>
                  </a:schemeClr>
                </a:solidFill>
                <a:cs typeface="Arial" pitchFamily="34" charset="0"/>
              </a:rPr>
              <a:t>. </a:t>
            </a:r>
          </a:p>
          <a:p>
            <a:pPr marL="361950" lvl="1" indent="-361950" algn="just">
              <a:spcBef>
                <a:spcPts val="400"/>
              </a:spcBef>
              <a:spcAft>
                <a:spcPts val="400"/>
              </a:spcAft>
              <a:buClr>
                <a:schemeClr val="accent3">
                  <a:lumMod val="50000"/>
                </a:schemeClr>
              </a:buClr>
              <a:buSzPct val="140000"/>
              <a:buFont typeface="Wingdings 3" pitchFamily="18" charset="2"/>
              <a:buChar char="}"/>
              <a:tabLst>
                <a:tab pos="990600" algn="l"/>
              </a:tabLst>
            </a:pPr>
            <a:r>
              <a:rPr lang="ca-ES" dirty="0" smtClean="0">
                <a:cs typeface="Arial" pitchFamily="34" charset="0"/>
              </a:rPr>
              <a:t>En el punt </a:t>
            </a:r>
            <a:r>
              <a:rPr lang="ca-ES" b="1" dirty="0" smtClean="0">
                <a:solidFill>
                  <a:schemeClr val="accent3">
                    <a:lumMod val="50000"/>
                  </a:schemeClr>
                </a:solidFill>
                <a:cs typeface="Arial" pitchFamily="34" charset="0"/>
              </a:rPr>
              <a:t>Despesa total del projecte</a:t>
            </a:r>
            <a:r>
              <a:rPr lang="ca-ES" dirty="0" smtClean="0">
                <a:cs typeface="Arial" pitchFamily="34" charset="0"/>
              </a:rPr>
              <a:t>, s’haurà d’indicar l’import total que l’entitat destinarà a la realització de tot el projecte.</a:t>
            </a:r>
          </a:p>
          <a:p>
            <a:pPr marL="361950" lvl="1" indent="-361950" algn="just">
              <a:spcBef>
                <a:spcPts val="400"/>
              </a:spcBef>
              <a:spcAft>
                <a:spcPts val="400"/>
              </a:spcAft>
              <a:buClr>
                <a:schemeClr val="accent3">
                  <a:lumMod val="50000"/>
                </a:schemeClr>
              </a:buClr>
              <a:buSzPct val="140000"/>
              <a:buFont typeface="Wingdings 3" pitchFamily="18" charset="2"/>
              <a:buChar char="}"/>
              <a:tabLst>
                <a:tab pos="990600" algn="l"/>
              </a:tabLst>
            </a:pPr>
            <a:r>
              <a:rPr lang="ca-ES" dirty="0">
                <a:cs typeface="Arial" pitchFamily="34" charset="0"/>
              </a:rPr>
              <a:t>En cas de resultar beneficiari, </a:t>
            </a:r>
            <a:r>
              <a:rPr lang="ca-ES" b="1" dirty="0" smtClean="0">
                <a:solidFill>
                  <a:schemeClr val="accent3">
                    <a:lumMod val="50000"/>
                  </a:schemeClr>
                </a:solidFill>
                <a:cs typeface="Arial" pitchFamily="34" charset="0"/>
              </a:rPr>
              <a:t>en </a:t>
            </a:r>
            <a:r>
              <a:rPr lang="ca-ES" b="1" dirty="0">
                <a:solidFill>
                  <a:schemeClr val="accent3">
                    <a:lumMod val="50000"/>
                  </a:schemeClr>
                </a:solidFill>
                <a:cs typeface="Arial" pitchFamily="34" charset="0"/>
              </a:rPr>
              <a:t>el moment de la justificació s’hauran d’aportar les factures originals de les subvencions atorgades i</a:t>
            </a:r>
            <a:r>
              <a:rPr lang="ca-ES" dirty="0">
                <a:cs typeface="Arial" pitchFamily="34" charset="0"/>
              </a:rPr>
              <a:t>, com a mínim, per la totalitat de l’import subvencionat</a:t>
            </a:r>
          </a:p>
          <a:p>
            <a:pPr marL="361950" lvl="1" indent="-361950" algn="just">
              <a:spcBef>
                <a:spcPts val="400"/>
              </a:spcBef>
              <a:spcAft>
                <a:spcPts val="400"/>
              </a:spcAft>
              <a:buClr>
                <a:schemeClr val="accent3">
                  <a:lumMod val="50000"/>
                </a:schemeClr>
              </a:buClr>
              <a:buSzPct val="140000"/>
              <a:buFont typeface="Wingdings 3" pitchFamily="18" charset="2"/>
              <a:buChar char="}"/>
              <a:tabLst>
                <a:tab pos="990600" algn="l"/>
              </a:tabLst>
            </a:pPr>
            <a:r>
              <a:rPr lang="ca-ES" dirty="0" smtClean="0">
                <a:cs typeface="Arial" pitchFamily="34" charset="0"/>
              </a:rPr>
              <a:t>Cal </a:t>
            </a:r>
            <a:r>
              <a:rPr lang="ca-ES" b="1" dirty="0">
                <a:solidFill>
                  <a:schemeClr val="accent3">
                    <a:lumMod val="50000"/>
                  </a:schemeClr>
                </a:solidFill>
                <a:cs typeface="Arial" pitchFamily="34" charset="0"/>
              </a:rPr>
              <a:t>signar les dues cares </a:t>
            </a:r>
            <a:r>
              <a:rPr lang="ca-ES" dirty="0">
                <a:cs typeface="Arial" pitchFamily="34" charset="0"/>
              </a:rPr>
              <a:t>del document de sol·licitud. </a:t>
            </a:r>
            <a:endParaRPr lang="ca-ES" b="0" dirty="0" smtClean="0">
              <a:cs typeface="Arial" pitchFamily="34" charset="0"/>
            </a:endParaRPr>
          </a:p>
        </p:txBody>
      </p:sp>
      <p:sp>
        <p:nvSpPr>
          <p:cNvPr id="9" name="Rectangle 8"/>
          <p:cNvSpPr/>
          <p:nvPr/>
        </p:nvSpPr>
        <p:spPr>
          <a:xfrm>
            <a:off x="242257" y="1571675"/>
            <a:ext cx="4718328" cy="288032"/>
          </a:xfrm>
          <a:prstGeom prst="rect">
            <a:avLst/>
          </a:prstGeom>
          <a:solidFill>
            <a:schemeClr val="bg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sz="1400" b="1" dirty="0" err="1">
                <a:solidFill>
                  <a:schemeClr val="accent3">
                    <a:lumMod val="50000"/>
                  </a:schemeClr>
                </a:solidFill>
                <a:latin typeface="Arial" pitchFamily="34" charset="0"/>
                <a:cs typeface="Arial" pitchFamily="34" charset="0"/>
              </a:rPr>
              <a:t>Com</a:t>
            </a:r>
            <a:r>
              <a:rPr lang="es-ES_tradnl" sz="1400" b="1" dirty="0">
                <a:solidFill>
                  <a:schemeClr val="accent3">
                    <a:lumMod val="50000"/>
                  </a:schemeClr>
                </a:solidFill>
                <a:latin typeface="Arial" pitchFamily="34" charset="0"/>
                <a:cs typeface="Arial" pitchFamily="34" charset="0"/>
              </a:rPr>
              <a:t> </a:t>
            </a:r>
            <a:r>
              <a:rPr lang="es-ES_tradnl" sz="1400" b="1" dirty="0" err="1">
                <a:solidFill>
                  <a:schemeClr val="accent3">
                    <a:lumMod val="50000"/>
                  </a:schemeClr>
                </a:solidFill>
                <a:latin typeface="Arial" pitchFamily="34" charset="0"/>
                <a:cs typeface="Arial" pitchFamily="34" charset="0"/>
              </a:rPr>
              <a:t>emplenar</a:t>
            </a:r>
            <a:r>
              <a:rPr lang="es-ES_tradnl" sz="1400" b="1" dirty="0">
                <a:solidFill>
                  <a:schemeClr val="accent3">
                    <a:lumMod val="50000"/>
                  </a:schemeClr>
                </a:solidFill>
                <a:latin typeface="Arial" pitchFamily="34" charset="0"/>
                <a:cs typeface="Arial" pitchFamily="34" charset="0"/>
              </a:rPr>
              <a:t> la </a:t>
            </a:r>
            <a:r>
              <a:rPr lang="es-ES_tradnl" sz="1400" b="1" dirty="0" err="1">
                <a:solidFill>
                  <a:schemeClr val="accent3">
                    <a:lumMod val="50000"/>
                  </a:schemeClr>
                </a:solidFill>
                <a:latin typeface="Arial" pitchFamily="34" charset="0"/>
                <a:cs typeface="Arial" pitchFamily="34" charset="0"/>
              </a:rPr>
              <a:t>instància</a:t>
            </a:r>
            <a:endParaRPr lang="ca-ES" sz="1400" b="1" dirty="0">
              <a:solidFill>
                <a:schemeClr val="accent3">
                  <a:lumMod val="50000"/>
                </a:schemeClr>
              </a:solidFill>
              <a:latin typeface="Arial" pitchFamily="34" charset="0"/>
              <a:cs typeface="Arial" pitchFamily="34" charset="0"/>
            </a:endParaRPr>
          </a:p>
        </p:txBody>
      </p:sp>
      <p:pic>
        <p:nvPicPr>
          <p:cNvPr id="10" name="Imatge 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79512" y="260648"/>
            <a:ext cx="2079680" cy="539987"/>
          </a:xfrm>
          <a:prstGeom prst="rect">
            <a:avLst/>
          </a:prstGeom>
        </p:spPr>
      </p:pic>
      <p:sp>
        <p:nvSpPr>
          <p:cNvPr id="13" name="QuadreDeText 12"/>
          <p:cNvSpPr txBox="1"/>
          <p:nvPr/>
        </p:nvSpPr>
        <p:spPr>
          <a:xfrm>
            <a:off x="6084168" y="361364"/>
            <a:ext cx="2808312" cy="338554"/>
          </a:xfrm>
          <a:prstGeom prst="rect">
            <a:avLst/>
          </a:prstGeom>
          <a:noFill/>
        </p:spPr>
        <p:txBody>
          <a:bodyPr wrap="square" rtlCol="0">
            <a:spAutoFit/>
          </a:bodyPr>
          <a:lstStyle/>
          <a:p>
            <a:pPr algn="r"/>
            <a:r>
              <a:rPr lang="es-ES_tradnl" sz="800" b="1" dirty="0" err="1" smtClean="0"/>
              <a:t>Convocatòria</a:t>
            </a:r>
            <a:r>
              <a:rPr lang="es-ES_tradnl" sz="800" b="1" dirty="0" smtClean="0"/>
              <a:t> general de </a:t>
            </a:r>
            <a:r>
              <a:rPr lang="es-ES_tradnl" sz="800" b="1" dirty="0" err="1" smtClean="0"/>
              <a:t>subvencions</a:t>
            </a:r>
            <a:r>
              <a:rPr lang="es-ES_tradnl" sz="800" b="1" dirty="0" smtClean="0"/>
              <a:t> 2017</a:t>
            </a:r>
          </a:p>
          <a:p>
            <a:pPr algn="r"/>
            <a:r>
              <a:rPr lang="es-ES_tradnl" sz="800" i="1" dirty="0" err="1" smtClean="0"/>
              <a:t>Informació</a:t>
            </a:r>
            <a:r>
              <a:rPr lang="es-ES_tradnl" sz="800" i="1" dirty="0" smtClean="0"/>
              <a:t> </a:t>
            </a:r>
            <a:r>
              <a:rPr lang="es-ES_tradnl" sz="800" i="1" dirty="0" err="1" smtClean="0"/>
              <a:t>als</a:t>
            </a:r>
            <a:r>
              <a:rPr lang="es-ES_tradnl" sz="800" i="1" dirty="0" smtClean="0"/>
              <a:t> </a:t>
            </a:r>
            <a:r>
              <a:rPr lang="es-ES_tradnl" sz="800" i="1" dirty="0" err="1" smtClean="0"/>
              <a:t>sol·licitants</a:t>
            </a:r>
            <a:endParaRPr lang="ca-ES" sz="800" i="1" dirty="0"/>
          </a:p>
        </p:txBody>
      </p:sp>
      <p:sp>
        <p:nvSpPr>
          <p:cNvPr id="15" name="Contenidor de número de diapositiva 2"/>
          <p:cNvSpPr>
            <a:spLocks noGrp="1"/>
          </p:cNvSpPr>
          <p:nvPr>
            <p:ph type="sldNum" sz="quarter" idx="12"/>
          </p:nvPr>
        </p:nvSpPr>
        <p:spPr>
          <a:xfrm>
            <a:off x="6758880" y="6453336"/>
            <a:ext cx="2133600" cy="365125"/>
          </a:xfrm>
        </p:spPr>
        <p:txBody>
          <a:bodyPr/>
          <a:lstStyle/>
          <a:p>
            <a:pPr>
              <a:defRPr/>
            </a:pPr>
            <a:fld id="{33EF4D8F-6159-427C-8E27-9F1436355618}" type="slidenum">
              <a:rPr lang="ca-ES" sz="800" smtClean="0">
                <a:solidFill>
                  <a:schemeClr val="tx1"/>
                </a:solidFill>
                <a:cs typeface="Arial" pitchFamily="34" charset="0"/>
              </a:rPr>
              <a:pPr>
                <a:defRPr/>
              </a:pPr>
              <a:t>7</a:t>
            </a:fld>
            <a:endParaRPr lang="ca-ES" sz="800" dirty="0">
              <a:solidFill>
                <a:schemeClr val="tx1"/>
              </a:solidFill>
              <a:cs typeface="Arial" pitchFamily="34" charset="0"/>
            </a:endParaRPr>
          </a:p>
        </p:txBody>
      </p:sp>
      <p:sp>
        <p:nvSpPr>
          <p:cNvPr id="16" name="QuadreDeText 15"/>
          <p:cNvSpPr txBox="1"/>
          <p:nvPr/>
        </p:nvSpPr>
        <p:spPr>
          <a:xfrm>
            <a:off x="107504" y="6528176"/>
            <a:ext cx="1404156" cy="215444"/>
          </a:xfrm>
          <a:prstGeom prst="rect">
            <a:avLst/>
          </a:prstGeom>
          <a:noFill/>
        </p:spPr>
        <p:txBody>
          <a:bodyPr wrap="square" rtlCol="0">
            <a:spAutoFit/>
          </a:bodyPr>
          <a:lstStyle/>
          <a:p>
            <a:r>
              <a:rPr lang="es-ES_tradnl" sz="800" i="1" dirty="0" err="1" smtClean="0"/>
              <a:t>Gener</a:t>
            </a:r>
            <a:r>
              <a:rPr lang="es-ES_tradnl" sz="800" i="1" dirty="0" smtClean="0"/>
              <a:t> ‘17</a:t>
            </a:r>
            <a:endParaRPr lang="ca-ES" sz="800" i="1" dirty="0"/>
          </a:p>
        </p:txBody>
      </p:sp>
    </p:spTree>
    <p:extLst>
      <p:ext uri="{BB962C8B-B14F-4D97-AF65-F5344CB8AC3E}">
        <p14:creationId xmlns:p14="http://schemas.microsoft.com/office/powerpoint/2010/main" val="22752894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712" y="4005064"/>
            <a:ext cx="6069055" cy="2330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 name="Rectangle 20"/>
          <p:cNvSpPr/>
          <p:nvPr/>
        </p:nvSpPr>
        <p:spPr>
          <a:xfrm>
            <a:off x="213712" y="1160748"/>
            <a:ext cx="4718328" cy="216024"/>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22" name="Title 1"/>
          <p:cNvSpPr>
            <a:spLocks noGrp="1"/>
          </p:cNvSpPr>
          <p:nvPr>
            <p:ph type="title"/>
          </p:nvPr>
        </p:nvSpPr>
        <p:spPr>
          <a:xfrm>
            <a:off x="107504" y="116632"/>
            <a:ext cx="7200800" cy="2016224"/>
          </a:xfrm>
        </p:spPr>
        <p:txBody>
          <a:bodyPr/>
          <a:lstStyle/>
          <a:p>
            <a:pPr algn="l">
              <a:spcBef>
                <a:spcPts val="0"/>
              </a:spcBef>
              <a:spcAft>
                <a:spcPts val="600"/>
              </a:spcAft>
            </a:pPr>
            <a:r>
              <a:rPr lang="ca-ES" sz="1800" b="1" dirty="0">
                <a:solidFill>
                  <a:schemeClr val="accent3">
                    <a:lumMod val="50000"/>
                  </a:schemeClr>
                </a:solidFill>
                <a:latin typeface="Arial" pitchFamily="34" charset="0"/>
                <a:cs typeface="Arial" pitchFamily="34" charset="0"/>
              </a:rPr>
              <a:t>Què he de tenir en compte per presentar una sol·licitud? </a:t>
            </a:r>
            <a:r>
              <a:rPr lang="ca-ES" sz="1800" b="1" dirty="0" smtClean="0">
                <a:solidFill>
                  <a:schemeClr val="accent3">
                    <a:lumMod val="50000"/>
                  </a:schemeClr>
                </a:solidFill>
                <a:latin typeface="Arial" pitchFamily="34" charset="0"/>
                <a:cs typeface="Arial" pitchFamily="34" charset="0"/>
              </a:rPr>
              <a:t/>
            </a:r>
            <a:br>
              <a:rPr lang="ca-ES" sz="1800" b="1" dirty="0" smtClean="0">
                <a:solidFill>
                  <a:schemeClr val="accent3">
                    <a:lumMod val="50000"/>
                  </a:schemeClr>
                </a:solidFill>
                <a:latin typeface="Arial" pitchFamily="34" charset="0"/>
                <a:cs typeface="Arial" pitchFamily="34" charset="0"/>
              </a:rPr>
            </a:br>
            <a:r>
              <a:rPr lang="ca-ES" sz="1600" b="1" dirty="0" smtClean="0">
                <a:solidFill>
                  <a:schemeClr val="bg1"/>
                </a:solidFill>
                <a:latin typeface="Arial" pitchFamily="34" charset="0"/>
                <a:cs typeface="Arial" pitchFamily="34" charset="0"/>
              </a:rPr>
              <a:t>Document bàsic 1: Instància de sol·licitud</a:t>
            </a:r>
            <a:endParaRPr lang="ca-ES" sz="1600" b="1" dirty="0">
              <a:solidFill>
                <a:schemeClr val="bg1"/>
              </a:solidFill>
              <a:latin typeface="Arial" pitchFamily="34" charset="0"/>
              <a:cs typeface="Arial" pitchFamily="34" charset="0"/>
            </a:endParaRPr>
          </a:p>
        </p:txBody>
      </p:sp>
      <p:sp>
        <p:nvSpPr>
          <p:cNvPr id="40" name="Rectangle 39"/>
          <p:cNvSpPr/>
          <p:nvPr/>
        </p:nvSpPr>
        <p:spPr>
          <a:xfrm>
            <a:off x="213712" y="1556792"/>
            <a:ext cx="4718328" cy="288032"/>
          </a:xfrm>
          <a:prstGeom prst="rect">
            <a:avLst/>
          </a:prstGeom>
          <a:solidFill>
            <a:schemeClr val="bg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sz="1400" b="1" dirty="0" err="1">
                <a:solidFill>
                  <a:schemeClr val="accent3">
                    <a:lumMod val="50000"/>
                  </a:schemeClr>
                </a:solidFill>
                <a:latin typeface="Arial" pitchFamily="34" charset="0"/>
                <a:cs typeface="Arial" pitchFamily="34" charset="0"/>
              </a:rPr>
              <a:t>Com</a:t>
            </a:r>
            <a:r>
              <a:rPr lang="es-ES_tradnl" sz="1400" b="1" dirty="0">
                <a:solidFill>
                  <a:schemeClr val="accent3">
                    <a:lumMod val="50000"/>
                  </a:schemeClr>
                </a:solidFill>
                <a:latin typeface="Arial" pitchFamily="34" charset="0"/>
                <a:cs typeface="Arial" pitchFamily="34" charset="0"/>
              </a:rPr>
              <a:t> </a:t>
            </a:r>
            <a:r>
              <a:rPr lang="es-ES_tradnl" sz="1400" b="1" dirty="0" err="1">
                <a:solidFill>
                  <a:schemeClr val="accent3">
                    <a:lumMod val="50000"/>
                  </a:schemeClr>
                </a:solidFill>
                <a:latin typeface="Arial" pitchFamily="34" charset="0"/>
                <a:cs typeface="Arial" pitchFamily="34" charset="0"/>
              </a:rPr>
              <a:t>emplenar</a:t>
            </a:r>
            <a:r>
              <a:rPr lang="es-ES_tradnl" sz="1400" b="1" dirty="0">
                <a:solidFill>
                  <a:schemeClr val="accent3">
                    <a:lumMod val="50000"/>
                  </a:schemeClr>
                </a:solidFill>
                <a:latin typeface="Arial" pitchFamily="34" charset="0"/>
                <a:cs typeface="Arial" pitchFamily="34" charset="0"/>
              </a:rPr>
              <a:t> la </a:t>
            </a:r>
            <a:r>
              <a:rPr lang="es-ES_tradnl" sz="1400" b="1" dirty="0" err="1">
                <a:solidFill>
                  <a:schemeClr val="accent3">
                    <a:lumMod val="50000"/>
                  </a:schemeClr>
                </a:solidFill>
                <a:latin typeface="Arial" pitchFamily="34" charset="0"/>
                <a:cs typeface="Arial" pitchFamily="34" charset="0"/>
              </a:rPr>
              <a:t>instància</a:t>
            </a:r>
            <a:endParaRPr lang="ca-ES" sz="1400" b="1" dirty="0">
              <a:solidFill>
                <a:schemeClr val="accent3">
                  <a:lumMod val="50000"/>
                </a:schemeClr>
              </a:solidFill>
              <a:latin typeface="Arial" pitchFamily="34" charset="0"/>
              <a:cs typeface="Arial" pitchFamily="34" charset="0"/>
            </a:endParaRPr>
          </a:p>
        </p:txBody>
      </p:sp>
      <p:pic>
        <p:nvPicPr>
          <p:cNvPr id="42" name="Imatge 4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79512" y="260648"/>
            <a:ext cx="2079680" cy="539987"/>
          </a:xfrm>
          <a:prstGeom prst="rect">
            <a:avLst/>
          </a:prstGeom>
        </p:spPr>
      </p:pic>
      <p:sp>
        <p:nvSpPr>
          <p:cNvPr id="44" name="QuadreDeText 43"/>
          <p:cNvSpPr txBox="1"/>
          <p:nvPr/>
        </p:nvSpPr>
        <p:spPr>
          <a:xfrm>
            <a:off x="6084168" y="361364"/>
            <a:ext cx="2808312" cy="338554"/>
          </a:xfrm>
          <a:prstGeom prst="rect">
            <a:avLst/>
          </a:prstGeom>
          <a:noFill/>
        </p:spPr>
        <p:txBody>
          <a:bodyPr wrap="square" rtlCol="0">
            <a:spAutoFit/>
          </a:bodyPr>
          <a:lstStyle/>
          <a:p>
            <a:pPr algn="r"/>
            <a:r>
              <a:rPr lang="es-ES_tradnl" sz="800" b="1" dirty="0" err="1" smtClean="0"/>
              <a:t>Convocatòria</a:t>
            </a:r>
            <a:r>
              <a:rPr lang="es-ES_tradnl" sz="800" b="1" dirty="0" smtClean="0"/>
              <a:t> general de </a:t>
            </a:r>
            <a:r>
              <a:rPr lang="es-ES_tradnl" sz="800" b="1" dirty="0" err="1" smtClean="0"/>
              <a:t>subvencions</a:t>
            </a:r>
            <a:r>
              <a:rPr lang="es-ES_tradnl" sz="800" b="1" dirty="0" smtClean="0"/>
              <a:t> 2017</a:t>
            </a:r>
          </a:p>
          <a:p>
            <a:pPr algn="r"/>
            <a:r>
              <a:rPr lang="es-ES_tradnl" sz="800" i="1" dirty="0" err="1" smtClean="0"/>
              <a:t>Informació</a:t>
            </a:r>
            <a:r>
              <a:rPr lang="es-ES_tradnl" sz="800" i="1" dirty="0" smtClean="0"/>
              <a:t> </a:t>
            </a:r>
            <a:r>
              <a:rPr lang="es-ES_tradnl" sz="800" i="1" dirty="0" err="1" smtClean="0"/>
              <a:t>als</a:t>
            </a:r>
            <a:r>
              <a:rPr lang="es-ES_tradnl" sz="800" i="1" dirty="0" smtClean="0"/>
              <a:t> </a:t>
            </a:r>
            <a:r>
              <a:rPr lang="es-ES_tradnl" sz="800" i="1" dirty="0" err="1" smtClean="0"/>
              <a:t>sol·licitants</a:t>
            </a:r>
            <a:endParaRPr lang="ca-ES" sz="800" i="1" dirty="0"/>
          </a:p>
        </p:txBody>
      </p:sp>
      <p:sp>
        <p:nvSpPr>
          <p:cNvPr id="46" name="Contenidor de número de diapositiva 2"/>
          <p:cNvSpPr>
            <a:spLocks noGrp="1"/>
          </p:cNvSpPr>
          <p:nvPr>
            <p:ph type="sldNum" sz="quarter" idx="12"/>
          </p:nvPr>
        </p:nvSpPr>
        <p:spPr>
          <a:xfrm>
            <a:off x="6758880" y="6453336"/>
            <a:ext cx="2133600" cy="365125"/>
          </a:xfrm>
        </p:spPr>
        <p:txBody>
          <a:bodyPr/>
          <a:lstStyle/>
          <a:p>
            <a:pPr>
              <a:defRPr/>
            </a:pPr>
            <a:fld id="{33EF4D8F-6159-427C-8E27-9F1436355618}" type="slidenum">
              <a:rPr lang="ca-ES" sz="800" smtClean="0">
                <a:solidFill>
                  <a:schemeClr val="tx1"/>
                </a:solidFill>
                <a:cs typeface="Arial" pitchFamily="34" charset="0"/>
              </a:rPr>
              <a:pPr>
                <a:defRPr/>
              </a:pPr>
              <a:t>8</a:t>
            </a:fld>
            <a:endParaRPr lang="ca-ES" sz="800" dirty="0">
              <a:solidFill>
                <a:schemeClr val="tx1"/>
              </a:solidFill>
              <a:cs typeface="Arial" pitchFamily="34" charset="0"/>
            </a:endParaRPr>
          </a:p>
        </p:txBody>
      </p:sp>
      <p:sp>
        <p:nvSpPr>
          <p:cNvPr id="47" name="QuadreDeText 46"/>
          <p:cNvSpPr txBox="1"/>
          <p:nvPr/>
        </p:nvSpPr>
        <p:spPr>
          <a:xfrm>
            <a:off x="107504" y="6528176"/>
            <a:ext cx="1404156" cy="215444"/>
          </a:xfrm>
          <a:prstGeom prst="rect">
            <a:avLst/>
          </a:prstGeom>
          <a:noFill/>
        </p:spPr>
        <p:txBody>
          <a:bodyPr wrap="square" rtlCol="0">
            <a:spAutoFit/>
          </a:bodyPr>
          <a:lstStyle/>
          <a:p>
            <a:r>
              <a:rPr lang="es-ES_tradnl" sz="800" i="1" dirty="0" err="1" smtClean="0"/>
              <a:t>Gener</a:t>
            </a:r>
            <a:r>
              <a:rPr lang="es-ES_tradnl" sz="800" i="1" dirty="0" smtClean="0"/>
              <a:t> ‘17</a:t>
            </a:r>
            <a:endParaRPr lang="ca-ES" sz="800" i="1" dirty="0"/>
          </a:p>
        </p:txBody>
      </p:sp>
      <p:pic>
        <p:nvPicPr>
          <p:cNvPr id="5124"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9133" y="1988840"/>
            <a:ext cx="6267083" cy="176489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3" name="Taula 12"/>
          <p:cNvGraphicFramePr>
            <a:graphicFrameLocks noGrp="1"/>
          </p:cNvGraphicFramePr>
          <p:nvPr>
            <p:extLst>
              <p:ext uri="{D42A27DB-BD31-4B8C-83A1-F6EECF244321}">
                <p14:modId xmlns:p14="http://schemas.microsoft.com/office/powerpoint/2010/main" val="2519344813"/>
              </p:ext>
            </p:extLst>
          </p:nvPr>
        </p:nvGraphicFramePr>
        <p:xfrm>
          <a:off x="6228184" y="4149083"/>
          <a:ext cx="2160240" cy="2379093"/>
        </p:xfrm>
        <a:graphic>
          <a:graphicData uri="http://schemas.openxmlformats.org/drawingml/2006/table">
            <a:tbl>
              <a:tblPr firstRow="1" firstCol="1" bandRow="1"/>
              <a:tblGrid>
                <a:gridCol w="1688056"/>
                <a:gridCol w="472184"/>
              </a:tblGrid>
              <a:tr h="399057">
                <a:tc gridSpan="2">
                  <a:txBody>
                    <a:bodyPr/>
                    <a:lstStyle/>
                    <a:p>
                      <a:pPr algn="l">
                        <a:lnSpc>
                          <a:spcPct val="115000"/>
                        </a:lnSpc>
                        <a:spcAft>
                          <a:spcPts val="0"/>
                        </a:spcAft>
                      </a:pPr>
                      <a:r>
                        <a:rPr lang="ca-ES" sz="1000" b="1" dirty="0">
                          <a:solidFill>
                            <a:srgbClr val="404F21"/>
                          </a:solidFill>
                          <a:effectLst/>
                          <a:latin typeface="Arial Narrow"/>
                          <a:ea typeface="Arial Narrow"/>
                          <a:cs typeface="Arial Narrow"/>
                        </a:rPr>
                        <a:t> </a:t>
                      </a:r>
                      <a:endParaRPr lang="ca-ES" sz="1100" dirty="0">
                        <a:effectLst/>
                        <a:latin typeface="Calibri"/>
                        <a:ea typeface="Calibri"/>
                        <a:cs typeface="Times New Roman"/>
                      </a:endParaRPr>
                    </a:p>
                    <a:p>
                      <a:pPr algn="l">
                        <a:lnSpc>
                          <a:spcPct val="115000"/>
                        </a:lnSpc>
                        <a:spcAft>
                          <a:spcPts val="0"/>
                        </a:spcAft>
                      </a:pPr>
                      <a:r>
                        <a:rPr lang="ca-ES" sz="1000" b="1" dirty="0" smtClean="0">
                          <a:solidFill>
                            <a:srgbClr val="404F21"/>
                          </a:solidFill>
                          <a:effectLst/>
                          <a:latin typeface="Arial Narrow"/>
                          <a:ea typeface="Arial Narrow"/>
                          <a:cs typeface="Arial Narrow"/>
                        </a:rPr>
                        <a:t>            Codis </a:t>
                      </a:r>
                      <a:r>
                        <a:rPr lang="ca-ES" sz="1000" b="1" dirty="0">
                          <a:solidFill>
                            <a:srgbClr val="404F21"/>
                          </a:solidFill>
                          <a:effectLst/>
                          <a:latin typeface="Arial Narrow"/>
                          <a:ea typeface="Arial Narrow"/>
                          <a:cs typeface="Arial Narrow"/>
                        </a:rPr>
                        <a:t>d’àmbit territorial</a:t>
                      </a:r>
                      <a:endParaRPr lang="ca-ES" sz="1100" dirty="0">
                        <a:effectLst/>
                        <a:latin typeface="Calibri"/>
                        <a:ea typeface="Calibri"/>
                        <a:cs typeface="Times New Roman"/>
                      </a:endParaRPr>
                    </a:p>
                  </a:txBody>
                  <a:tcPr marL="68580" marR="68580" marT="0" marB="0">
                    <a:lnL>
                      <a:noFill/>
                    </a:lnL>
                    <a:lnR>
                      <a:noFill/>
                    </a:lnR>
                    <a:lnT>
                      <a:noFill/>
                    </a:lnT>
                    <a:lnB w="12700" cap="flat" cmpd="sng" algn="ctr">
                      <a:solidFill>
                        <a:srgbClr val="404F21"/>
                      </a:solidFill>
                      <a:prstDash val="solid"/>
                      <a:round/>
                      <a:headEnd type="none" w="med" len="med"/>
                      <a:tailEnd type="none" w="med" len="med"/>
                    </a:lnB>
                  </a:tcPr>
                </a:tc>
                <a:tc hMerge="1">
                  <a:txBody>
                    <a:bodyPr/>
                    <a:lstStyle/>
                    <a:p>
                      <a:endParaRPr lang="ca-ES"/>
                    </a:p>
                  </a:txBody>
                  <a:tcPr/>
                </a:tc>
              </a:tr>
              <a:tr h="165003">
                <a:tc>
                  <a:txBody>
                    <a:bodyPr/>
                    <a:lstStyle/>
                    <a:p>
                      <a:pPr algn="l">
                        <a:lnSpc>
                          <a:spcPct val="115000"/>
                        </a:lnSpc>
                        <a:spcAft>
                          <a:spcPts val="0"/>
                        </a:spcAft>
                      </a:pPr>
                      <a:r>
                        <a:rPr lang="ca-ES" sz="800" b="1">
                          <a:solidFill>
                            <a:srgbClr val="FFFFFF"/>
                          </a:solidFill>
                          <a:effectLst/>
                          <a:latin typeface="Arial Narrow"/>
                          <a:ea typeface="Arial Narrow"/>
                          <a:cs typeface="Arial Narrow"/>
                        </a:rPr>
                        <a:t>Àmbit territorial</a:t>
                      </a:r>
                      <a:endParaRPr lang="ca-ES" sz="1100">
                        <a:effectLst/>
                        <a:latin typeface="Calibri"/>
                        <a:ea typeface="Calibri"/>
                        <a:cs typeface="Times New Roman"/>
                      </a:endParaRPr>
                    </a:p>
                  </a:txBody>
                  <a:tcPr marL="68580" marR="68580"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solidFill>
                      <a:srgbClr val="404F21"/>
                    </a:solidFill>
                  </a:tcPr>
                </a:tc>
                <a:tc>
                  <a:txBody>
                    <a:bodyPr/>
                    <a:lstStyle/>
                    <a:p>
                      <a:pPr algn="ctr">
                        <a:lnSpc>
                          <a:spcPct val="115000"/>
                        </a:lnSpc>
                        <a:spcAft>
                          <a:spcPts val="0"/>
                        </a:spcAft>
                      </a:pPr>
                      <a:r>
                        <a:rPr lang="ca-ES" sz="800" b="1" dirty="0">
                          <a:solidFill>
                            <a:srgbClr val="FFFFFF"/>
                          </a:solidFill>
                          <a:effectLst/>
                          <a:latin typeface="Arial Narrow"/>
                          <a:ea typeface="Arial Narrow"/>
                          <a:cs typeface="Arial Narrow"/>
                        </a:rPr>
                        <a:t>Codi</a:t>
                      </a:r>
                      <a:endParaRPr lang="ca-ES" sz="1100" dirty="0">
                        <a:effectLst/>
                        <a:latin typeface="Calibri"/>
                        <a:ea typeface="Calibri"/>
                        <a:cs typeface="Times New Roman"/>
                      </a:endParaRPr>
                    </a:p>
                  </a:txBody>
                  <a:tcPr marL="68580" marR="68580" marT="0" marB="0" anchor="ctr">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solidFill>
                      <a:srgbClr val="404F21"/>
                    </a:solidFill>
                  </a:tcPr>
                </a:tc>
              </a:tr>
              <a:tr h="165003">
                <a:tc>
                  <a:txBody>
                    <a:bodyPr/>
                    <a:lstStyle/>
                    <a:p>
                      <a:pPr algn="l">
                        <a:lnSpc>
                          <a:spcPct val="115000"/>
                        </a:lnSpc>
                        <a:spcAft>
                          <a:spcPts val="0"/>
                        </a:spcAft>
                      </a:pPr>
                      <a:r>
                        <a:rPr lang="ca-ES" sz="800" dirty="0">
                          <a:solidFill>
                            <a:srgbClr val="231F20"/>
                          </a:solidFill>
                          <a:effectLst/>
                          <a:latin typeface="Arial Narrow"/>
                          <a:ea typeface="Arial Narrow"/>
                          <a:cs typeface="Arial Narrow"/>
                        </a:rPr>
                        <a:t>Districte de Ciutat Vella</a:t>
                      </a:r>
                      <a:endParaRPr lang="ca-ES" sz="1100" dirty="0">
                        <a:effectLst/>
                        <a:latin typeface="Calibri"/>
                        <a:ea typeface="Calibri"/>
                        <a:cs typeface="Times New Roman"/>
                      </a:endParaRPr>
                    </a:p>
                  </a:txBody>
                  <a:tcPr marL="68580" marR="68580"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tcPr>
                </a:tc>
                <a:tc>
                  <a:txBody>
                    <a:bodyPr/>
                    <a:lstStyle/>
                    <a:p>
                      <a:pPr marL="21590" algn="ctr">
                        <a:lnSpc>
                          <a:spcPct val="115000"/>
                        </a:lnSpc>
                        <a:spcAft>
                          <a:spcPts val="0"/>
                        </a:spcAft>
                      </a:pPr>
                      <a:r>
                        <a:rPr lang="ca-ES" sz="800" dirty="0">
                          <a:solidFill>
                            <a:srgbClr val="231F20"/>
                          </a:solidFill>
                          <a:effectLst/>
                          <a:latin typeface="Arial Narrow"/>
                          <a:ea typeface="Arial Narrow"/>
                          <a:cs typeface="Arial Narrow"/>
                        </a:rPr>
                        <a:t>1</a:t>
                      </a:r>
                      <a:endParaRPr lang="ca-ES" sz="1100" dirty="0">
                        <a:effectLst/>
                        <a:latin typeface="Calibri"/>
                        <a:ea typeface="Calibri"/>
                        <a:cs typeface="Times New Roman"/>
                      </a:endParaRPr>
                    </a:p>
                  </a:txBody>
                  <a:tcPr marL="68580" marR="68580"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tcPr>
                </a:tc>
              </a:tr>
              <a:tr h="165003">
                <a:tc>
                  <a:txBody>
                    <a:bodyPr/>
                    <a:lstStyle/>
                    <a:p>
                      <a:pPr algn="l">
                        <a:lnSpc>
                          <a:spcPct val="115000"/>
                        </a:lnSpc>
                        <a:spcAft>
                          <a:spcPts val="0"/>
                        </a:spcAft>
                      </a:pPr>
                      <a:r>
                        <a:rPr lang="ca-ES" sz="800" dirty="0">
                          <a:solidFill>
                            <a:srgbClr val="231F20"/>
                          </a:solidFill>
                          <a:effectLst/>
                          <a:latin typeface="Arial Narrow"/>
                          <a:ea typeface="Arial Narrow"/>
                          <a:cs typeface="Arial Narrow"/>
                        </a:rPr>
                        <a:t>Districte de l’Eixample</a:t>
                      </a:r>
                      <a:endParaRPr lang="ca-ES" sz="1100" dirty="0">
                        <a:effectLst/>
                        <a:latin typeface="Calibri"/>
                        <a:ea typeface="Calibri"/>
                        <a:cs typeface="Times New Roman"/>
                      </a:endParaRPr>
                    </a:p>
                  </a:txBody>
                  <a:tcPr marL="68580" marR="68580"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tcPr>
                </a:tc>
                <a:tc>
                  <a:txBody>
                    <a:bodyPr/>
                    <a:lstStyle/>
                    <a:p>
                      <a:pPr marL="21590" algn="ctr">
                        <a:lnSpc>
                          <a:spcPct val="115000"/>
                        </a:lnSpc>
                        <a:spcAft>
                          <a:spcPts val="0"/>
                        </a:spcAft>
                      </a:pPr>
                      <a:r>
                        <a:rPr lang="ca-ES" sz="800" dirty="0">
                          <a:solidFill>
                            <a:srgbClr val="231F20"/>
                          </a:solidFill>
                          <a:effectLst/>
                          <a:latin typeface="Arial Narrow"/>
                          <a:ea typeface="Arial Narrow"/>
                          <a:cs typeface="Arial Narrow"/>
                        </a:rPr>
                        <a:t>2</a:t>
                      </a:r>
                      <a:endParaRPr lang="ca-ES" sz="1100" dirty="0">
                        <a:effectLst/>
                        <a:latin typeface="Calibri"/>
                        <a:ea typeface="Calibri"/>
                        <a:cs typeface="Times New Roman"/>
                      </a:endParaRPr>
                    </a:p>
                  </a:txBody>
                  <a:tcPr marL="68580" marR="68580"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tcPr>
                </a:tc>
              </a:tr>
              <a:tr h="165003">
                <a:tc>
                  <a:txBody>
                    <a:bodyPr/>
                    <a:lstStyle/>
                    <a:p>
                      <a:pPr algn="l">
                        <a:lnSpc>
                          <a:spcPct val="115000"/>
                        </a:lnSpc>
                        <a:spcAft>
                          <a:spcPts val="0"/>
                        </a:spcAft>
                      </a:pPr>
                      <a:r>
                        <a:rPr lang="ca-ES" sz="800">
                          <a:solidFill>
                            <a:srgbClr val="231F20"/>
                          </a:solidFill>
                          <a:effectLst/>
                          <a:latin typeface="Arial Narrow"/>
                          <a:ea typeface="Arial Narrow"/>
                          <a:cs typeface="Arial Narrow"/>
                        </a:rPr>
                        <a:t>Districte de Sants-Montjuïc</a:t>
                      </a:r>
                      <a:endParaRPr lang="ca-ES" sz="1100">
                        <a:effectLst/>
                        <a:latin typeface="Calibri"/>
                        <a:ea typeface="Calibri"/>
                        <a:cs typeface="Times New Roman"/>
                      </a:endParaRPr>
                    </a:p>
                  </a:txBody>
                  <a:tcPr marL="68580" marR="68580"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tcPr>
                </a:tc>
                <a:tc>
                  <a:txBody>
                    <a:bodyPr/>
                    <a:lstStyle/>
                    <a:p>
                      <a:pPr marL="21590" algn="ctr">
                        <a:lnSpc>
                          <a:spcPct val="115000"/>
                        </a:lnSpc>
                        <a:spcAft>
                          <a:spcPts val="0"/>
                        </a:spcAft>
                      </a:pPr>
                      <a:r>
                        <a:rPr lang="ca-ES" sz="800" dirty="0">
                          <a:solidFill>
                            <a:srgbClr val="231F20"/>
                          </a:solidFill>
                          <a:effectLst/>
                          <a:latin typeface="Arial Narrow"/>
                          <a:ea typeface="Arial Narrow"/>
                          <a:cs typeface="Arial Narrow"/>
                        </a:rPr>
                        <a:t>3</a:t>
                      </a:r>
                      <a:endParaRPr lang="ca-ES" sz="1100" dirty="0">
                        <a:effectLst/>
                        <a:latin typeface="Calibri"/>
                        <a:ea typeface="Calibri"/>
                        <a:cs typeface="Times New Roman"/>
                      </a:endParaRPr>
                    </a:p>
                  </a:txBody>
                  <a:tcPr marL="68580" marR="68580"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tcPr>
                </a:tc>
              </a:tr>
              <a:tr h="165003">
                <a:tc>
                  <a:txBody>
                    <a:bodyPr/>
                    <a:lstStyle/>
                    <a:p>
                      <a:pPr algn="l">
                        <a:lnSpc>
                          <a:spcPct val="115000"/>
                        </a:lnSpc>
                        <a:spcAft>
                          <a:spcPts val="0"/>
                        </a:spcAft>
                        <a:tabLst>
                          <a:tab pos="1496695" algn="r"/>
                        </a:tabLst>
                      </a:pPr>
                      <a:r>
                        <a:rPr lang="ca-ES" sz="800">
                          <a:solidFill>
                            <a:srgbClr val="231F20"/>
                          </a:solidFill>
                          <a:effectLst/>
                          <a:latin typeface="Arial Narrow"/>
                          <a:ea typeface="Arial Narrow"/>
                          <a:cs typeface="Arial Narrow"/>
                        </a:rPr>
                        <a:t>Districte de les Corts	</a:t>
                      </a:r>
                      <a:endParaRPr lang="ca-ES" sz="1100">
                        <a:effectLst/>
                        <a:latin typeface="Calibri"/>
                        <a:ea typeface="Calibri"/>
                        <a:cs typeface="Times New Roman"/>
                      </a:endParaRPr>
                    </a:p>
                  </a:txBody>
                  <a:tcPr marL="68580" marR="68580"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tcPr>
                </a:tc>
                <a:tc>
                  <a:txBody>
                    <a:bodyPr/>
                    <a:lstStyle/>
                    <a:p>
                      <a:pPr marL="21590" algn="ctr">
                        <a:lnSpc>
                          <a:spcPct val="115000"/>
                        </a:lnSpc>
                        <a:spcAft>
                          <a:spcPts val="0"/>
                        </a:spcAft>
                      </a:pPr>
                      <a:r>
                        <a:rPr lang="ca-ES" sz="800" dirty="0">
                          <a:solidFill>
                            <a:srgbClr val="231F20"/>
                          </a:solidFill>
                          <a:effectLst/>
                          <a:latin typeface="Arial Narrow"/>
                          <a:ea typeface="Arial Narrow"/>
                          <a:cs typeface="Arial Narrow"/>
                        </a:rPr>
                        <a:t>4</a:t>
                      </a:r>
                      <a:endParaRPr lang="ca-ES" sz="1100" dirty="0">
                        <a:effectLst/>
                        <a:latin typeface="Calibri"/>
                        <a:ea typeface="Calibri"/>
                        <a:cs typeface="Times New Roman"/>
                      </a:endParaRPr>
                    </a:p>
                  </a:txBody>
                  <a:tcPr marL="68580" marR="68580"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tcPr>
                </a:tc>
              </a:tr>
              <a:tr h="165003">
                <a:tc>
                  <a:txBody>
                    <a:bodyPr/>
                    <a:lstStyle/>
                    <a:p>
                      <a:pPr algn="l">
                        <a:lnSpc>
                          <a:spcPct val="115000"/>
                        </a:lnSpc>
                        <a:spcAft>
                          <a:spcPts val="0"/>
                        </a:spcAft>
                        <a:tabLst>
                          <a:tab pos="1496695" algn="r"/>
                        </a:tabLst>
                      </a:pPr>
                      <a:r>
                        <a:rPr lang="ca-ES" sz="800">
                          <a:solidFill>
                            <a:srgbClr val="231F20"/>
                          </a:solidFill>
                          <a:effectLst/>
                          <a:latin typeface="Arial Narrow"/>
                          <a:ea typeface="Arial Narrow"/>
                          <a:cs typeface="Arial Narrow"/>
                        </a:rPr>
                        <a:t>Districte de Sarrià-Sant Gervasi</a:t>
                      </a:r>
                      <a:endParaRPr lang="ca-ES" sz="1100">
                        <a:effectLst/>
                        <a:latin typeface="Calibri"/>
                        <a:ea typeface="Calibri"/>
                        <a:cs typeface="Times New Roman"/>
                      </a:endParaRPr>
                    </a:p>
                  </a:txBody>
                  <a:tcPr marL="68580" marR="68580"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tcPr>
                </a:tc>
                <a:tc>
                  <a:txBody>
                    <a:bodyPr/>
                    <a:lstStyle/>
                    <a:p>
                      <a:pPr marL="21590" algn="ctr">
                        <a:lnSpc>
                          <a:spcPct val="115000"/>
                        </a:lnSpc>
                        <a:spcAft>
                          <a:spcPts val="0"/>
                        </a:spcAft>
                      </a:pPr>
                      <a:r>
                        <a:rPr lang="ca-ES" sz="800" dirty="0">
                          <a:solidFill>
                            <a:srgbClr val="231F20"/>
                          </a:solidFill>
                          <a:effectLst/>
                          <a:latin typeface="Arial Narrow"/>
                          <a:ea typeface="Arial Narrow"/>
                          <a:cs typeface="Arial Narrow"/>
                        </a:rPr>
                        <a:t>5</a:t>
                      </a:r>
                      <a:endParaRPr lang="ca-ES" sz="1100" dirty="0">
                        <a:effectLst/>
                        <a:latin typeface="Calibri"/>
                        <a:ea typeface="Calibri"/>
                        <a:cs typeface="Times New Roman"/>
                      </a:endParaRPr>
                    </a:p>
                  </a:txBody>
                  <a:tcPr marL="68580" marR="68580"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tcPr>
                </a:tc>
              </a:tr>
              <a:tr h="165003">
                <a:tc>
                  <a:txBody>
                    <a:bodyPr/>
                    <a:lstStyle/>
                    <a:p>
                      <a:pPr algn="l">
                        <a:lnSpc>
                          <a:spcPct val="115000"/>
                        </a:lnSpc>
                        <a:spcAft>
                          <a:spcPts val="0"/>
                        </a:spcAft>
                        <a:tabLst>
                          <a:tab pos="1496695" algn="r"/>
                        </a:tabLst>
                      </a:pPr>
                      <a:r>
                        <a:rPr lang="ca-ES" sz="800">
                          <a:solidFill>
                            <a:srgbClr val="231F20"/>
                          </a:solidFill>
                          <a:effectLst/>
                          <a:latin typeface="Arial Narrow"/>
                          <a:ea typeface="Arial Narrow"/>
                          <a:cs typeface="Arial Narrow"/>
                        </a:rPr>
                        <a:t>Districte de Gràcia</a:t>
                      </a:r>
                      <a:endParaRPr lang="ca-ES" sz="1100">
                        <a:effectLst/>
                        <a:latin typeface="Calibri"/>
                        <a:ea typeface="Calibri"/>
                        <a:cs typeface="Times New Roman"/>
                      </a:endParaRPr>
                    </a:p>
                  </a:txBody>
                  <a:tcPr marL="68580" marR="68580"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tcPr>
                </a:tc>
                <a:tc>
                  <a:txBody>
                    <a:bodyPr/>
                    <a:lstStyle/>
                    <a:p>
                      <a:pPr marL="21590" algn="ctr">
                        <a:lnSpc>
                          <a:spcPct val="115000"/>
                        </a:lnSpc>
                        <a:spcAft>
                          <a:spcPts val="0"/>
                        </a:spcAft>
                      </a:pPr>
                      <a:r>
                        <a:rPr lang="ca-ES" sz="800">
                          <a:solidFill>
                            <a:srgbClr val="231F20"/>
                          </a:solidFill>
                          <a:effectLst/>
                          <a:latin typeface="Arial Narrow"/>
                          <a:ea typeface="Arial Narrow"/>
                          <a:cs typeface="Arial Narrow"/>
                        </a:rPr>
                        <a:t>6</a:t>
                      </a:r>
                      <a:endParaRPr lang="ca-ES" sz="1100">
                        <a:effectLst/>
                        <a:latin typeface="Calibri"/>
                        <a:ea typeface="Calibri"/>
                        <a:cs typeface="Times New Roman"/>
                      </a:endParaRPr>
                    </a:p>
                  </a:txBody>
                  <a:tcPr marL="68580" marR="68580"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tcPr>
                </a:tc>
              </a:tr>
              <a:tr h="165003">
                <a:tc>
                  <a:txBody>
                    <a:bodyPr/>
                    <a:lstStyle/>
                    <a:p>
                      <a:pPr algn="l">
                        <a:lnSpc>
                          <a:spcPct val="115000"/>
                        </a:lnSpc>
                        <a:spcAft>
                          <a:spcPts val="0"/>
                        </a:spcAft>
                      </a:pPr>
                      <a:r>
                        <a:rPr lang="ca-ES" sz="800">
                          <a:solidFill>
                            <a:srgbClr val="231F20"/>
                          </a:solidFill>
                          <a:effectLst/>
                          <a:latin typeface="Arial Narrow"/>
                          <a:ea typeface="Arial Narrow"/>
                          <a:cs typeface="Arial Narrow"/>
                        </a:rPr>
                        <a:t>Districte d’Horta-Guinardó</a:t>
                      </a:r>
                      <a:endParaRPr lang="ca-ES" sz="1100">
                        <a:effectLst/>
                        <a:latin typeface="Calibri"/>
                        <a:ea typeface="Calibri"/>
                        <a:cs typeface="Times New Roman"/>
                      </a:endParaRPr>
                    </a:p>
                  </a:txBody>
                  <a:tcPr marL="68580" marR="68580"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tcPr>
                </a:tc>
                <a:tc>
                  <a:txBody>
                    <a:bodyPr/>
                    <a:lstStyle/>
                    <a:p>
                      <a:pPr marL="21590" algn="ctr">
                        <a:lnSpc>
                          <a:spcPct val="115000"/>
                        </a:lnSpc>
                        <a:spcAft>
                          <a:spcPts val="0"/>
                        </a:spcAft>
                      </a:pPr>
                      <a:r>
                        <a:rPr lang="ca-ES" sz="800">
                          <a:solidFill>
                            <a:srgbClr val="231F20"/>
                          </a:solidFill>
                          <a:effectLst/>
                          <a:latin typeface="Arial Narrow"/>
                          <a:ea typeface="Arial Narrow"/>
                          <a:cs typeface="Arial Narrow"/>
                        </a:rPr>
                        <a:t>7</a:t>
                      </a:r>
                      <a:endParaRPr lang="ca-ES" sz="1100">
                        <a:effectLst/>
                        <a:latin typeface="Calibri"/>
                        <a:ea typeface="Calibri"/>
                        <a:cs typeface="Times New Roman"/>
                      </a:endParaRPr>
                    </a:p>
                  </a:txBody>
                  <a:tcPr marL="68580" marR="68580"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tcPr>
                </a:tc>
              </a:tr>
              <a:tr h="165003">
                <a:tc>
                  <a:txBody>
                    <a:bodyPr/>
                    <a:lstStyle/>
                    <a:p>
                      <a:pPr algn="l">
                        <a:lnSpc>
                          <a:spcPct val="115000"/>
                        </a:lnSpc>
                        <a:spcAft>
                          <a:spcPts val="0"/>
                        </a:spcAft>
                      </a:pPr>
                      <a:r>
                        <a:rPr lang="ca-ES" sz="800" dirty="0">
                          <a:solidFill>
                            <a:srgbClr val="231F20"/>
                          </a:solidFill>
                          <a:effectLst/>
                          <a:latin typeface="Arial Narrow"/>
                          <a:ea typeface="Arial Narrow"/>
                          <a:cs typeface="Arial Narrow"/>
                        </a:rPr>
                        <a:t>Districte de Nou Barris</a:t>
                      </a:r>
                      <a:endParaRPr lang="ca-ES" sz="1100" dirty="0">
                        <a:effectLst/>
                        <a:latin typeface="Calibri"/>
                        <a:ea typeface="Calibri"/>
                        <a:cs typeface="Times New Roman"/>
                      </a:endParaRPr>
                    </a:p>
                  </a:txBody>
                  <a:tcPr marL="68580" marR="68580"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tcPr>
                </a:tc>
                <a:tc>
                  <a:txBody>
                    <a:bodyPr/>
                    <a:lstStyle/>
                    <a:p>
                      <a:pPr marL="21590" algn="ctr">
                        <a:lnSpc>
                          <a:spcPct val="115000"/>
                        </a:lnSpc>
                        <a:spcAft>
                          <a:spcPts val="0"/>
                        </a:spcAft>
                      </a:pPr>
                      <a:r>
                        <a:rPr lang="ca-ES" sz="800">
                          <a:solidFill>
                            <a:srgbClr val="231F20"/>
                          </a:solidFill>
                          <a:effectLst/>
                          <a:latin typeface="Arial Narrow"/>
                          <a:ea typeface="Arial Narrow"/>
                          <a:cs typeface="Arial Narrow"/>
                        </a:rPr>
                        <a:t>8</a:t>
                      </a:r>
                      <a:endParaRPr lang="ca-ES" sz="1100">
                        <a:effectLst/>
                        <a:latin typeface="Calibri"/>
                        <a:ea typeface="Calibri"/>
                        <a:cs typeface="Times New Roman"/>
                      </a:endParaRPr>
                    </a:p>
                  </a:txBody>
                  <a:tcPr marL="68580" marR="68580"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tcPr>
                </a:tc>
              </a:tr>
              <a:tr h="165003">
                <a:tc>
                  <a:txBody>
                    <a:bodyPr/>
                    <a:lstStyle/>
                    <a:p>
                      <a:pPr algn="l">
                        <a:lnSpc>
                          <a:spcPct val="115000"/>
                        </a:lnSpc>
                        <a:spcAft>
                          <a:spcPts val="0"/>
                        </a:spcAft>
                      </a:pPr>
                      <a:r>
                        <a:rPr lang="ca-ES" sz="800">
                          <a:solidFill>
                            <a:srgbClr val="231F20"/>
                          </a:solidFill>
                          <a:effectLst/>
                          <a:latin typeface="Arial Narrow"/>
                          <a:ea typeface="Arial Narrow"/>
                          <a:cs typeface="Arial Narrow"/>
                        </a:rPr>
                        <a:t>Districte de Sant Andreu</a:t>
                      </a:r>
                      <a:endParaRPr lang="ca-ES" sz="1100">
                        <a:effectLst/>
                        <a:latin typeface="Calibri"/>
                        <a:ea typeface="Calibri"/>
                        <a:cs typeface="Times New Roman"/>
                      </a:endParaRPr>
                    </a:p>
                  </a:txBody>
                  <a:tcPr marL="68580" marR="68580"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tcPr>
                </a:tc>
                <a:tc>
                  <a:txBody>
                    <a:bodyPr/>
                    <a:lstStyle/>
                    <a:p>
                      <a:pPr marL="21590" algn="ctr">
                        <a:lnSpc>
                          <a:spcPct val="115000"/>
                        </a:lnSpc>
                        <a:spcAft>
                          <a:spcPts val="0"/>
                        </a:spcAft>
                      </a:pPr>
                      <a:r>
                        <a:rPr lang="ca-ES" sz="800">
                          <a:solidFill>
                            <a:srgbClr val="231F20"/>
                          </a:solidFill>
                          <a:effectLst/>
                          <a:latin typeface="Arial Narrow"/>
                          <a:ea typeface="Arial Narrow"/>
                          <a:cs typeface="Arial Narrow"/>
                        </a:rPr>
                        <a:t>9</a:t>
                      </a:r>
                      <a:endParaRPr lang="ca-ES" sz="1100">
                        <a:effectLst/>
                        <a:latin typeface="Calibri"/>
                        <a:ea typeface="Calibri"/>
                        <a:cs typeface="Times New Roman"/>
                      </a:endParaRPr>
                    </a:p>
                  </a:txBody>
                  <a:tcPr marL="68580" marR="68580"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tcPr>
                </a:tc>
              </a:tr>
              <a:tr h="165003">
                <a:tc>
                  <a:txBody>
                    <a:bodyPr/>
                    <a:lstStyle/>
                    <a:p>
                      <a:pPr algn="l">
                        <a:lnSpc>
                          <a:spcPct val="115000"/>
                        </a:lnSpc>
                        <a:spcAft>
                          <a:spcPts val="0"/>
                        </a:spcAft>
                        <a:tabLst>
                          <a:tab pos="1496695" algn="r"/>
                        </a:tabLst>
                      </a:pPr>
                      <a:r>
                        <a:rPr lang="ca-ES" sz="800">
                          <a:solidFill>
                            <a:srgbClr val="231F20"/>
                          </a:solidFill>
                          <a:effectLst/>
                          <a:latin typeface="Arial Narrow"/>
                          <a:ea typeface="Arial Narrow"/>
                          <a:cs typeface="Arial Narrow"/>
                        </a:rPr>
                        <a:t>Districte de Sant Martí	</a:t>
                      </a:r>
                      <a:endParaRPr lang="ca-ES" sz="1100">
                        <a:effectLst/>
                        <a:latin typeface="Calibri"/>
                        <a:ea typeface="Calibri"/>
                        <a:cs typeface="Times New Roman"/>
                      </a:endParaRPr>
                    </a:p>
                  </a:txBody>
                  <a:tcPr marL="68580" marR="68580"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tcPr>
                </a:tc>
                <a:tc>
                  <a:txBody>
                    <a:bodyPr/>
                    <a:lstStyle/>
                    <a:p>
                      <a:pPr marL="21590" algn="ctr">
                        <a:lnSpc>
                          <a:spcPct val="115000"/>
                        </a:lnSpc>
                        <a:spcAft>
                          <a:spcPts val="0"/>
                        </a:spcAft>
                      </a:pPr>
                      <a:r>
                        <a:rPr lang="ca-ES" sz="800">
                          <a:solidFill>
                            <a:srgbClr val="231F20"/>
                          </a:solidFill>
                          <a:effectLst/>
                          <a:latin typeface="Arial Narrow"/>
                          <a:ea typeface="Arial Narrow"/>
                          <a:cs typeface="Arial Narrow"/>
                        </a:rPr>
                        <a:t>10</a:t>
                      </a:r>
                      <a:endParaRPr lang="ca-ES" sz="1100">
                        <a:effectLst/>
                        <a:latin typeface="Calibri"/>
                        <a:ea typeface="Calibri"/>
                        <a:cs typeface="Times New Roman"/>
                      </a:endParaRPr>
                    </a:p>
                  </a:txBody>
                  <a:tcPr marL="68580" marR="68580"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tcPr>
                </a:tc>
              </a:tr>
              <a:tr h="165003">
                <a:tc>
                  <a:txBody>
                    <a:bodyPr/>
                    <a:lstStyle/>
                    <a:p>
                      <a:pPr algn="l">
                        <a:lnSpc>
                          <a:spcPct val="115000"/>
                        </a:lnSpc>
                        <a:spcAft>
                          <a:spcPts val="0"/>
                        </a:spcAft>
                        <a:tabLst>
                          <a:tab pos="1496695" algn="r"/>
                        </a:tabLst>
                      </a:pPr>
                      <a:r>
                        <a:rPr lang="ca-ES" sz="800">
                          <a:solidFill>
                            <a:srgbClr val="231F20"/>
                          </a:solidFill>
                          <a:effectLst/>
                          <a:latin typeface="Arial Narrow"/>
                          <a:ea typeface="Arial Narrow"/>
                          <a:cs typeface="Arial Narrow"/>
                        </a:rPr>
                        <a:t>Districte de Ciutat</a:t>
                      </a:r>
                      <a:endParaRPr lang="ca-ES" sz="1100">
                        <a:effectLst/>
                        <a:latin typeface="Calibri"/>
                        <a:ea typeface="Calibri"/>
                        <a:cs typeface="Times New Roman"/>
                      </a:endParaRPr>
                    </a:p>
                  </a:txBody>
                  <a:tcPr marL="68580" marR="68580"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tcPr>
                </a:tc>
                <a:tc>
                  <a:txBody>
                    <a:bodyPr/>
                    <a:lstStyle/>
                    <a:p>
                      <a:pPr marL="21590" algn="ctr">
                        <a:lnSpc>
                          <a:spcPct val="115000"/>
                        </a:lnSpc>
                        <a:spcAft>
                          <a:spcPts val="0"/>
                        </a:spcAft>
                      </a:pPr>
                      <a:r>
                        <a:rPr lang="ca-ES" sz="800" dirty="0">
                          <a:solidFill>
                            <a:srgbClr val="231F20"/>
                          </a:solidFill>
                          <a:effectLst/>
                          <a:latin typeface="Arial Narrow"/>
                          <a:ea typeface="Arial Narrow"/>
                          <a:cs typeface="Arial Narrow"/>
                        </a:rPr>
                        <a:t>11</a:t>
                      </a:r>
                      <a:endParaRPr lang="ca-ES" sz="1100" dirty="0">
                        <a:effectLst/>
                        <a:latin typeface="Calibri"/>
                        <a:ea typeface="Calibri"/>
                        <a:cs typeface="Times New Roman"/>
                      </a:endParaRPr>
                    </a:p>
                  </a:txBody>
                  <a:tcPr marL="68580" marR="68580" marT="0" marB="0">
                    <a:lnL w="12700" cap="flat" cmpd="sng" algn="ctr">
                      <a:solidFill>
                        <a:srgbClr val="404F21"/>
                      </a:solidFill>
                      <a:prstDash val="solid"/>
                      <a:round/>
                      <a:headEnd type="none" w="med" len="med"/>
                      <a:tailEnd type="none" w="med" len="med"/>
                    </a:lnL>
                    <a:lnR w="12700" cap="flat" cmpd="sng" algn="ctr">
                      <a:solidFill>
                        <a:srgbClr val="404F21"/>
                      </a:solidFill>
                      <a:prstDash val="solid"/>
                      <a:round/>
                      <a:headEnd type="none" w="med" len="med"/>
                      <a:tailEnd type="none" w="med" len="med"/>
                    </a:lnR>
                    <a:lnT w="12700" cap="flat" cmpd="sng" algn="ctr">
                      <a:solidFill>
                        <a:srgbClr val="404F21"/>
                      </a:solidFill>
                      <a:prstDash val="solid"/>
                      <a:round/>
                      <a:headEnd type="none" w="med" len="med"/>
                      <a:tailEnd type="none" w="med" len="med"/>
                    </a:lnT>
                    <a:lnB w="12700" cap="flat" cmpd="sng" algn="ctr">
                      <a:solidFill>
                        <a:srgbClr val="404F2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797502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13712" y="1196752"/>
            <a:ext cx="4718328" cy="288032"/>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smtClean="0"/>
              <a:t> </a:t>
            </a:r>
            <a:endParaRPr lang="ca-ES" dirty="0"/>
          </a:p>
        </p:txBody>
      </p:sp>
      <p:sp>
        <p:nvSpPr>
          <p:cNvPr id="11" name="Title 1"/>
          <p:cNvSpPr txBox="1">
            <a:spLocks/>
          </p:cNvSpPr>
          <p:nvPr/>
        </p:nvSpPr>
        <p:spPr bwMode="auto">
          <a:xfrm>
            <a:off x="107504" y="530641"/>
            <a:ext cx="7920880" cy="139510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ca-ES" sz="1800" b="1" dirty="0" smtClean="0">
                <a:solidFill>
                  <a:schemeClr val="accent3">
                    <a:lumMod val="50000"/>
                  </a:schemeClr>
                </a:solidFill>
                <a:latin typeface="Arial" pitchFamily="34" charset="0"/>
                <a:cs typeface="Arial" pitchFamily="34" charset="0"/>
              </a:rPr>
              <a:t>Què he de tenir en compte per presentar una sol·licitud?</a:t>
            </a:r>
            <a:r>
              <a:rPr lang="ca-ES" sz="1800" b="1" dirty="0" smtClean="0">
                <a:solidFill>
                  <a:srgbClr val="7030A0"/>
                </a:solidFill>
                <a:latin typeface="Arial" pitchFamily="34" charset="0"/>
                <a:cs typeface="Arial" pitchFamily="34" charset="0"/>
              </a:rPr>
              <a:t> </a:t>
            </a:r>
            <a:r>
              <a:rPr lang="ca-ES" sz="1800" b="1" dirty="0" smtClean="0">
                <a:solidFill>
                  <a:schemeClr val="bg2">
                    <a:lumMod val="25000"/>
                  </a:schemeClr>
                </a:solidFill>
                <a:latin typeface="Arial" pitchFamily="34" charset="0"/>
                <a:cs typeface="Arial" pitchFamily="34" charset="0"/>
              </a:rPr>
              <a:t/>
            </a:r>
            <a:br>
              <a:rPr lang="ca-ES" sz="1800" b="1" dirty="0" smtClean="0">
                <a:solidFill>
                  <a:schemeClr val="bg2">
                    <a:lumMod val="25000"/>
                  </a:schemeClr>
                </a:solidFill>
                <a:latin typeface="Arial" pitchFamily="34" charset="0"/>
                <a:cs typeface="Arial" pitchFamily="34" charset="0"/>
              </a:rPr>
            </a:br>
            <a:r>
              <a:rPr lang="ca-ES" sz="1800" b="1" dirty="0" smtClean="0">
                <a:solidFill>
                  <a:schemeClr val="bg1"/>
                </a:solidFill>
                <a:latin typeface="Arial" pitchFamily="34" charset="0"/>
                <a:cs typeface="Arial" pitchFamily="34" charset="0"/>
              </a:rPr>
              <a:t>Document bàsic 1: Instància de sol·licitud</a:t>
            </a:r>
            <a:endParaRPr lang="ca-ES" sz="1800" b="1" dirty="0">
              <a:solidFill>
                <a:schemeClr val="bg1"/>
              </a:solidFill>
              <a:latin typeface="Arial" pitchFamily="34" charset="0"/>
              <a:cs typeface="Arial" pitchFamily="34" charset="0"/>
            </a:endParaRPr>
          </a:p>
        </p:txBody>
      </p:sp>
      <p:sp>
        <p:nvSpPr>
          <p:cNvPr id="12" name="Rectangle 11"/>
          <p:cNvSpPr/>
          <p:nvPr/>
        </p:nvSpPr>
        <p:spPr>
          <a:xfrm>
            <a:off x="213712" y="1556792"/>
            <a:ext cx="4718328" cy="288032"/>
          </a:xfrm>
          <a:prstGeom prst="rect">
            <a:avLst/>
          </a:prstGeom>
          <a:solidFill>
            <a:schemeClr val="bg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sz="1400" b="1" dirty="0">
                <a:solidFill>
                  <a:srgbClr val="7030A0"/>
                </a:solidFill>
                <a:latin typeface="Arial" pitchFamily="34" charset="0"/>
                <a:cs typeface="Arial" pitchFamily="34" charset="0"/>
              </a:rPr>
              <a:t> </a:t>
            </a:r>
            <a:r>
              <a:rPr lang="es-ES_tradnl" sz="1400" b="1" dirty="0" err="1">
                <a:solidFill>
                  <a:schemeClr val="accent3">
                    <a:lumMod val="50000"/>
                  </a:schemeClr>
                </a:solidFill>
                <a:latin typeface="Arial" pitchFamily="34" charset="0"/>
                <a:cs typeface="Arial" pitchFamily="34" charset="0"/>
              </a:rPr>
              <a:t>Novetats</a:t>
            </a:r>
            <a:r>
              <a:rPr lang="es-ES_tradnl" sz="1400" b="1" dirty="0">
                <a:solidFill>
                  <a:schemeClr val="accent3">
                    <a:lumMod val="50000"/>
                  </a:schemeClr>
                </a:solidFill>
                <a:latin typeface="Arial" pitchFamily="34" charset="0"/>
                <a:cs typeface="Arial" pitchFamily="34" charset="0"/>
              </a:rPr>
              <a:t> </a:t>
            </a:r>
            <a:r>
              <a:rPr lang="es-ES_tradnl" sz="1400" b="1" dirty="0" smtClean="0">
                <a:solidFill>
                  <a:schemeClr val="accent3">
                    <a:lumMod val="50000"/>
                  </a:schemeClr>
                </a:solidFill>
                <a:latin typeface="Arial" pitchFamily="34" charset="0"/>
                <a:cs typeface="Arial" pitchFamily="34" charset="0"/>
              </a:rPr>
              <a:t>2017</a:t>
            </a:r>
            <a:endParaRPr lang="ca-ES" sz="1400" b="1" dirty="0">
              <a:solidFill>
                <a:schemeClr val="accent3">
                  <a:lumMod val="50000"/>
                </a:schemeClr>
              </a:solidFill>
              <a:latin typeface="Arial" pitchFamily="34" charset="0"/>
              <a:cs typeface="Arial" pitchFamily="34" charset="0"/>
            </a:endParaRPr>
          </a:p>
        </p:txBody>
      </p:sp>
      <p:sp>
        <p:nvSpPr>
          <p:cNvPr id="13" name="Rectangle 12"/>
          <p:cNvSpPr/>
          <p:nvPr/>
        </p:nvSpPr>
        <p:spPr>
          <a:xfrm>
            <a:off x="207169" y="2420888"/>
            <a:ext cx="8469287" cy="4532010"/>
          </a:xfrm>
          <a:prstGeom prst="rect">
            <a:avLst/>
          </a:prstGeom>
        </p:spPr>
        <p:txBody>
          <a:bodyPr wrap="square">
            <a:spAutoFit/>
          </a:bodyPr>
          <a:lstStyle/>
          <a:p>
            <a:pPr marL="285750" lvl="0" indent="-285750" algn="just">
              <a:buClr>
                <a:schemeClr val="accent3">
                  <a:lumMod val="50000"/>
                </a:schemeClr>
              </a:buClr>
              <a:buFont typeface="Wingdings 3" pitchFamily="18" charset="2"/>
              <a:buChar char="}"/>
            </a:pPr>
            <a:r>
              <a:rPr lang="ca-ES" sz="1350" b="1" dirty="0">
                <a:solidFill>
                  <a:schemeClr val="accent3">
                    <a:lumMod val="50000"/>
                  </a:schemeClr>
                </a:solidFill>
              </a:rPr>
              <a:t>Que cedeix els drets de reproducció i comunicació pública del projecte subvencionat, així com la memòria justificativa, de forma no-exclusiva a l’Ajuntament de Barcelona</a:t>
            </a:r>
            <a:r>
              <a:rPr lang="ca-ES" sz="1350" dirty="0">
                <a:solidFill>
                  <a:schemeClr val="accent3">
                    <a:lumMod val="50000"/>
                  </a:schemeClr>
                </a:solidFill>
              </a:rPr>
              <a:t>. </a:t>
            </a:r>
            <a:r>
              <a:rPr lang="ca-ES" sz="1350" dirty="0"/>
              <a:t>Els esmentats drets podran ser exercits per l’Ajuntament de Barcelona en tot el món, durant el termini de temps màxim previst per la normativa sobre propietat intel·lectual i industrial i per a qualsevol modalitat d’explotació, inclosa la seva explotació per mitjans electrònics, telemàtics, a distància, presencial, o de qualsevol altre tipus. En tot cas, el beneficiari de la subvenció garanteix que el projecte presentat no incorpora  al mateix continguts en els que existeixen drets de propietat intel·lectuals de tercers o dades de caràcter personal. El beneficiari serà l’únic responsable de l’obtenció dels drets relatius a les imatges i il·lustracions que apareguin en qualsevol document que formi part del projecte. En tot cas, s’estableix la total indemnitat de l’Ajuntament de Barcelona en relació a possibles reclamacions de tercers</a:t>
            </a:r>
            <a:r>
              <a:rPr lang="ca-ES" sz="1350" dirty="0" smtClean="0"/>
              <a:t>.</a:t>
            </a:r>
          </a:p>
          <a:p>
            <a:pPr lvl="0" algn="just">
              <a:buClr>
                <a:schemeClr val="accent3">
                  <a:lumMod val="50000"/>
                </a:schemeClr>
              </a:buClr>
            </a:pPr>
            <a:endParaRPr lang="ca-ES" sz="1350" dirty="0" smtClean="0"/>
          </a:p>
          <a:p>
            <a:pPr marL="285750" indent="-285750" algn="just">
              <a:buClr>
                <a:schemeClr val="accent3">
                  <a:lumMod val="50000"/>
                </a:schemeClr>
              </a:buClr>
              <a:buFont typeface="Wingdings 3" pitchFamily="18" charset="2"/>
              <a:buChar char="}"/>
            </a:pPr>
            <a:r>
              <a:rPr lang="ca-ES" sz="1350" dirty="0"/>
              <a:t>Igualment, </a:t>
            </a:r>
            <a:r>
              <a:rPr lang="ca-ES" sz="1350" b="1" dirty="0">
                <a:solidFill>
                  <a:schemeClr val="accent3">
                    <a:lumMod val="50000"/>
                  </a:schemeClr>
                </a:solidFill>
              </a:rPr>
              <a:t>la presentació de la sol·licitud implica la inscripció de l’Entitat al Fitxer General d’Entitats Ciutadanes</a:t>
            </a:r>
            <a:r>
              <a:rPr lang="ca-ES" sz="1350" dirty="0"/>
              <a:t>. Conforme a la Llei Orgànica 15/1999, de 13 de desembre, de Protecció de Dades de caràcter Personal, les dades personals seran incorporades al fitxer titularitat de l’Ajuntament de Barcelona, gestionat pel Departament d'Associacionisme i Iniciativa ciutadana- Direcció de Serveis d'Acció Comunitària. Els drets d'accés, rectificació i cancel·lació s’exerciran mitjançant comunicació escrita presentada en un registre municipal i adreçada al Departament d'Associacionisme i Iniciativa ciutadana- Direcció de Serveis d'Acció Comunitària,  Plaça Sant Jaume, 1, 08002 Barcelona, indicant clarament en el títol Tutela de drets LOPD així com el dret que es desitja exercitar. </a:t>
            </a:r>
          </a:p>
          <a:p>
            <a:pPr marL="285750" lvl="0" indent="-285750">
              <a:buClr>
                <a:schemeClr val="accent3">
                  <a:lumMod val="50000"/>
                </a:schemeClr>
              </a:buClr>
              <a:buFont typeface="Wingdings 3" pitchFamily="18" charset="2"/>
              <a:buChar char="}"/>
            </a:pPr>
            <a:endParaRPr lang="ca-ES" sz="1600" dirty="0"/>
          </a:p>
          <a:p>
            <a:pPr lvl="0">
              <a:buClr>
                <a:schemeClr val="accent3">
                  <a:lumMod val="50000"/>
                </a:schemeClr>
              </a:buClr>
            </a:pPr>
            <a:endParaRPr lang="ca-ES" sz="1600" dirty="0"/>
          </a:p>
        </p:txBody>
      </p:sp>
      <p:sp>
        <p:nvSpPr>
          <p:cNvPr id="17" name="Rectangle 16"/>
          <p:cNvSpPr/>
          <p:nvPr/>
        </p:nvSpPr>
        <p:spPr>
          <a:xfrm>
            <a:off x="213712" y="1925744"/>
            <a:ext cx="4718328"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sz="1400" b="1" dirty="0" err="1" smtClean="0">
                <a:solidFill>
                  <a:schemeClr val="tx1"/>
                </a:solidFill>
                <a:latin typeface="Arial" pitchFamily="34" charset="0"/>
                <a:cs typeface="Arial" pitchFamily="34" charset="0"/>
              </a:rPr>
              <a:t>Nou</a:t>
            </a:r>
            <a:r>
              <a:rPr lang="es-ES_tradnl" sz="1400" b="1" dirty="0" smtClean="0">
                <a:solidFill>
                  <a:schemeClr val="tx1"/>
                </a:solidFill>
                <a:latin typeface="Arial" pitchFamily="34" charset="0"/>
                <a:cs typeface="Arial" pitchFamily="34" charset="0"/>
              </a:rPr>
              <a:t> </a:t>
            </a:r>
            <a:r>
              <a:rPr lang="es-ES_tradnl" sz="1400" b="1" dirty="0" err="1" smtClean="0">
                <a:solidFill>
                  <a:schemeClr val="tx1"/>
                </a:solidFill>
                <a:latin typeface="Arial" pitchFamily="34" charset="0"/>
                <a:cs typeface="Arial" pitchFamily="34" charset="0"/>
              </a:rPr>
              <a:t>text</a:t>
            </a:r>
            <a:r>
              <a:rPr lang="es-ES_tradnl" sz="1400" b="1" dirty="0" smtClean="0">
                <a:solidFill>
                  <a:schemeClr val="tx1"/>
                </a:solidFill>
                <a:latin typeface="Arial" pitchFamily="34" charset="0"/>
                <a:cs typeface="Arial" pitchFamily="34" charset="0"/>
              </a:rPr>
              <a:t> en la </a:t>
            </a:r>
            <a:r>
              <a:rPr lang="es-ES_tradnl" sz="1400" b="1" dirty="0" err="1" smtClean="0">
                <a:solidFill>
                  <a:schemeClr val="tx1"/>
                </a:solidFill>
                <a:latin typeface="Arial" pitchFamily="34" charset="0"/>
                <a:cs typeface="Arial" pitchFamily="34" charset="0"/>
              </a:rPr>
              <a:t>declaració</a:t>
            </a:r>
            <a:r>
              <a:rPr lang="es-ES_tradnl" sz="1400" b="1" dirty="0" smtClean="0">
                <a:solidFill>
                  <a:schemeClr val="tx1"/>
                </a:solidFill>
                <a:latin typeface="Arial" pitchFamily="34" charset="0"/>
                <a:cs typeface="Arial" pitchFamily="34" charset="0"/>
              </a:rPr>
              <a:t> responsable de la </a:t>
            </a:r>
            <a:r>
              <a:rPr lang="es-ES_tradnl" sz="1400" b="1" dirty="0" err="1" smtClean="0">
                <a:solidFill>
                  <a:schemeClr val="tx1"/>
                </a:solidFill>
                <a:latin typeface="Arial" pitchFamily="34" charset="0"/>
                <a:cs typeface="Arial" pitchFamily="34" charset="0"/>
              </a:rPr>
              <a:t>instància</a:t>
            </a:r>
            <a:endParaRPr lang="ca-ES" sz="1400" b="1" dirty="0">
              <a:solidFill>
                <a:schemeClr val="tx1"/>
              </a:solidFill>
              <a:latin typeface="Arial" pitchFamily="34" charset="0"/>
              <a:cs typeface="Arial" pitchFamily="34" charset="0"/>
            </a:endParaRPr>
          </a:p>
        </p:txBody>
      </p:sp>
      <p:pic>
        <p:nvPicPr>
          <p:cNvPr id="19" name="Imatge 1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79512" y="260648"/>
            <a:ext cx="2079680" cy="539987"/>
          </a:xfrm>
          <a:prstGeom prst="rect">
            <a:avLst/>
          </a:prstGeom>
        </p:spPr>
      </p:pic>
      <p:sp>
        <p:nvSpPr>
          <p:cNvPr id="21" name="QuadreDeText 20"/>
          <p:cNvSpPr txBox="1"/>
          <p:nvPr/>
        </p:nvSpPr>
        <p:spPr>
          <a:xfrm>
            <a:off x="6084168" y="361364"/>
            <a:ext cx="2808312" cy="338554"/>
          </a:xfrm>
          <a:prstGeom prst="rect">
            <a:avLst/>
          </a:prstGeom>
          <a:noFill/>
        </p:spPr>
        <p:txBody>
          <a:bodyPr wrap="square" rtlCol="0">
            <a:spAutoFit/>
          </a:bodyPr>
          <a:lstStyle/>
          <a:p>
            <a:pPr algn="r"/>
            <a:r>
              <a:rPr lang="es-ES_tradnl" sz="800" b="1" dirty="0" err="1" smtClean="0"/>
              <a:t>Convocatòria</a:t>
            </a:r>
            <a:r>
              <a:rPr lang="es-ES_tradnl" sz="800" b="1" dirty="0" smtClean="0"/>
              <a:t> general de </a:t>
            </a:r>
            <a:r>
              <a:rPr lang="es-ES_tradnl" sz="800" b="1" dirty="0" err="1" smtClean="0"/>
              <a:t>subvencions</a:t>
            </a:r>
            <a:r>
              <a:rPr lang="es-ES_tradnl" sz="800" b="1" dirty="0" smtClean="0"/>
              <a:t> 2017</a:t>
            </a:r>
          </a:p>
          <a:p>
            <a:pPr algn="r"/>
            <a:r>
              <a:rPr lang="es-ES_tradnl" sz="800" i="1" dirty="0" err="1" smtClean="0"/>
              <a:t>Informació</a:t>
            </a:r>
            <a:r>
              <a:rPr lang="es-ES_tradnl" sz="800" i="1" dirty="0" smtClean="0"/>
              <a:t> </a:t>
            </a:r>
            <a:r>
              <a:rPr lang="es-ES_tradnl" sz="800" i="1" dirty="0" err="1" smtClean="0"/>
              <a:t>als</a:t>
            </a:r>
            <a:r>
              <a:rPr lang="es-ES_tradnl" sz="800" i="1" dirty="0" smtClean="0"/>
              <a:t> </a:t>
            </a:r>
            <a:r>
              <a:rPr lang="es-ES_tradnl" sz="800" i="1" dirty="0" err="1" smtClean="0"/>
              <a:t>sol·licitants</a:t>
            </a:r>
            <a:endParaRPr lang="ca-ES" sz="800" i="1" dirty="0"/>
          </a:p>
        </p:txBody>
      </p:sp>
      <p:sp>
        <p:nvSpPr>
          <p:cNvPr id="23" name="Contenidor de número de diapositiva 2"/>
          <p:cNvSpPr>
            <a:spLocks noGrp="1"/>
          </p:cNvSpPr>
          <p:nvPr>
            <p:ph type="sldNum" sz="quarter" idx="12"/>
          </p:nvPr>
        </p:nvSpPr>
        <p:spPr>
          <a:xfrm>
            <a:off x="6758880" y="6453336"/>
            <a:ext cx="2133600" cy="365125"/>
          </a:xfrm>
        </p:spPr>
        <p:txBody>
          <a:bodyPr/>
          <a:lstStyle/>
          <a:p>
            <a:pPr>
              <a:defRPr/>
            </a:pPr>
            <a:fld id="{33EF4D8F-6159-427C-8E27-9F1436355618}" type="slidenum">
              <a:rPr lang="ca-ES" sz="800" smtClean="0">
                <a:solidFill>
                  <a:schemeClr val="tx1"/>
                </a:solidFill>
                <a:cs typeface="Arial" pitchFamily="34" charset="0"/>
              </a:rPr>
              <a:pPr>
                <a:defRPr/>
              </a:pPr>
              <a:t>9</a:t>
            </a:fld>
            <a:endParaRPr lang="ca-ES" sz="800" dirty="0">
              <a:solidFill>
                <a:schemeClr val="tx1"/>
              </a:solidFill>
              <a:cs typeface="Arial" pitchFamily="34" charset="0"/>
            </a:endParaRPr>
          </a:p>
        </p:txBody>
      </p:sp>
      <p:sp>
        <p:nvSpPr>
          <p:cNvPr id="24" name="QuadreDeText 23"/>
          <p:cNvSpPr txBox="1"/>
          <p:nvPr/>
        </p:nvSpPr>
        <p:spPr>
          <a:xfrm>
            <a:off x="107504" y="6528176"/>
            <a:ext cx="1404156" cy="215444"/>
          </a:xfrm>
          <a:prstGeom prst="rect">
            <a:avLst/>
          </a:prstGeom>
          <a:noFill/>
        </p:spPr>
        <p:txBody>
          <a:bodyPr wrap="square" rtlCol="0">
            <a:spAutoFit/>
          </a:bodyPr>
          <a:lstStyle/>
          <a:p>
            <a:r>
              <a:rPr lang="es-ES_tradnl" sz="800" i="1" dirty="0" err="1" smtClean="0"/>
              <a:t>Gener</a:t>
            </a:r>
            <a:r>
              <a:rPr lang="es-ES_tradnl" sz="800" i="1" dirty="0" smtClean="0"/>
              <a:t> ‘17</a:t>
            </a:r>
            <a:endParaRPr lang="ca-ES" sz="800" i="1" dirty="0"/>
          </a:p>
        </p:txBody>
      </p:sp>
    </p:spTree>
    <p:extLst>
      <p:ext uri="{BB962C8B-B14F-4D97-AF65-F5344CB8AC3E}">
        <p14:creationId xmlns:p14="http://schemas.microsoft.com/office/powerpoint/2010/main" val="356589659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l'Office">
  <a:themeElements>
    <a:clrScheme name="Apotecari">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l'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9142</TotalTime>
  <Words>4406</Words>
  <Application>Microsoft Office PowerPoint</Application>
  <PresentationFormat>Presentació en pantalla (4:3)</PresentationFormat>
  <Paragraphs>754</Paragraphs>
  <Slides>29</Slides>
  <Notes>14</Notes>
  <HiddenSlides>0</HiddenSlides>
  <MMClips>0</MMClips>
  <ScaleCrop>false</ScaleCrop>
  <HeadingPairs>
    <vt:vector size="4" baseType="variant">
      <vt:variant>
        <vt:lpstr>Tema</vt:lpstr>
      </vt:variant>
      <vt:variant>
        <vt:i4>1</vt:i4>
      </vt:variant>
      <vt:variant>
        <vt:lpstr>Títols de les diapositives</vt:lpstr>
      </vt:variant>
      <vt:variant>
        <vt:i4>29</vt:i4>
      </vt:variant>
    </vt:vector>
  </HeadingPairs>
  <TitlesOfParts>
    <vt:vector size="30" baseType="lpstr">
      <vt:lpstr>Tema de l'Office</vt:lpstr>
      <vt:lpstr>Presentació del PowerPoint</vt:lpstr>
      <vt:lpstr>Què ha de saber un sol·licitant per presentar-se a la convocatòria 2017?</vt:lpstr>
      <vt:lpstr>Presentació del PowerPoint</vt:lpstr>
      <vt:lpstr>Què he de tenir en compte per presentar una sol·licitud?  Document bàsic 1: Instància de sol·licitud</vt:lpstr>
      <vt:lpstr>Què he de tenir en compte per presentar una sol·licitud?  Document bàsic 1: Instància de sol·licitud</vt:lpstr>
      <vt:lpstr>Què he de tenir en compte per presentar una sol·licitud?  Document bàsic 1: Instància de sol·licitud</vt:lpstr>
      <vt:lpstr>Què he de tenir en compte per presentar una sol·licitud?  Document bàsic 1: Instància de sol·licitud</vt:lpstr>
      <vt:lpstr>Què he de tenir en compte per presentar una sol·licitud?  Document bàsic 1: Instància de sol·licitud</vt:lpstr>
      <vt:lpstr>Presentació del PowerPoint</vt:lpstr>
      <vt:lpstr>Què he de tenir en compte per presentar una sol·licitud?  Document bàsic 1: Instància de sol·licitud</vt:lpstr>
      <vt:lpstr>Què he de tenir en compte per presentar una sol·licitud?  Document bàsic 1: Instància de sol·licitud</vt:lpstr>
      <vt:lpstr>   </vt:lpstr>
      <vt:lpstr>   </vt:lpstr>
      <vt:lpstr>Presentació del PowerPoint</vt:lpstr>
      <vt:lpstr>Presentació del PowerPoint</vt:lpstr>
      <vt:lpstr>Presentació del PowerPoint</vt:lpstr>
      <vt:lpstr>Presentació del PowerPoint</vt:lpstr>
      <vt:lpstr>Presentació del PowerPoint</vt:lpstr>
      <vt:lpstr>Presentació del PowerPoint</vt:lpstr>
      <vt:lpstr>Quina documentació em poden demanar, i quan? </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vector>
  </TitlesOfParts>
  <Company>Ajuntament de Barcelona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CUESB</dc:title>
  <dc:creator>Ajuntament de Barcelona</dc:creator>
  <cp:lastModifiedBy>Ajuntament de Barcelona </cp:lastModifiedBy>
  <cp:revision>778</cp:revision>
  <cp:lastPrinted>2015-12-03T16:00:41Z</cp:lastPrinted>
  <dcterms:created xsi:type="dcterms:W3CDTF">2009-02-24T09:27:40Z</dcterms:created>
  <dcterms:modified xsi:type="dcterms:W3CDTF">2016-12-16T13:26:09Z</dcterms:modified>
</cp:coreProperties>
</file>